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8"/>
  </p:notesMasterIdLst>
  <p:sldIdLst>
    <p:sldId id="271" r:id="rId2"/>
    <p:sldId id="2151" r:id="rId3"/>
    <p:sldId id="1906" r:id="rId4"/>
    <p:sldId id="1990" r:id="rId5"/>
    <p:sldId id="1943" r:id="rId6"/>
    <p:sldId id="2090" r:id="rId7"/>
    <p:sldId id="2082" r:id="rId8"/>
    <p:sldId id="2079" r:id="rId9"/>
    <p:sldId id="1944" r:id="rId10"/>
    <p:sldId id="1945" r:id="rId11"/>
    <p:sldId id="1992" r:id="rId12"/>
    <p:sldId id="1974" r:id="rId13"/>
    <p:sldId id="1977" r:id="rId14"/>
    <p:sldId id="2091" r:id="rId15"/>
    <p:sldId id="1978" r:id="rId16"/>
    <p:sldId id="2019" r:id="rId17"/>
    <p:sldId id="2020" r:id="rId18"/>
    <p:sldId id="2081" r:id="rId19"/>
    <p:sldId id="1982" r:id="rId20"/>
    <p:sldId id="1983" r:id="rId21"/>
    <p:sldId id="1984" r:id="rId22"/>
    <p:sldId id="1985" r:id="rId23"/>
    <p:sldId id="1989" r:id="rId24"/>
    <p:sldId id="1987" r:id="rId25"/>
    <p:sldId id="1918" r:id="rId26"/>
    <p:sldId id="1919" r:id="rId27"/>
    <p:sldId id="1991" r:id="rId28"/>
    <p:sldId id="1921" r:id="rId29"/>
    <p:sldId id="2083" r:id="rId30"/>
    <p:sldId id="1922" r:id="rId31"/>
    <p:sldId id="2085" r:id="rId32"/>
    <p:sldId id="2084" r:id="rId33"/>
    <p:sldId id="2092" r:id="rId34"/>
    <p:sldId id="2096" r:id="rId35"/>
    <p:sldId id="2094" r:id="rId36"/>
    <p:sldId id="2026" r:id="rId37"/>
    <p:sldId id="2095" r:id="rId38"/>
    <p:sldId id="1927" r:id="rId39"/>
    <p:sldId id="1928" r:id="rId40"/>
    <p:sldId id="1929" r:id="rId41"/>
    <p:sldId id="1931" r:id="rId42"/>
    <p:sldId id="1930" r:id="rId43"/>
    <p:sldId id="1932" r:id="rId44"/>
    <p:sldId id="1934" r:id="rId45"/>
    <p:sldId id="1935" r:id="rId46"/>
    <p:sldId id="1949" r:id="rId47"/>
    <p:sldId id="1942" r:id="rId48"/>
    <p:sldId id="1936" r:id="rId49"/>
    <p:sldId id="1937" r:id="rId50"/>
    <p:sldId id="1993" r:id="rId51"/>
    <p:sldId id="2051" r:id="rId52"/>
    <p:sldId id="1998" r:id="rId53"/>
    <p:sldId id="2045" r:id="rId54"/>
    <p:sldId id="2047" r:id="rId55"/>
    <p:sldId id="2048" r:id="rId56"/>
    <p:sldId id="2049" r:id="rId57"/>
    <p:sldId id="2050" r:id="rId58"/>
    <p:sldId id="2058" r:id="rId59"/>
    <p:sldId id="2057" r:id="rId60"/>
    <p:sldId id="2053" r:id="rId61"/>
    <p:sldId id="2097" r:id="rId62"/>
    <p:sldId id="2054" r:id="rId63"/>
    <p:sldId id="2056" r:id="rId64"/>
    <p:sldId id="2138" r:id="rId65"/>
    <p:sldId id="2104" r:id="rId66"/>
    <p:sldId id="2074" r:id="rId67"/>
    <p:sldId id="2075" r:id="rId68"/>
    <p:sldId id="2059" r:id="rId69"/>
    <p:sldId id="2061" r:id="rId70"/>
    <p:sldId id="2060" r:id="rId71"/>
    <p:sldId id="2066" r:id="rId72"/>
    <p:sldId id="2035" r:id="rId73"/>
    <p:sldId id="2099" r:id="rId74"/>
    <p:sldId id="2100" r:id="rId75"/>
    <p:sldId id="2064" r:id="rId76"/>
    <p:sldId id="2145" r:id="rId77"/>
    <p:sldId id="2065" r:id="rId78"/>
    <p:sldId id="2103" r:id="rId79"/>
    <p:sldId id="2044" r:id="rId80"/>
    <p:sldId id="2107" r:id="rId81"/>
    <p:sldId id="2111" r:id="rId82"/>
    <p:sldId id="2140" r:id="rId83"/>
    <p:sldId id="2120" r:id="rId84"/>
    <p:sldId id="2121" r:id="rId85"/>
    <p:sldId id="2122" r:id="rId86"/>
    <p:sldId id="2123" r:id="rId87"/>
    <p:sldId id="2142" r:id="rId88"/>
    <p:sldId id="2129" r:id="rId89"/>
    <p:sldId id="2144" r:id="rId90"/>
    <p:sldId id="2128" r:id="rId91"/>
    <p:sldId id="2167" r:id="rId92"/>
    <p:sldId id="2149" r:id="rId93"/>
    <p:sldId id="2147" r:id="rId94"/>
    <p:sldId id="2172" r:id="rId95"/>
    <p:sldId id="2132" r:id="rId96"/>
    <p:sldId id="2133" r:id="rId97"/>
    <p:sldId id="2134" r:id="rId98"/>
    <p:sldId id="2173" r:id="rId99"/>
    <p:sldId id="2168" r:id="rId100"/>
    <p:sldId id="2130" r:id="rId101"/>
    <p:sldId id="2136" r:id="rId102"/>
    <p:sldId id="2508" r:id="rId103"/>
    <p:sldId id="2174" r:id="rId104"/>
    <p:sldId id="1272" r:id="rId105"/>
    <p:sldId id="1226" r:id="rId106"/>
    <p:sldId id="1227" r:id="rId107"/>
    <p:sldId id="2176" r:id="rId108"/>
    <p:sldId id="1259" r:id="rId109"/>
    <p:sldId id="1241" r:id="rId110"/>
    <p:sldId id="2175" r:id="rId111"/>
    <p:sldId id="1240" r:id="rId112"/>
    <p:sldId id="1428" r:id="rId113"/>
    <p:sldId id="1230" r:id="rId114"/>
    <p:sldId id="1249" r:id="rId115"/>
    <p:sldId id="2177" r:id="rId116"/>
    <p:sldId id="1250" r:id="rId117"/>
    <p:sldId id="1440" r:id="rId118"/>
    <p:sldId id="1260" r:id="rId119"/>
    <p:sldId id="1469" r:id="rId120"/>
    <p:sldId id="2407" r:id="rId121"/>
    <p:sldId id="1252" r:id="rId122"/>
    <p:sldId id="2180" r:id="rId123"/>
    <p:sldId id="2089" r:id="rId124"/>
    <p:sldId id="2179" r:id="rId125"/>
    <p:sldId id="1231" r:id="rId126"/>
    <p:sldId id="1248" r:id="rId127"/>
    <p:sldId id="1261" r:id="rId128"/>
    <p:sldId id="1232" r:id="rId129"/>
    <p:sldId id="2178" r:id="rId130"/>
    <p:sldId id="1431" r:id="rId131"/>
    <p:sldId id="2153" r:id="rId132"/>
    <p:sldId id="2154" r:id="rId133"/>
    <p:sldId id="1243" r:id="rId134"/>
    <p:sldId id="1274" r:id="rId135"/>
    <p:sldId id="1276" r:id="rId136"/>
    <p:sldId id="2182" r:id="rId137"/>
    <p:sldId id="2187" r:id="rId138"/>
    <p:sldId id="2232" r:id="rId139"/>
    <p:sldId id="2188" r:id="rId140"/>
    <p:sldId id="2189" r:id="rId141"/>
    <p:sldId id="2228" r:id="rId142"/>
    <p:sldId id="2190" r:id="rId143"/>
    <p:sldId id="2227" r:id="rId144"/>
    <p:sldId id="2226" r:id="rId145"/>
    <p:sldId id="2193" r:id="rId146"/>
    <p:sldId id="2510" r:id="rId147"/>
    <p:sldId id="2210" r:id="rId148"/>
    <p:sldId id="2212" r:id="rId149"/>
    <p:sldId id="2213" r:id="rId150"/>
    <p:sldId id="2215" r:id="rId151"/>
    <p:sldId id="2216" r:id="rId152"/>
    <p:sldId id="2217" r:id="rId153"/>
    <p:sldId id="1448" r:id="rId154"/>
    <p:sldId id="2220" r:id="rId155"/>
    <p:sldId id="1450" r:id="rId156"/>
    <p:sldId id="2181" r:id="rId157"/>
    <p:sldId id="2229" r:id="rId158"/>
    <p:sldId id="2230" r:id="rId159"/>
    <p:sldId id="2231" r:id="rId160"/>
    <p:sldId id="1465" r:id="rId161"/>
    <p:sldId id="1470" r:id="rId162"/>
    <p:sldId id="1471" r:id="rId163"/>
    <p:sldId id="2169" r:id="rId164"/>
    <p:sldId id="1238" r:id="rId165"/>
    <p:sldId id="1275" r:id="rId166"/>
    <p:sldId id="2198" r:id="rId167"/>
    <p:sldId id="2200" r:id="rId168"/>
    <p:sldId id="2201" r:id="rId169"/>
    <p:sldId id="2255" r:id="rId170"/>
    <p:sldId id="2256" r:id="rId171"/>
    <p:sldId id="2257" r:id="rId172"/>
    <p:sldId id="2258" r:id="rId173"/>
    <p:sldId id="2424" r:id="rId174"/>
    <p:sldId id="2425" r:id="rId175"/>
    <p:sldId id="2203" r:id="rId176"/>
    <p:sldId id="2204" r:id="rId177"/>
    <p:sldId id="2207" r:id="rId178"/>
    <p:sldId id="2205" r:id="rId179"/>
    <p:sldId id="2263" r:id="rId180"/>
    <p:sldId id="2262" r:id="rId181"/>
    <p:sldId id="379" r:id="rId182"/>
    <p:sldId id="381" r:id="rId183"/>
    <p:sldId id="1287" r:id="rId184"/>
    <p:sldId id="1286" r:id="rId185"/>
    <p:sldId id="1474" r:id="rId186"/>
    <p:sldId id="1475" r:id="rId187"/>
    <p:sldId id="1476" r:id="rId188"/>
    <p:sldId id="1477" r:id="rId189"/>
    <p:sldId id="1478" r:id="rId190"/>
    <p:sldId id="2157" r:id="rId191"/>
    <p:sldId id="2158" r:id="rId192"/>
    <p:sldId id="2159" r:id="rId193"/>
    <p:sldId id="2196" r:id="rId194"/>
    <p:sldId id="2160" r:id="rId195"/>
    <p:sldId id="2161" r:id="rId196"/>
    <p:sldId id="1500" r:id="rId197"/>
    <p:sldId id="2171" r:id="rId198"/>
    <p:sldId id="2170" r:id="rId199"/>
    <p:sldId id="1528" r:id="rId200"/>
    <p:sldId id="1525" r:id="rId201"/>
    <p:sldId id="1527" r:id="rId202"/>
    <p:sldId id="1504" r:id="rId203"/>
    <p:sldId id="1505" r:id="rId204"/>
    <p:sldId id="1573" r:id="rId205"/>
    <p:sldId id="1498" r:id="rId206"/>
    <p:sldId id="1499" r:id="rId207"/>
    <p:sldId id="367" r:id="rId208"/>
    <p:sldId id="335" r:id="rId209"/>
    <p:sldId id="1310" r:id="rId210"/>
    <p:sldId id="1311" r:id="rId211"/>
    <p:sldId id="2238" r:id="rId212"/>
    <p:sldId id="2239" r:id="rId213"/>
    <p:sldId id="2240" r:id="rId214"/>
    <p:sldId id="2241" r:id="rId215"/>
    <p:sldId id="2224" r:id="rId216"/>
    <p:sldId id="2269" r:id="rId217"/>
    <p:sldId id="2225" r:id="rId218"/>
    <p:sldId id="2223" r:id="rId219"/>
    <p:sldId id="979" r:id="rId220"/>
    <p:sldId id="1312" r:id="rId221"/>
    <p:sldId id="1297" r:id="rId222"/>
    <p:sldId id="990" r:id="rId223"/>
    <p:sldId id="1299" r:id="rId224"/>
    <p:sldId id="2222" r:id="rId225"/>
    <p:sldId id="1301" r:id="rId226"/>
    <p:sldId id="1487" r:id="rId227"/>
    <p:sldId id="1604" r:id="rId228"/>
    <p:sldId id="1605" r:id="rId229"/>
    <p:sldId id="2242" r:id="rId230"/>
    <p:sldId id="2244" r:id="rId231"/>
    <p:sldId id="2264" r:id="rId232"/>
    <p:sldId id="1163" r:id="rId233"/>
    <p:sldId id="2221" r:id="rId234"/>
    <p:sldId id="2245" r:id="rId235"/>
    <p:sldId id="698" r:id="rId236"/>
    <p:sldId id="699" r:id="rId237"/>
    <p:sldId id="700" r:id="rId238"/>
    <p:sldId id="660" r:id="rId239"/>
    <p:sldId id="694" r:id="rId240"/>
    <p:sldId id="2299" r:id="rId241"/>
    <p:sldId id="360" r:id="rId242"/>
    <p:sldId id="474" r:id="rId243"/>
    <p:sldId id="323" r:id="rId244"/>
    <p:sldId id="702" r:id="rId245"/>
    <p:sldId id="2265" r:id="rId246"/>
    <p:sldId id="994" r:id="rId247"/>
    <p:sldId id="1543" r:id="rId248"/>
    <p:sldId id="1532" r:id="rId249"/>
    <p:sldId id="1533" r:id="rId250"/>
    <p:sldId id="1534" r:id="rId251"/>
    <p:sldId id="1535" r:id="rId252"/>
    <p:sldId id="1536" r:id="rId253"/>
    <p:sldId id="1537" r:id="rId254"/>
    <p:sldId id="1538" r:id="rId255"/>
    <p:sldId id="1539" r:id="rId256"/>
    <p:sldId id="1540" r:id="rId257"/>
    <p:sldId id="1541" r:id="rId258"/>
    <p:sldId id="1542" r:id="rId259"/>
    <p:sldId id="2336" r:id="rId260"/>
    <p:sldId id="2286" r:id="rId261"/>
    <p:sldId id="2287" r:id="rId262"/>
    <p:sldId id="473" r:id="rId263"/>
    <p:sldId id="475" r:id="rId264"/>
    <p:sldId id="477" r:id="rId265"/>
    <p:sldId id="478" r:id="rId266"/>
    <p:sldId id="479" r:id="rId267"/>
    <p:sldId id="1313" r:id="rId268"/>
    <p:sldId id="1622" r:id="rId269"/>
    <p:sldId id="1316" r:id="rId270"/>
    <p:sldId id="1544" r:id="rId271"/>
    <p:sldId id="995" r:id="rId272"/>
    <p:sldId id="1545" r:id="rId273"/>
    <p:sldId id="997" r:id="rId274"/>
    <p:sldId id="1546" r:id="rId275"/>
    <p:sldId id="539" r:id="rId276"/>
    <p:sldId id="1309" r:id="rId277"/>
    <p:sldId id="540" r:id="rId278"/>
    <p:sldId id="1547" r:id="rId279"/>
    <p:sldId id="1548" r:id="rId280"/>
    <p:sldId id="1549" r:id="rId281"/>
    <p:sldId id="542" r:id="rId282"/>
    <p:sldId id="544" r:id="rId283"/>
    <p:sldId id="545" r:id="rId284"/>
    <p:sldId id="1623" r:id="rId285"/>
    <p:sldId id="546" r:id="rId286"/>
    <p:sldId id="2337" r:id="rId287"/>
    <p:sldId id="569" r:id="rId288"/>
    <p:sldId id="486" r:id="rId289"/>
    <p:sldId id="2271" r:id="rId290"/>
    <p:sldId id="2301" r:id="rId291"/>
    <p:sldId id="1600" r:id="rId292"/>
    <p:sldId id="1648" r:id="rId293"/>
    <p:sldId id="2290" r:id="rId294"/>
    <p:sldId id="2331" r:id="rId295"/>
    <p:sldId id="2333" r:id="rId296"/>
    <p:sldId id="2334" r:id="rId297"/>
    <p:sldId id="2311" r:id="rId298"/>
    <p:sldId id="2338" r:id="rId299"/>
    <p:sldId id="2339" r:id="rId300"/>
    <p:sldId id="2320" r:id="rId301"/>
    <p:sldId id="2325" r:id="rId302"/>
    <p:sldId id="2322" r:id="rId303"/>
    <p:sldId id="2323" r:id="rId304"/>
    <p:sldId id="2326" r:id="rId305"/>
    <p:sldId id="2335" r:id="rId306"/>
    <p:sldId id="2328" r:id="rId307"/>
    <p:sldId id="2329" r:id="rId308"/>
    <p:sldId id="2330" r:id="rId309"/>
    <p:sldId id="2313" r:id="rId310"/>
    <p:sldId id="2314" r:id="rId311"/>
    <p:sldId id="2315" r:id="rId312"/>
    <p:sldId id="2316" r:id="rId313"/>
    <p:sldId id="2317" r:id="rId314"/>
    <p:sldId id="2318" r:id="rId315"/>
    <p:sldId id="2387" r:id="rId316"/>
    <p:sldId id="2379" r:id="rId317"/>
    <p:sldId id="2309" r:id="rId318"/>
    <p:sldId id="2310" r:id="rId319"/>
    <p:sldId id="2383" r:id="rId320"/>
    <p:sldId id="2370" r:id="rId321"/>
    <p:sldId id="2371" r:id="rId322"/>
    <p:sldId id="2355" r:id="rId323"/>
    <p:sldId id="2356" r:id="rId324"/>
    <p:sldId id="2406" r:id="rId325"/>
    <p:sldId id="2358" r:id="rId326"/>
    <p:sldId id="2378" r:id="rId327"/>
    <p:sldId id="2381" r:id="rId328"/>
    <p:sldId id="2377" r:id="rId329"/>
    <p:sldId id="2374" r:id="rId330"/>
    <p:sldId id="2375" r:id="rId331"/>
    <p:sldId id="2376" r:id="rId332"/>
    <p:sldId id="2382" r:id="rId333"/>
    <p:sldId id="1554" r:id="rId334"/>
    <p:sldId id="2390" r:id="rId335"/>
    <p:sldId id="1555" r:id="rId336"/>
    <p:sldId id="2247" r:id="rId337"/>
    <p:sldId id="2248" r:id="rId338"/>
    <p:sldId id="1734" r:id="rId339"/>
    <p:sldId id="2340" r:id="rId340"/>
    <p:sldId id="1669" r:id="rId341"/>
    <p:sldId id="1687" r:id="rId342"/>
    <p:sldId id="2386" r:id="rId343"/>
    <p:sldId id="1686" r:id="rId344"/>
    <p:sldId id="510" r:id="rId345"/>
    <p:sldId id="579" r:id="rId346"/>
    <p:sldId id="512" r:id="rId347"/>
    <p:sldId id="513" r:id="rId348"/>
    <p:sldId id="514" r:id="rId349"/>
    <p:sldId id="515" r:id="rId350"/>
    <p:sldId id="516" r:id="rId351"/>
    <p:sldId id="517" r:id="rId352"/>
    <p:sldId id="518" r:id="rId353"/>
    <p:sldId id="519" r:id="rId354"/>
    <p:sldId id="1671" r:id="rId355"/>
    <p:sldId id="1672" r:id="rId356"/>
    <p:sldId id="1673" r:id="rId357"/>
    <p:sldId id="2400" r:id="rId358"/>
    <p:sldId id="1675" r:id="rId359"/>
    <p:sldId id="1676" r:id="rId360"/>
    <p:sldId id="1678" r:id="rId361"/>
    <p:sldId id="1679" r:id="rId362"/>
    <p:sldId id="1680" r:id="rId363"/>
    <p:sldId id="2423" r:id="rId364"/>
    <p:sldId id="2416" r:id="rId365"/>
    <p:sldId id="2418" r:id="rId366"/>
    <p:sldId id="2419" r:id="rId367"/>
    <p:sldId id="2420" r:id="rId368"/>
    <p:sldId id="2421" r:id="rId369"/>
    <p:sldId id="2422" r:id="rId370"/>
    <p:sldId id="1663" r:id="rId371"/>
    <p:sldId id="1664" r:id="rId372"/>
    <p:sldId id="1665" r:id="rId373"/>
    <p:sldId id="1666" r:id="rId374"/>
    <p:sldId id="1668" r:id="rId375"/>
    <p:sldId id="1681" r:id="rId376"/>
    <p:sldId id="1682" r:id="rId377"/>
    <p:sldId id="1683" r:id="rId378"/>
    <p:sldId id="1684" r:id="rId379"/>
    <p:sldId id="1685" r:id="rId380"/>
    <p:sldId id="1403" r:id="rId381"/>
    <p:sldId id="2429" r:id="rId382"/>
    <p:sldId id="1014" r:id="rId383"/>
    <p:sldId id="1015" r:id="rId384"/>
    <p:sldId id="1019" r:id="rId385"/>
    <p:sldId id="1021" r:id="rId386"/>
    <p:sldId id="1352" r:id="rId387"/>
    <p:sldId id="2448" r:id="rId388"/>
    <p:sldId id="2449" r:id="rId389"/>
    <p:sldId id="1572" r:id="rId390"/>
    <p:sldId id="2455" r:id="rId391"/>
    <p:sldId id="2025" r:id="rId392"/>
    <p:sldId id="622" r:id="rId393"/>
    <p:sldId id="625" r:id="rId394"/>
    <p:sldId id="1344" r:id="rId395"/>
    <p:sldId id="646" r:id="rId396"/>
    <p:sldId id="1330" r:id="rId397"/>
    <p:sldId id="1345" r:id="rId398"/>
    <p:sldId id="1331" r:id="rId399"/>
    <p:sldId id="2426" r:id="rId400"/>
    <p:sldId id="2454" r:id="rId401"/>
    <p:sldId id="2450" r:id="rId402"/>
    <p:sldId id="2451" r:id="rId403"/>
    <p:sldId id="2442" r:id="rId404"/>
    <p:sldId id="743" r:id="rId405"/>
    <p:sldId id="1365" r:id="rId406"/>
    <p:sldId id="745" r:id="rId407"/>
    <p:sldId id="1068" r:id="rId408"/>
    <p:sldId id="765" r:id="rId409"/>
    <p:sldId id="1693" r:id="rId410"/>
    <p:sldId id="748" r:id="rId411"/>
    <p:sldId id="779" r:id="rId412"/>
    <p:sldId id="1358" r:id="rId413"/>
    <p:sldId id="1359" r:id="rId414"/>
    <p:sldId id="775" r:id="rId415"/>
    <p:sldId id="778" r:id="rId416"/>
    <p:sldId id="777" r:id="rId417"/>
    <p:sldId id="1695" r:id="rId418"/>
    <p:sldId id="1692" r:id="rId419"/>
    <p:sldId id="1691" r:id="rId420"/>
    <p:sldId id="1689" r:id="rId421"/>
    <p:sldId id="1703" r:id="rId422"/>
    <p:sldId id="1704" r:id="rId423"/>
    <p:sldId id="1705" r:id="rId424"/>
    <p:sldId id="753" r:id="rId425"/>
    <p:sldId id="754" r:id="rId426"/>
    <p:sldId id="755" r:id="rId427"/>
    <p:sldId id="756" r:id="rId428"/>
    <p:sldId id="786" r:id="rId429"/>
    <p:sldId id="785" r:id="rId430"/>
    <p:sldId id="787" r:id="rId431"/>
    <p:sldId id="788" r:id="rId432"/>
    <p:sldId id="790" r:id="rId433"/>
    <p:sldId id="2501" r:id="rId434"/>
    <p:sldId id="1714" r:id="rId435"/>
    <p:sldId id="782" r:id="rId436"/>
    <p:sldId id="783" r:id="rId437"/>
    <p:sldId id="1360" r:id="rId438"/>
    <p:sldId id="1715" r:id="rId439"/>
    <p:sldId id="1383" r:id="rId440"/>
    <p:sldId id="1716" r:id="rId441"/>
    <p:sldId id="1717" r:id="rId442"/>
    <p:sldId id="1718" r:id="rId443"/>
    <p:sldId id="1697" r:id="rId444"/>
    <p:sldId id="1698" r:id="rId445"/>
    <p:sldId id="1696" r:id="rId446"/>
    <p:sldId id="2502" r:id="rId447"/>
    <p:sldId id="2503" r:id="rId448"/>
    <p:sldId id="2504" r:id="rId449"/>
    <p:sldId id="2458" r:id="rId450"/>
    <p:sldId id="2461" r:id="rId451"/>
    <p:sldId id="1780" r:id="rId452"/>
    <p:sldId id="1781" r:id="rId453"/>
    <p:sldId id="1782" r:id="rId454"/>
    <p:sldId id="1783" r:id="rId455"/>
    <p:sldId id="1784" r:id="rId456"/>
    <p:sldId id="1785" r:id="rId457"/>
    <p:sldId id="1786" r:id="rId458"/>
    <p:sldId id="1789" r:id="rId459"/>
    <p:sldId id="1790" r:id="rId460"/>
    <p:sldId id="1791" r:id="rId461"/>
    <p:sldId id="2516" r:id="rId462"/>
    <p:sldId id="2467" r:id="rId463"/>
    <p:sldId id="2469" r:id="rId464"/>
    <p:sldId id="2470" r:id="rId465"/>
    <p:sldId id="2474" r:id="rId466"/>
    <p:sldId id="2533" r:id="rId467"/>
    <p:sldId id="2540" r:id="rId468"/>
    <p:sldId id="2541" r:id="rId469"/>
    <p:sldId id="2477" r:id="rId470"/>
    <p:sldId id="2481" r:id="rId471"/>
    <p:sldId id="2536" r:id="rId472"/>
    <p:sldId id="2478" r:id="rId473"/>
    <p:sldId id="2487" r:id="rId474"/>
    <p:sldId id="2488" r:id="rId475"/>
    <p:sldId id="2489" r:id="rId476"/>
    <p:sldId id="2490" r:id="rId477"/>
    <p:sldId id="2491" r:id="rId478"/>
    <p:sldId id="2492" r:id="rId479"/>
    <p:sldId id="2525" r:id="rId480"/>
    <p:sldId id="1803" r:id="rId481"/>
    <p:sldId id="1103" r:id="rId482"/>
    <p:sldId id="1768" r:id="rId483"/>
    <p:sldId id="1773" r:id="rId484"/>
    <p:sldId id="1738" r:id="rId485"/>
    <p:sldId id="1808" r:id="rId486"/>
    <p:sldId id="1739" r:id="rId487"/>
    <p:sldId id="2537" r:id="rId488"/>
    <p:sldId id="2528" r:id="rId489"/>
    <p:sldId id="1722" r:id="rId490"/>
    <p:sldId id="2542" r:id="rId491"/>
    <p:sldId id="2526" r:id="rId492"/>
    <p:sldId id="2539" r:id="rId493"/>
    <p:sldId id="1872" r:id="rId494"/>
    <p:sldId id="2543" r:id="rId495"/>
    <p:sldId id="1723" r:id="rId496"/>
    <p:sldId id="2529" r:id="rId497"/>
    <p:sldId id="1724" r:id="rId498"/>
    <p:sldId id="1725" r:id="rId499"/>
    <p:sldId id="1746" r:id="rId500"/>
    <p:sldId id="2531" r:id="rId501"/>
    <p:sldId id="1769" r:id="rId502"/>
    <p:sldId id="2532" r:id="rId503"/>
    <p:sldId id="1776" r:id="rId504"/>
    <p:sldId id="1775" r:id="rId505"/>
    <p:sldId id="1752" r:id="rId506"/>
    <p:sldId id="1804" r:id="rId50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56" autoAdjust="0"/>
    <p:restoredTop sz="94647" autoAdjust="0"/>
  </p:normalViewPr>
  <p:slideViewPr>
    <p:cSldViewPr>
      <p:cViewPr varScale="1">
        <p:scale>
          <a:sx n="108" d="100"/>
          <a:sy n="108" d="100"/>
        </p:scale>
        <p:origin x="2262"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notesMaster" Target="notesMasters/notesMaster1.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viewProps" Target="viewProp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tableStyles" Target="tableStyle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presProps" Target="presProps.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51.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56.wmf"/><Relationship Id="rId1" Type="http://schemas.openxmlformats.org/officeDocument/2006/relationships/image" Target="../media/image25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271.wmf"/><Relationship Id="rId1" Type="http://schemas.openxmlformats.org/officeDocument/2006/relationships/image" Target="../media/image27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7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7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4" Type="http://schemas.openxmlformats.org/officeDocument/2006/relationships/image" Target="../media/image28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93.wmf"/><Relationship Id="rId2" Type="http://schemas.openxmlformats.org/officeDocument/2006/relationships/image" Target="../media/image292.wmf"/><Relationship Id="rId1" Type="http://schemas.openxmlformats.org/officeDocument/2006/relationships/image" Target="../media/image29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29.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 Id="rId5" Type="http://schemas.openxmlformats.org/officeDocument/2006/relationships/image" Target="../media/image301.wmf"/><Relationship Id="rId4" Type="http://schemas.openxmlformats.org/officeDocument/2006/relationships/image" Target="../media/image29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0.wmf"/><Relationship Id="rId1" Type="http://schemas.openxmlformats.org/officeDocument/2006/relationships/image" Target="../media/image302.wmf"/><Relationship Id="rId4" Type="http://schemas.openxmlformats.org/officeDocument/2006/relationships/image" Target="../media/image293.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291.wmf"/><Relationship Id="rId1" Type="http://schemas.openxmlformats.org/officeDocument/2006/relationships/image" Target="../media/image304.wmf"/><Relationship Id="rId4" Type="http://schemas.openxmlformats.org/officeDocument/2006/relationships/image" Target="../media/image301.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12.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image" Target="../media/image313.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312.wmf"/><Relationship Id="rId1" Type="http://schemas.openxmlformats.org/officeDocument/2006/relationships/image" Target="../media/image313.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318.wmf"/><Relationship Id="rId1" Type="http://schemas.openxmlformats.org/officeDocument/2006/relationships/image" Target="../media/image317.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320.wmf"/><Relationship Id="rId1" Type="http://schemas.openxmlformats.org/officeDocument/2006/relationships/image" Target="../media/image319.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22.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32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3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42.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6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wmf"/><Relationship Id="rId6" Type="http://schemas.openxmlformats.org/officeDocument/2006/relationships/image" Target="../media/image368.wmf"/><Relationship Id="rId5" Type="http://schemas.openxmlformats.org/officeDocument/2006/relationships/image" Target="../media/image360.wmf"/><Relationship Id="rId4" Type="http://schemas.openxmlformats.org/officeDocument/2006/relationships/image" Target="../media/image367.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72.wmf"/><Relationship Id="rId2" Type="http://schemas.openxmlformats.org/officeDocument/2006/relationships/image" Target="../media/image371.wmf"/><Relationship Id="rId1" Type="http://schemas.openxmlformats.org/officeDocument/2006/relationships/image" Target="../media/image370.wmf"/><Relationship Id="rId4" Type="http://schemas.openxmlformats.org/officeDocument/2006/relationships/image" Target="../media/image37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74.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7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378.wmf"/><Relationship Id="rId1" Type="http://schemas.openxmlformats.org/officeDocument/2006/relationships/image" Target="../media/image37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379.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96.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98.wmf"/><Relationship Id="rId2" Type="http://schemas.openxmlformats.org/officeDocument/2006/relationships/image" Target="../media/image397.wmf"/><Relationship Id="rId1" Type="http://schemas.openxmlformats.org/officeDocument/2006/relationships/image" Target="../media/image396.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399.wmf"/><Relationship Id="rId1" Type="http://schemas.openxmlformats.org/officeDocument/2006/relationships/image" Target="../media/image396.w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401.wmf"/><Relationship Id="rId1" Type="http://schemas.openxmlformats.org/officeDocument/2006/relationships/image" Target="../media/image40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03.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404.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4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414.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4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A97B7F-8206-4207-850D-887B08CE29A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E97F856C-2F79-4ABF-B77F-6DB5D575E32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03D32A4-8D1A-4CA3-8197-6C2EBA322883}" type="datetimeFigureOut">
              <a:rPr lang="en-US"/>
              <a:pPr>
                <a:defRPr/>
              </a:pPr>
              <a:t>10/11/2018</a:t>
            </a:fld>
            <a:endParaRPr lang="en-US"/>
          </a:p>
        </p:txBody>
      </p:sp>
      <p:sp>
        <p:nvSpPr>
          <p:cNvPr id="4" name="Slide Image Placeholder 3">
            <a:extLst>
              <a:ext uri="{FF2B5EF4-FFF2-40B4-BE49-F238E27FC236}">
                <a16:creationId xmlns:a16="http://schemas.microsoft.com/office/drawing/2014/main" id="{2800AF46-44F0-4E6D-A515-D92E96F91D2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88BA0332-3414-43A6-8193-4B3791EF900E}"/>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5461051-4278-41D8-BF21-631D5C67B2E2}"/>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E12B4AFE-F784-4F33-8994-D1D936F661D4}"/>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11999D9-54C5-498B-B695-9774D722D6A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922" name="Slide Image Placeholder 1">
            <a:extLst>
              <a:ext uri="{FF2B5EF4-FFF2-40B4-BE49-F238E27FC236}">
                <a16:creationId xmlns:a16="http://schemas.microsoft.com/office/drawing/2014/main" id="{AAD54B66-4BEB-4434-9809-4143240F2C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7923" name="Notes Placeholder 2">
            <a:extLst>
              <a:ext uri="{FF2B5EF4-FFF2-40B4-BE49-F238E27FC236}">
                <a16:creationId xmlns:a16="http://schemas.microsoft.com/office/drawing/2014/main" id="{7A0EB6A8-1A4F-488D-A1DD-8AA595A688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8DA3AE7D-227E-4BAC-8042-E78D0061FB41}"/>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AF701A-72E1-4BBB-A29C-E247D621DE74}"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a:extLst>
              <a:ext uri="{FF2B5EF4-FFF2-40B4-BE49-F238E27FC236}">
                <a16:creationId xmlns:a16="http://schemas.microsoft.com/office/drawing/2014/main" id="{3B13E623-95C3-492A-803B-DCC46B3741D7}"/>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ADEA59-DF1A-4964-9430-80DC9AE81227}" type="slidenum">
              <a:rPr lang="en-US" altLang="en-US">
                <a:latin typeface="Calibri" panose="020F0502020204030204" pitchFamily="34" charset="0"/>
              </a:rPr>
              <a:pPr eaLnBrk="1" hangingPunct="1"/>
              <a:t>109</a:t>
            </a:fld>
            <a:endParaRPr lang="en-US" altLang="en-US">
              <a:latin typeface="Calibri" panose="020F0502020204030204" pitchFamily="34" charset="0"/>
            </a:endParaRPr>
          </a:p>
        </p:txBody>
      </p:sp>
      <p:sp>
        <p:nvSpPr>
          <p:cNvPr id="980995" name="Rectangle 2">
            <a:extLst>
              <a:ext uri="{FF2B5EF4-FFF2-40B4-BE49-F238E27FC236}">
                <a16:creationId xmlns:a16="http://schemas.microsoft.com/office/drawing/2014/main" id="{7703DC4F-7F27-4B89-9024-F469F0A99B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0996" name="Rectangle 3">
            <a:extLst>
              <a:ext uri="{FF2B5EF4-FFF2-40B4-BE49-F238E27FC236}">
                <a16:creationId xmlns:a16="http://schemas.microsoft.com/office/drawing/2014/main" id="{B3F2935A-510B-4815-95E8-F31A6D33FE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a:extLst>
              <a:ext uri="{FF2B5EF4-FFF2-40B4-BE49-F238E27FC236}">
                <a16:creationId xmlns:a16="http://schemas.microsoft.com/office/drawing/2014/main" id="{1A24C6D1-6B4D-4FA3-B547-52E99358BAAB}"/>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CCD5DD-CAED-45CC-A71A-419D6305BC8E}" type="slidenum">
              <a:rPr lang="en-US" altLang="en-US">
                <a:latin typeface="Calibri" panose="020F0502020204030204" pitchFamily="34" charset="0"/>
              </a:rPr>
              <a:pPr eaLnBrk="1" hangingPunct="1"/>
              <a:t>112</a:t>
            </a:fld>
            <a:endParaRPr lang="en-US" altLang="en-US">
              <a:latin typeface="Calibri" panose="020F0502020204030204" pitchFamily="34" charset="0"/>
            </a:endParaRPr>
          </a:p>
        </p:txBody>
      </p:sp>
      <p:sp>
        <p:nvSpPr>
          <p:cNvPr id="982019" name="Rectangle 2">
            <a:extLst>
              <a:ext uri="{FF2B5EF4-FFF2-40B4-BE49-F238E27FC236}">
                <a16:creationId xmlns:a16="http://schemas.microsoft.com/office/drawing/2014/main" id="{76CE4058-7CE8-441D-81D7-F54A279644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2020" name="Rectangle 3">
            <a:extLst>
              <a:ext uri="{FF2B5EF4-FFF2-40B4-BE49-F238E27FC236}">
                <a16:creationId xmlns:a16="http://schemas.microsoft.com/office/drawing/2014/main" id="{51B95F29-4661-4DD1-9B40-5FD1EF8DAF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a:extLst>
              <a:ext uri="{FF2B5EF4-FFF2-40B4-BE49-F238E27FC236}">
                <a16:creationId xmlns:a16="http://schemas.microsoft.com/office/drawing/2014/main" id="{0761F519-C1E7-4C54-9BA5-EEC0EC06E707}"/>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7584ED-AD15-4BF1-85B2-ADA1E4E8025E}" type="slidenum">
              <a:rPr lang="en-US" altLang="en-US">
                <a:latin typeface="Calibri" panose="020F0502020204030204" pitchFamily="34" charset="0"/>
              </a:rPr>
              <a:pPr eaLnBrk="1" hangingPunct="1"/>
              <a:t>341</a:t>
            </a:fld>
            <a:endParaRPr lang="en-US" altLang="en-US">
              <a:latin typeface="Calibri" panose="020F0502020204030204" pitchFamily="34" charset="0"/>
            </a:endParaRPr>
          </a:p>
        </p:txBody>
      </p:sp>
      <p:sp>
        <p:nvSpPr>
          <p:cNvPr id="984067" name="Rectangle 2050">
            <a:extLst>
              <a:ext uri="{FF2B5EF4-FFF2-40B4-BE49-F238E27FC236}">
                <a16:creationId xmlns:a16="http://schemas.microsoft.com/office/drawing/2014/main" id="{42B722D3-DD35-4112-97B6-A3C9936E4403}"/>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984068" name="Rectangle 2051">
            <a:extLst>
              <a:ext uri="{FF2B5EF4-FFF2-40B4-BE49-F238E27FC236}">
                <a16:creationId xmlns:a16="http://schemas.microsoft.com/office/drawing/2014/main" id="{F4407010-B493-4B81-A1A7-F8B1B1830B5F}"/>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r>
              <a:rPr lang="en-US" altLang="en-US">
                <a:latin typeface="Times New Roman" panose="02020603050405020304" pitchFamily="18" charset="0"/>
              </a:rPr>
              <a:t>What is machine learning?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a:extLst>
              <a:ext uri="{FF2B5EF4-FFF2-40B4-BE49-F238E27FC236}">
                <a16:creationId xmlns:a16="http://schemas.microsoft.com/office/drawing/2014/main" id="{8E6DA12A-D79E-4196-B196-553393E3C893}"/>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BDDD95-C4C4-4088-8B95-D20F511C28EC}" type="slidenum">
              <a:rPr lang="en-US" altLang="en-US">
                <a:latin typeface="Calibri" panose="020F0502020204030204" pitchFamily="34" charset="0"/>
              </a:rPr>
              <a:pPr eaLnBrk="1" hangingPunct="1"/>
              <a:t>461</a:t>
            </a:fld>
            <a:endParaRPr lang="en-US" altLang="en-US">
              <a:latin typeface="Calibri" panose="020F0502020204030204" pitchFamily="34" charset="0"/>
            </a:endParaRPr>
          </a:p>
        </p:txBody>
      </p:sp>
      <p:sp>
        <p:nvSpPr>
          <p:cNvPr id="985091" name="Rectangle 2">
            <a:extLst>
              <a:ext uri="{FF2B5EF4-FFF2-40B4-BE49-F238E27FC236}">
                <a16:creationId xmlns:a16="http://schemas.microsoft.com/office/drawing/2014/main" id="{A57E6B99-5672-4E8E-9229-FCD327F1CC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5092" name="Rectangle 3">
            <a:extLst>
              <a:ext uri="{FF2B5EF4-FFF2-40B4-BE49-F238E27FC236}">
                <a16:creationId xmlns:a16="http://schemas.microsoft.com/office/drawing/2014/main" id="{4A93F92E-5F05-40F2-A83E-AF013226FB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820A4BC-FB31-4774-A476-AD760D385A8C}"/>
              </a:ext>
            </a:extLst>
          </p:cNvPr>
          <p:cNvSpPr>
            <a:spLocks noGrp="1"/>
          </p:cNvSpPr>
          <p:nvPr>
            <p:ph type="dt" sz="half" idx="10"/>
          </p:nvPr>
        </p:nvSpPr>
        <p:spPr/>
        <p:txBody>
          <a:bodyPr/>
          <a:lstStyle>
            <a:lvl1pPr>
              <a:defRPr/>
            </a:lvl1pPr>
          </a:lstStyle>
          <a:p>
            <a:pPr>
              <a:defRPr/>
            </a:pPr>
            <a:fld id="{DAD29017-697B-46A5-9029-DDFBF2A20A61}" type="datetimeFigureOut">
              <a:rPr lang="en-US"/>
              <a:pPr>
                <a:defRPr/>
              </a:pPr>
              <a:t>10/11/2018</a:t>
            </a:fld>
            <a:endParaRPr lang="en-US"/>
          </a:p>
        </p:txBody>
      </p:sp>
      <p:sp>
        <p:nvSpPr>
          <p:cNvPr id="5" name="Footer Placeholder 4">
            <a:extLst>
              <a:ext uri="{FF2B5EF4-FFF2-40B4-BE49-F238E27FC236}">
                <a16:creationId xmlns:a16="http://schemas.microsoft.com/office/drawing/2014/main" id="{90DCF7B0-C58E-47AD-957B-F4C671BE637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5947F32-8F78-450D-AA18-720CA7498E81}"/>
              </a:ext>
            </a:extLst>
          </p:cNvPr>
          <p:cNvSpPr>
            <a:spLocks noGrp="1"/>
          </p:cNvSpPr>
          <p:nvPr>
            <p:ph type="sldNum" sz="quarter" idx="12"/>
          </p:nvPr>
        </p:nvSpPr>
        <p:spPr/>
        <p:txBody>
          <a:bodyPr/>
          <a:lstStyle>
            <a:lvl1pPr>
              <a:defRPr/>
            </a:lvl1pPr>
          </a:lstStyle>
          <a:p>
            <a:fld id="{2BFCD22F-9894-4040-951C-F5E4D6C438A1}" type="slidenum">
              <a:rPr lang="en-US" altLang="en-US"/>
              <a:pPr/>
              <a:t>‹#›</a:t>
            </a:fld>
            <a:endParaRPr lang="en-US" altLang="en-US"/>
          </a:p>
        </p:txBody>
      </p:sp>
    </p:spTree>
    <p:extLst>
      <p:ext uri="{BB962C8B-B14F-4D97-AF65-F5344CB8AC3E}">
        <p14:creationId xmlns:p14="http://schemas.microsoft.com/office/powerpoint/2010/main" val="2964409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11775-2AF7-41BD-9795-281A3AD22167}"/>
              </a:ext>
            </a:extLst>
          </p:cNvPr>
          <p:cNvSpPr>
            <a:spLocks noGrp="1"/>
          </p:cNvSpPr>
          <p:nvPr>
            <p:ph type="dt" sz="half" idx="10"/>
          </p:nvPr>
        </p:nvSpPr>
        <p:spPr/>
        <p:txBody>
          <a:bodyPr/>
          <a:lstStyle>
            <a:lvl1pPr>
              <a:defRPr/>
            </a:lvl1pPr>
          </a:lstStyle>
          <a:p>
            <a:pPr>
              <a:defRPr/>
            </a:pPr>
            <a:fld id="{12ED046A-D828-423F-881E-17BFB0F2F112}" type="datetimeFigureOut">
              <a:rPr lang="en-US"/>
              <a:pPr>
                <a:defRPr/>
              </a:pPr>
              <a:t>10/11/2018</a:t>
            </a:fld>
            <a:endParaRPr lang="en-US"/>
          </a:p>
        </p:txBody>
      </p:sp>
      <p:sp>
        <p:nvSpPr>
          <p:cNvPr id="5" name="Footer Placeholder 4">
            <a:extLst>
              <a:ext uri="{FF2B5EF4-FFF2-40B4-BE49-F238E27FC236}">
                <a16:creationId xmlns:a16="http://schemas.microsoft.com/office/drawing/2014/main" id="{F224DEBB-9F1F-4C04-AA62-794F8890CF5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F5E6018-70E5-4525-9BDC-EE9A4EA8FD8F}"/>
              </a:ext>
            </a:extLst>
          </p:cNvPr>
          <p:cNvSpPr>
            <a:spLocks noGrp="1"/>
          </p:cNvSpPr>
          <p:nvPr>
            <p:ph type="sldNum" sz="quarter" idx="12"/>
          </p:nvPr>
        </p:nvSpPr>
        <p:spPr/>
        <p:txBody>
          <a:bodyPr/>
          <a:lstStyle>
            <a:lvl1pPr>
              <a:defRPr/>
            </a:lvl1pPr>
          </a:lstStyle>
          <a:p>
            <a:fld id="{7551A572-7535-4FA7-83D8-EEE8091E18EE}" type="slidenum">
              <a:rPr lang="en-US" altLang="en-US"/>
              <a:pPr/>
              <a:t>‹#›</a:t>
            </a:fld>
            <a:endParaRPr lang="en-US" altLang="en-US"/>
          </a:p>
        </p:txBody>
      </p:sp>
    </p:spTree>
    <p:extLst>
      <p:ext uri="{BB962C8B-B14F-4D97-AF65-F5344CB8AC3E}">
        <p14:creationId xmlns:p14="http://schemas.microsoft.com/office/powerpoint/2010/main" val="383732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BFB49-43C6-4421-8F0E-F216CECD3872}"/>
              </a:ext>
            </a:extLst>
          </p:cNvPr>
          <p:cNvSpPr>
            <a:spLocks noGrp="1"/>
          </p:cNvSpPr>
          <p:nvPr>
            <p:ph type="dt" sz="half" idx="10"/>
          </p:nvPr>
        </p:nvSpPr>
        <p:spPr/>
        <p:txBody>
          <a:bodyPr/>
          <a:lstStyle>
            <a:lvl1pPr>
              <a:defRPr/>
            </a:lvl1pPr>
          </a:lstStyle>
          <a:p>
            <a:pPr>
              <a:defRPr/>
            </a:pPr>
            <a:fld id="{D8A5D9CE-2BCF-4A08-9DC1-834047753F3D}" type="datetimeFigureOut">
              <a:rPr lang="en-US"/>
              <a:pPr>
                <a:defRPr/>
              </a:pPr>
              <a:t>10/11/2018</a:t>
            </a:fld>
            <a:endParaRPr lang="en-US"/>
          </a:p>
        </p:txBody>
      </p:sp>
      <p:sp>
        <p:nvSpPr>
          <p:cNvPr id="5" name="Footer Placeholder 4">
            <a:extLst>
              <a:ext uri="{FF2B5EF4-FFF2-40B4-BE49-F238E27FC236}">
                <a16:creationId xmlns:a16="http://schemas.microsoft.com/office/drawing/2014/main" id="{608DED1F-452E-4774-A728-AD414622804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BE4AF55-801F-43BB-8DA4-6F75B6A63A7A}"/>
              </a:ext>
            </a:extLst>
          </p:cNvPr>
          <p:cNvSpPr>
            <a:spLocks noGrp="1"/>
          </p:cNvSpPr>
          <p:nvPr>
            <p:ph type="sldNum" sz="quarter" idx="12"/>
          </p:nvPr>
        </p:nvSpPr>
        <p:spPr/>
        <p:txBody>
          <a:bodyPr/>
          <a:lstStyle>
            <a:lvl1pPr>
              <a:defRPr/>
            </a:lvl1pPr>
          </a:lstStyle>
          <a:p>
            <a:fld id="{5A0002E6-5AB6-4667-A80B-B8C548F4FBBE}" type="slidenum">
              <a:rPr lang="en-US" altLang="en-US"/>
              <a:pPr/>
              <a:t>‹#›</a:t>
            </a:fld>
            <a:endParaRPr lang="en-US" altLang="en-US"/>
          </a:p>
        </p:txBody>
      </p:sp>
    </p:spTree>
    <p:extLst>
      <p:ext uri="{BB962C8B-B14F-4D97-AF65-F5344CB8AC3E}">
        <p14:creationId xmlns:p14="http://schemas.microsoft.com/office/powerpoint/2010/main" val="536175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D386102D-4F09-4C54-916F-7D0DE8C0AC06}"/>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2A42BA9-CB9F-492F-B886-424D322D55A2}"/>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8CB74D-A35A-4917-BD9F-0CA094A92E3C}"/>
              </a:ext>
            </a:extLst>
          </p:cNvPr>
          <p:cNvSpPr>
            <a:spLocks noGrp="1" noChangeArrowheads="1"/>
          </p:cNvSpPr>
          <p:nvPr>
            <p:ph type="sldNum" sz="quarter" idx="12"/>
          </p:nvPr>
        </p:nvSpPr>
        <p:spPr/>
        <p:txBody>
          <a:bodyPr/>
          <a:lstStyle>
            <a:lvl1pPr>
              <a:defRPr/>
            </a:lvl1pPr>
          </a:lstStyle>
          <a:p>
            <a:fld id="{EFF19BFE-E75E-44FF-9B17-F492FDC84F88}" type="slidenum">
              <a:rPr lang="en-US" altLang="en-US"/>
              <a:pPr/>
              <a:t>‹#›</a:t>
            </a:fld>
            <a:endParaRPr lang="en-US" altLang="en-US"/>
          </a:p>
        </p:txBody>
      </p:sp>
    </p:spTree>
    <p:extLst>
      <p:ext uri="{BB962C8B-B14F-4D97-AF65-F5344CB8AC3E}">
        <p14:creationId xmlns:p14="http://schemas.microsoft.com/office/powerpoint/2010/main" val="2883147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EE1CEE58-738B-472E-9ACD-B64ED8B32305}"/>
              </a:ext>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C11D4668-D9EF-47DB-B906-05DFE9BBDE45}"/>
              </a:ext>
            </a:extLst>
          </p:cNvPr>
          <p:cNvSpPr>
            <a:spLocks noGrp="1" noChangeArrowheads="1"/>
          </p:cNvSpPr>
          <p:nvPr>
            <p:ph type="ftr" sz="quarter" idx="11"/>
          </p:nvPr>
        </p:nvSpPr>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3250F93-A548-4DF3-B2FB-BD09FE36F723}"/>
              </a:ext>
            </a:extLst>
          </p:cNvPr>
          <p:cNvSpPr>
            <a:spLocks noGrp="1" noChangeArrowheads="1"/>
          </p:cNvSpPr>
          <p:nvPr>
            <p:ph type="sldNum" sz="quarter" idx="12"/>
          </p:nvPr>
        </p:nvSpPr>
        <p:spPr/>
        <p:txBody>
          <a:bodyPr/>
          <a:lstStyle>
            <a:lvl1pPr>
              <a:defRPr/>
            </a:lvl1pPr>
          </a:lstStyle>
          <a:p>
            <a:fld id="{91D64B16-42D6-4AC6-A4FD-69BCEBED35E6}" type="slidenum">
              <a:rPr lang="en-US" altLang="en-US"/>
              <a:pPr/>
              <a:t>‹#›</a:t>
            </a:fld>
            <a:endParaRPr lang="en-US" altLang="en-US"/>
          </a:p>
        </p:txBody>
      </p:sp>
    </p:spTree>
    <p:extLst>
      <p:ext uri="{BB962C8B-B14F-4D97-AF65-F5344CB8AC3E}">
        <p14:creationId xmlns:p14="http://schemas.microsoft.com/office/powerpoint/2010/main" val="13470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15F05A-83AD-40E9-97B0-6019F182F986}"/>
              </a:ext>
            </a:extLst>
          </p:cNvPr>
          <p:cNvSpPr>
            <a:spLocks noGrp="1" noChangeArrowheads="1"/>
          </p:cNvSpPr>
          <p:nvPr>
            <p:ph type="dt" sz="half" idx="10"/>
          </p:nvPr>
        </p:nvSpPr>
        <p:spPr/>
        <p:txBody>
          <a:bodyPr/>
          <a:lstStyle>
            <a:lvl1pPr>
              <a:defRPr/>
            </a:lvl1pPr>
          </a:lstStyle>
          <a:p>
            <a:pPr>
              <a:defRPr/>
            </a:pPr>
            <a:endParaRPr lang="en-IN"/>
          </a:p>
        </p:txBody>
      </p:sp>
      <p:sp>
        <p:nvSpPr>
          <p:cNvPr id="6" name="Footer Placeholder 5">
            <a:extLst>
              <a:ext uri="{FF2B5EF4-FFF2-40B4-BE49-F238E27FC236}">
                <a16:creationId xmlns:a16="http://schemas.microsoft.com/office/drawing/2014/main" id="{6045D39F-B69C-4910-A404-4AF6C77EA59D}"/>
              </a:ext>
            </a:extLst>
          </p:cNvPr>
          <p:cNvSpPr>
            <a:spLocks noGrp="1" noChangeArrowheads="1"/>
          </p:cNvSpPr>
          <p:nvPr>
            <p:ph type="ftr" sz="quarter" idx="11"/>
          </p:nvPr>
        </p:nvSpPr>
        <p:spPr/>
        <p:txBody>
          <a:bodyPr/>
          <a:lstStyle>
            <a:lvl1pPr>
              <a:defRPr/>
            </a:lvl1pPr>
          </a:lstStyle>
          <a:p>
            <a:pPr>
              <a:defRPr/>
            </a:pPr>
            <a:endParaRPr lang="en-IN"/>
          </a:p>
        </p:txBody>
      </p:sp>
      <p:sp>
        <p:nvSpPr>
          <p:cNvPr id="7" name="Slide Number Placeholder 6">
            <a:extLst>
              <a:ext uri="{FF2B5EF4-FFF2-40B4-BE49-F238E27FC236}">
                <a16:creationId xmlns:a16="http://schemas.microsoft.com/office/drawing/2014/main" id="{7E3A8C96-F8B8-45A2-887F-489B68027CD7}"/>
              </a:ext>
            </a:extLst>
          </p:cNvPr>
          <p:cNvSpPr>
            <a:spLocks noGrp="1" noChangeArrowheads="1"/>
          </p:cNvSpPr>
          <p:nvPr>
            <p:ph type="sldNum" sz="quarter" idx="12"/>
          </p:nvPr>
        </p:nvSpPr>
        <p:spPr/>
        <p:txBody>
          <a:bodyPr/>
          <a:lstStyle>
            <a:lvl1pPr>
              <a:defRPr/>
            </a:lvl1pPr>
          </a:lstStyle>
          <a:p>
            <a:fld id="{7D7C8A64-7584-4FD3-8437-D7D8E2B6D1E5}" type="slidenum">
              <a:rPr lang="en-IN" altLang="en-US"/>
              <a:pPr/>
              <a:t>‹#›</a:t>
            </a:fld>
            <a:endParaRPr lang="en-IN" altLang="en-US"/>
          </a:p>
        </p:txBody>
      </p:sp>
    </p:spTree>
    <p:extLst>
      <p:ext uri="{BB962C8B-B14F-4D97-AF65-F5344CB8AC3E}">
        <p14:creationId xmlns:p14="http://schemas.microsoft.com/office/powerpoint/2010/main" val="1061855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5045E-F47F-4D2A-88B4-7890C6C6CBA5}"/>
              </a:ext>
            </a:extLst>
          </p:cNvPr>
          <p:cNvSpPr>
            <a:spLocks noGrp="1"/>
          </p:cNvSpPr>
          <p:nvPr>
            <p:ph type="dt" sz="half" idx="10"/>
          </p:nvPr>
        </p:nvSpPr>
        <p:spPr/>
        <p:txBody>
          <a:bodyPr/>
          <a:lstStyle>
            <a:lvl1pPr>
              <a:defRPr/>
            </a:lvl1pPr>
          </a:lstStyle>
          <a:p>
            <a:pPr>
              <a:defRPr/>
            </a:pPr>
            <a:fld id="{AE9B8832-6C39-43E9-B5EB-F7E35FECC325}" type="datetimeFigureOut">
              <a:rPr lang="en-US"/>
              <a:pPr>
                <a:defRPr/>
              </a:pPr>
              <a:t>10/11/2018</a:t>
            </a:fld>
            <a:endParaRPr lang="en-US"/>
          </a:p>
        </p:txBody>
      </p:sp>
      <p:sp>
        <p:nvSpPr>
          <p:cNvPr id="5" name="Footer Placeholder 4">
            <a:extLst>
              <a:ext uri="{FF2B5EF4-FFF2-40B4-BE49-F238E27FC236}">
                <a16:creationId xmlns:a16="http://schemas.microsoft.com/office/drawing/2014/main" id="{841592B1-594A-487D-A586-F35F534DA81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01C843-F862-4A89-B011-1F0C253FBF02}"/>
              </a:ext>
            </a:extLst>
          </p:cNvPr>
          <p:cNvSpPr>
            <a:spLocks noGrp="1"/>
          </p:cNvSpPr>
          <p:nvPr>
            <p:ph type="sldNum" sz="quarter" idx="12"/>
          </p:nvPr>
        </p:nvSpPr>
        <p:spPr/>
        <p:txBody>
          <a:bodyPr/>
          <a:lstStyle>
            <a:lvl1pPr>
              <a:defRPr/>
            </a:lvl1pPr>
          </a:lstStyle>
          <a:p>
            <a:fld id="{C6187555-A4C5-4C43-81D2-A85DF8D8E90A}" type="slidenum">
              <a:rPr lang="en-US" altLang="en-US"/>
              <a:pPr/>
              <a:t>‹#›</a:t>
            </a:fld>
            <a:endParaRPr lang="en-US" altLang="en-US"/>
          </a:p>
        </p:txBody>
      </p:sp>
    </p:spTree>
    <p:extLst>
      <p:ext uri="{BB962C8B-B14F-4D97-AF65-F5344CB8AC3E}">
        <p14:creationId xmlns:p14="http://schemas.microsoft.com/office/powerpoint/2010/main" val="2542757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F5C76-EA2D-470A-9D3A-C688A993B6CD}"/>
              </a:ext>
            </a:extLst>
          </p:cNvPr>
          <p:cNvSpPr>
            <a:spLocks noGrp="1"/>
          </p:cNvSpPr>
          <p:nvPr>
            <p:ph type="dt" sz="half" idx="10"/>
          </p:nvPr>
        </p:nvSpPr>
        <p:spPr/>
        <p:txBody>
          <a:bodyPr/>
          <a:lstStyle>
            <a:lvl1pPr>
              <a:defRPr/>
            </a:lvl1pPr>
          </a:lstStyle>
          <a:p>
            <a:pPr>
              <a:defRPr/>
            </a:pPr>
            <a:fld id="{7D21C929-74A3-47D0-BC60-186B8704169D}" type="datetimeFigureOut">
              <a:rPr lang="en-US"/>
              <a:pPr>
                <a:defRPr/>
              </a:pPr>
              <a:t>10/11/2018</a:t>
            </a:fld>
            <a:endParaRPr lang="en-US"/>
          </a:p>
        </p:txBody>
      </p:sp>
      <p:sp>
        <p:nvSpPr>
          <p:cNvPr id="5" name="Footer Placeholder 4">
            <a:extLst>
              <a:ext uri="{FF2B5EF4-FFF2-40B4-BE49-F238E27FC236}">
                <a16:creationId xmlns:a16="http://schemas.microsoft.com/office/drawing/2014/main" id="{8FDC205A-5B22-491F-B6BB-BFDFCA4E790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29624B7-E4A1-42A2-9435-83F9CF1C6503}"/>
              </a:ext>
            </a:extLst>
          </p:cNvPr>
          <p:cNvSpPr>
            <a:spLocks noGrp="1"/>
          </p:cNvSpPr>
          <p:nvPr>
            <p:ph type="sldNum" sz="quarter" idx="12"/>
          </p:nvPr>
        </p:nvSpPr>
        <p:spPr/>
        <p:txBody>
          <a:bodyPr/>
          <a:lstStyle>
            <a:lvl1pPr>
              <a:defRPr/>
            </a:lvl1pPr>
          </a:lstStyle>
          <a:p>
            <a:fld id="{6A94216A-33EC-4B9A-B3FB-8D387635E2E3}" type="slidenum">
              <a:rPr lang="en-US" altLang="en-US"/>
              <a:pPr/>
              <a:t>‹#›</a:t>
            </a:fld>
            <a:endParaRPr lang="en-US" altLang="en-US"/>
          </a:p>
        </p:txBody>
      </p:sp>
    </p:spTree>
    <p:extLst>
      <p:ext uri="{BB962C8B-B14F-4D97-AF65-F5344CB8AC3E}">
        <p14:creationId xmlns:p14="http://schemas.microsoft.com/office/powerpoint/2010/main" val="3995599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E602F6D-0D96-4F9C-8B82-6BE14F992A4A}"/>
              </a:ext>
            </a:extLst>
          </p:cNvPr>
          <p:cNvSpPr>
            <a:spLocks noGrp="1"/>
          </p:cNvSpPr>
          <p:nvPr>
            <p:ph type="dt" sz="half" idx="10"/>
          </p:nvPr>
        </p:nvSpPr>
        <p:spPr/>
        <p:txBody>
          <a:bodyPr/>
          <a:lstStyle>
            <a:lvl1pPr>
              <a:defRPr/>
            </a:lvl1pPr>
          </a:lstStyle>
          <a:p>
            <a:pPr>
              <a:defRPr/>
            </a:pPr>
            <a:fld id="{87339D73-E469-4BF3-9216-CE65D7CE526E}" type="datetimeFigureOut">
              <a:rPr lang="en-US"/>
              <a:pPr>
                <a:defRPr/>
              </a:pPr>
              <a:t>10/11/2018</a:t>
            </a:fld>
            <a:endParaRPr lang="en-US"/>
          </a:p>
        </p:txBody>
      </p:sp>
      <p:sp>
        <p:nvSpPr>
          <p:cNvPr id="6" name="Footer Placeholder 4">
            <a:extLst>
              <a:ext uri="{FF2B5EF4-FFF2-40B4-BE49-F238E27FC236}">
                <a16:creationId xmlns:a16="http://schemas.microsoft.com/office/drawing/2014/main" id="{79022583-44CD-4092-80B7-8A439F32FB0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F17F9B9-652E-4819-9474-3497D5734E78}"/>
              </a:ext>
            </a:extLst>
          </p:cNvPr>
          <p:cNvSpPr>
            <a:spLocks noGrp="1"/>
          </p:cNvSpPr>
          <p:nvPr>
            <p:ph type="sldNum" sz="quarter" idx="12"/>
          </p:nvPr>
        </p:nvSpPr>
        <p:spPr/>
        <p:txBody>
          <a:bodyPr/>
          <a:lstStyle>
            <a:lvl1pPr>
              <a:defRPr/>
            </a:lvl1pPr>
          </a:lstStyle>
          <a:p>
            <a:fld id="{9ED2D3A8-E536-4634-8003-23E762331C48}" type="slidenum">
              <a:rPr lang="en-US" altLang="en-US"/>
              <a:pPr/>
              <a:t>‹#›</a:t>
            </a:fld>
            <a:endParaRPr lang="en-US" altLang="en-US"/>
          </a:p>
        </p:txBody>
      </p:sp>
    </p:spTree>
    <p:extLst>
      <p:ext uri="{BB962C8B-B14F-4D97-AF65-F5344CB8AC3E}">
        <p14:creationId xmlns:p14="http://schemas.microsoft.com/office/powerpoint/2010/main" val="1632253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C7C67FE-B980-44A7-9A8F-7517505CA96C}"/>
              </a:ext>
            </a:extLst>
          </p:cNvPr>
          <p:cNvSpPr>
            <a:spLocks noGrp="1"/>
          </p:cNvSpPr>
          <p:nvPr>
            <p:ph type="dt" sz="half" idx="10"/>
          </p:nvPr>
        </p:nvSpPr>
        <p:spPr/>
        <p:txBody>
          <a:bodyPr/>
          <a:lstStyle>
            <a:lvl1pPr>
              <a:defRPr/>
            </a:lvl1pPr>
          </a:lstStyle>
          <a:p>
            <a:pPr>
              <a:defRPr/>
            </a:pPr>
            <a:fld id="{5C6B2FDE-AF01-43E6-8A3B-1049807C9E4C}" type="datetimeFigureOut">
              <a:rPr lang="en-US"/>
              <a:pPr>
                <a:defRPr/>
              </a:pPr>
              <a:t>10/11/2018</a:t>
            </a:fld>
            <a:endParaRPr lang="en-US"/>
          </a:p>
        </p:txBody>
      </p:sp>
      <p:sp>
        <p:nvSpPr>
          <p:cNvPr id="8" name="Footer Placeholder 4">
            <a:extLst>
              <a:ext uri="{FF2B5EF4-FFF2-40B4-BE49-F238E27FC236}">
                <a16:creationId xmlns:a16="http://schemas.microsoft.com/office/drawing/2014/main" id="{5EC6A7CA-996A-4236-B857-788F12BFF3B8}"/>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3558329-5C4F-4851-A01F-9D07C2620A46}"/>
              </a:ext>
            </a:extLst>
          </p:cNvPr>
          <p:cNvSpPr>
            <a:spLocks noGrp="1"/>
          </p:cNvSpPr>
          <p:nvPr>
            <p:ph type="sldNum" sz="quarter" idx="12"/>
          </p:nvPr>
        </p:nvSpPr>
        <p:spPr/>
        <p:txBody>
          <a:bodyPr/>
          <a:lstStyle>
            <a:lvl1pPr>
              <a:defRPr/>
            </a:lvl1pPr>
          </a:lstStyle>
          <a:p>
            <a:fld id="{EC82E9A4-84B1-41CB-941E-5CB92F6BF978}" type="slidenum">
              <a:rPr lang="en-US" altLang="en-US"/>
              <a:pPr/>
              <a:t>‹#›</a:t>
            </a:fld>
            <a:endParaRPr lang="en-US" altLang="en-US"/>
          </a:p>
        </p:txBody>
      </p:sp>
    </p:spTree>
    <p:extLst>
      <p:ext uri="{BB962C8B-B14F-4D97-AF65-F5344CB8AC3E}">
        <p14:creationId xmlns:p14="http://schemas.microsoft.com/office/powerpoint/2010/main" val="358748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8C88E50-D1ED-4EC6-98E5-975F7A08973F}"/>
              </a:ext>
            </a:extLst>
          </p:cNvPr>
          <p:cNvSpPr>
            <a:spLocks noGrp="1"/>
          </p:cNvSpPr>
          <p:nvPr>
            <p:ph type="dt" sz="half" idx="10"/>
          </p:nvPr>
        </p:nvSpPr>
        <p:spPr/>
        <p:txBody>
          <a:bodyPr/>
          <a:lstStyle>
            <a:lvl1pPr>
              <a:defRPr/>
            </a:lvl1pPr>
          </a:lstStyle>
          <a:p>
            <a:pPr>
              <a:defRPr/>
            </a:pPr>
            <a:fld id="{3C835560-1103-4809-AE8D-8230672F29CF}" type="datetimeFigureOut">
              <a:rPr lang="en-US"/>
              <a:pPr>
                <a:defRPr/>
              </a:pPr>
              <a:t>10/11/2018</a:t>
            </a:fld>
            <a:endParaRPr lang="en-US"/>
          </a:p>
        </p:txBody>
      </p:sp>
      <p:sp>
        <p:nvSpPr>
          <p:cNvPr id="4" name="Footer Placeholder 4">
            <a:extLst>
              <a:ext uri="{FF2B5EF4-FFF2-40B4-BE49-F238E27FC236}">
                <a16:creationId xmlns:a16="http://schemas.microsoft.com/office/drawing/2014/main" id="{34133DB5-1131-413B-A2A5-AA46B132A1D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AFEE79C-26BD-4F3C-A41E-AD6C7628EB07}"/>
              </a:ext>
            </a:extLst>
          </p:cNvPr>
          <p:cNvSpPr>
            <a:spLocks noGrp="1"/>
          </p:cNvSpPr>
          <p:nvPr>
            <p:ph type="sldNum" sz="quarter" idx="12"/>
          </p:nvPr>
        </p:nvSpPr>
        <p:spPr/>
        <p:txBody>
          <a:bodyPr/>
          <a:lstStyle>
            <a:lvl1pPr>
              <a:defRPr/>
            </a:lvl1pPr>
          </a:lstStyle>
          <a:p>
            <a:fld id="{D0CAFDE3-3699-40D2-BA1B-09BB49147818}" type="slidenum">
              <a:rPr lang="en-US" altLang="en-US"/>
              <a:pPr/>
              <a:t>‹#›</a:t>
            </a:fld>
            <a:endParaRPr lang="en-US" altLang="en-US"/>
          </a:p>
        </p:txBody>
      </p:sp>
    </p:spTree>
    <p:extLst>
      <p:ext uri="{BB962C8B-B14F-4D97-AF65-F5344CB8AC3E}">
        <p14:creationId xmlns:p14="http://schemas.microsoft.com/office/powerpoint/2010/main" val="130230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D61B84-3F60-4196-B37A-0B75F91FC5E9}"/>
              </a:ext>
            </a:extLst>
          </p:cNvPr>
          <p:cNvSpPr>
            <a:spLocks noGrp="1"/>
          </p:cNvSpPr>
          <p:nvPr>
            <p:ph type="dt" sz="half" idx="10"/>
          </p:nvPr>
        </p:nvSpPr>
        <p:spPr/>
        <p:txBody>
          <a:bodyPr/>
          <a:lstStyle>
            <a:lvl1pPr>
              <a:defRPr/>
            </a:lvl1pPr>
          </a:lstStyle>
          <a:p>
            <a:pPr>
              <a:defRPr/>
            </a:pPr>
            <a:fld id="{567E18B9-A0EB-43CD-8F24-2089E7832138}" type="datetimeFigureOut">
              <a:rPr lang="en-US"/>
              <a:pPr>
                <a:defRPr/>
              </a:pPr>
              <a:t>10/11/2018</a:t>
            </a:fld>
            <a:endParaRPr lang="en-US"/>
          </a:p>
        </p:txBody>
      </p:sp>
      <p:sp>
        <p:nvSpPr>
          <p:cNvPr id="3" name="Footer Placeholder 4">
            <a:extLst>
              <a:ext uri="{FF2B5EF4-FFF2-40B4-BE49-F238E27FC236}">
                <a16:creationId xmlns:a16="http://schemas.microsoft.com/office/drawing/2014/main" id="{8E924204-C17E-4DB5-94F1-926CAAC4618B}"/>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BE3D9B7-5C52-45F9-8FC1-5EF63A7F6D91}"/>
              </a:ext>
            </a:extLst>
          </p:cNvPr>
          <p:cNvSpPr>
            <a:spLocks noGrp="1"/>
          </p:cNvSpPr>
          <p:nvPr>
            <p:ph type="sldNum" sz="quarter" idx="12"/>
          </p:nvPr>
        </p:nvSpPr>
        <p:spPr/>
        <p:txBody>
          <a:bodyPr/>
          <a:lstStyle>
            <a:lvl1pPr>
              <a:defRPr/>
            </a:lvl1pPr>
          </a:lstStyle>
          <a:p>
            <a:fld id="{D8AA85FC-8F09-4F0A-A1C6-8D1D4E6F4A43}" type="slidenum">
              <a:rPr lang="en-US" altLang="en-US"/>
              <a:pPr/>
              <a:t>‹#›</a:t>
            </a:fld>
            <a:endParaRPr lang="en-US" altLang="en-US"/>
          </a:p>
        </p:txBody>
      </p:sp>
    </p:spTree>
    <p:extLst>
      <p:ext uri="{BB962C8B-B14F-4D97-AF65-F5344CB8AC3E}">
        <p14:creationId xmlns:p14="http://schemas.microsoft.com/office/powerpoint/2010/main" val="128102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3CBA4EA-ED58-4C09-8BC0-A2CF329ADCCD}"/>
              </a:ext>
            </a:extLst>
          </p:cNvPr>
          <p:cNvSpPr>
            <a:spLocks noGrp="1"/>
          </p:cNvSpPr>
          <p:nvPr>
            <p:ph type="dt" sz="half" idx="10"/>
          </p:nvPr>
        </p:nvSpPr>
        <p:spPr/>
        <p:txBody>
          <a:bodyPr/>
          <a:lstStyle>
            <a:lvl1pPr>
              <a:defRPr/>
            </a:lvl1pPr>
          </a:lstStyle>
          <a:p>
            <a:pPr>
              <a:defRPr/>
            </a:pPr>
            <a:fld id="{530E3039-BF94-491B-9579-DFDE0D07A76A}" type="datetimeFigureOut">
              <a:rPr lang="en-US"/>
              <a:pPr>
                <a:defRPr/>
              </a:pPr>
              <a:t>10/11/2018</a:t>
            </a:fld>
            <a:endParaRPr lang="en-US"/>
          </a:p>
        </p:txBody>
      </p:sp>
      <p:sp>
        <p:nvSpPr>
          <p:cNvPr id="6" name="Footer Placeholder 4">
            <a:extLst>
              <a:ext uri="{FF2B5EF4-FFF2-40B4-BE49-F238E27FC236}">
                <a16:creationId xmlns:a16="http://schemas.microsoft.com/office/drawing/2014/main" id="{5DFAE744-A98A-40AB-9485-C2F786A1F82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83DEB96-226B-4761-8B5C-BD7B3AD77563}"/>
              </a:ext>
            </a:extLst>
          </p:cNvPr>
          <p:cNvSpPr>
            <a:spLocks noGrp="1"/>
          </p:cNvSpPr>
          <p:nvPr>
            <p:ph type="sldNum" sz="quarter" idx="12"/>
          </p:nvPr>
        </p:nvSpPr>
        <p:spPr/>
        <p:txBody>
          <a:bodyPr/>
          <a:lstStyle>
            <a:lvl1pPr>
              <a:defRPr/>
            </a:lvl1pPr>
          </a:lstStyle>
          <a:p>
            <a:fld id="{888EBAA4-5E02-4AF9-9ABE-C577260C42D3}" type="slidenum">
              <a:rPr lang="en-US" altLang="en-US"/>
              <a:pPr/>
              <a:t>‹#›</a:t>
            </a:fld>
            <a:endParaRPr lang="en-US" altLang="en-US"/>
          </a:p>
        </p:txBody>
      </p:sp>
    </p:spTree>
    <p:extLst>
      <p:ext uri="{BB962C8B-B14F-4D97-AF65-F5344CB8AC3E}">
        <p14:creationId xmlns:p14="http://schemas.microsoft.com/office/powerpoint/2010/main" val="2381878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A4E7850-5B66-4D4D-9844-A32D0EA7BC09}"/>
              </a:ext>
            </a:extLst>
          </p:cNvPr>
          <p:cNvSpPr>
            <a:spLocks noGrp="1"/>
          </p:cNvSpPr>
          <p:nvPr>
            <p:ph type="dt" sz="half" idx="10"/>
          </p:nvPr>
        </p:nvSpPr>
        <p:spPr/>
        <p:txBody>
          <a:bodyPr/>
          <a:lstStyle>
            <a:lvl1pPr>
              <a:defRPr/>
            </a:lvl1pPr>
          </a:lstStyle>
          <a:p>
            <a:pPr>
              <a:defRPr/>
            </a:pPr>
            <a:fld id="{48DD8184-047B-4946-B81C-577D34D8B76D}" type="datetimeFigureOut">
              <a:rPr lang="en-US"/>
              <a:pPr>
                <a:defRPr/>
              </a:pPr>
              <a:t>10/11/2018</a:t>
            </a:fld>
            <a:endParaRPr lang="en-US"/>
          </a:p>
        </p:txBody>
      </p:sp>
      <p:sp>
        <p:nvSpPr>
          <p:cNvPr id="6" name="Footer Placeholder 4">
            <a:extLst>
              <a:ext uri="{FF2B5EF4-FFF2-40B4-BE49-F238E27FC236}">
                <a16:creationId xmlns:a16="http://schemas.microsoft.com/office/drawing/2014/main" id="{5D12B144-9590-4D52-B24B-B792A25AF93B}"/>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82C1FB7-03FF-4A50-80F8-29A58918BDA3}"/>
              </a:ext>
            </a:extLst>
          </p:cNvPr>
          <p:cNvSpPr>
            <a:spLocks noGrp="1"/>
          </p:cNvSpPr>
          <p:nvPr>
            <p:ph type="sldNum" sz="quarter" idx="12"/>
          </p:nvPr>
        </p:nvSpPr>
        <p:spPr/>
        <p:txBody>
          <a:bodyPr/>
          <a:lstStyle>
            <a:lvl1pPr>
              <a:defRPr/>
            </a:lvl1pPr>
          </a:lstStyle>
          <a:p>
            <a:fld id="{DD1DFBCD-1250-4281-BBF8-B123DB4950B3}" type="slidenum">
              <a:rPr lang="en-US" altLang="en-US"/>
              <a:pPr/>
              <a:t>‹#›</a:t>
            </a:fld>
            <a:endParaRPr lang="en-US" altLang="en-US"/>
          </a:p>
        </p:txBody>
      </p:sp>
    </p:spTree>
    <p:extLst>
      <p:ext uri="{BB962C8B-B14F-4D97-AF65-F5344CB8AC3E}">
        <p14:creationId xmlns:p14="http://schemas.microsoft.com/office/powerpoint/2010/main" val="3468985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Title Placeholder 1">
            <a:extLst>
              <a:ext uri="{FF2B5EF4-FFF2-40B4-BE49-F238E27FC236}">
                <a16:creationId xmlns:a16="http://schemas.microsoft.com/office/drawing/2014/main" id="{9F3B06F5-41C8-4450-8737-88169E1FAB7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98307" name="Text Placeholder 2">
            <a:extLst>
              <a:ext uri="{FF2B5EF4-FFF2-40B4-BE49-F238E27FC236}">
                <a16:creationId xmlns:a16="http://schemas.microsoft.com/office/drawing/2014/main" id="{0F910490-123A-4944-8081-E0CE4AFF9866}"/>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8652CDC-C57C-4DC4-B07D-BA393541C0D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3A24D65-FA88-4AD4-BA88-911B16E5A570}" type="datetimeFigureOut">
              <a:rPr lang="en-US"/>
              <a:pPr>
                <a:defRPr/>
              </a:pPr>
              <a:t>10/11/2018</a:t>
            </a:fld>
            <a:endParaRPr lang="en-US"/>
          </a:p>
        </p:txBody>
      </p:sp>
      <p:sp>
        <p:nvSpPr>
          <p:cNvPr id="5" name="Footer Placeholder 4">
            <a:extLst>
              <a:ext uri="{FF2B5EF4-FFF2-40B4-BE49-F238E27FC236}">
                <a16:creationId xmlns:a16="http://schemas.microsoft.com/office/drawing/2014/main" id="{0C0C39F0-7C02-4AAB-9DB8-6E69B34EDBFC}"/>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305A6237-11BA-4C8C-B707-2795716EE5E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8DABEC0-EE91-4CAA-AADC-119D763813E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5659" r:id="rId1"/>
    <p:sldLayoutId id="2147485660" r:id="rId2"/>
    <p:sldLayoutId id="2147485661" r:id="rId3"/>
    <p:sldLayoutId id="2147485662" r:id="rId4"/>
    <p:sldLayoutId id="2147485663" r:id="rId5"/>
    <p:sldLayoutId id="2147485664" r:id="rId6"/>
    <p:sldLayoutId id="2147485665" r:id="rId7"/>
    <p:sldLayoutId id="2147485666" r:id="rId8"/>
    <p:sldLayoutId id="2147485667" r:id="rId9"/>
    <p:sldLayoutId id="2147485668" r:id="rId10"/>
    <p:sldLayoutId id="2147485669" r:id="rId11"/>
    <p:sldLayoutId id="2147485670" r:id="rId12"/>
    <p:sldLayoutId id="2147485671" r:id="rId13"/>
    <p:sldLayoutId id="2147485672"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8.wmf"/><Relationship Id="rId4" Type="http://schemas.openxmlformats.org/officeDocument/2006/relationships/oleObject" Target="../embeddings/oleObject10.bin"/></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wmf"/></Relationships>
</file>

<file path=ppt/slides/_rels/slide1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78.wmf"/><Relationship Id="rId5" Type="http://schemas.openxmlformats.org/officeDocument/2006/relationships/oleObject" Target="../embeddings/oleObject13.bin"/><Relationship Id="rId4" Type="http://schemas.openxmlformats.org/officeDocument/2006/relationships/image" Target="../media/image77.wmf"/></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84.w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8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7.wmf"/><Relationship Id="rId5" Type="http://schemas.openxmlformats.org/officeDocument/2006/relationships/oleObject" Target="../embeddings/oleObject17.bin"/><Relationship Id="rId4" Type="http://schemas.openxmlformats.org/officeDocument/2006/relationships/image" Target="../media/image86.wmf"/></Relationships>
</file>

<file path=ppt/slides/_rels/slide1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hyperlink" Target="https://en.wikipedia.org/wiki/Analytic_function" TargetMode="Externa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105.wmf"/><Relationship Id="rId4" Type="http://schemas.openxmlformats.org/officeDocument/2006/relationships/oleObject" Target="../embeddings/oleObject18.bin"/></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hyperlink" Target="https://www.quantamagazine.org/clever-machines-learn-how-to-be-curious-20170919/"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16.png"/><Relationship Id="rId5" Type="http://schemas.openxmlformats.org/officeDocument/2006/relationships/image" Target="../media/image114.wmf"/><Relationship Id="rId4" Type="http://schemas.openxmlformats.org/officeDocument/2006/relationships/oleObject" Target="../embeddings/oleObject19.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image" Target="../media/image117.wmf"/><Relationship Id="rId4" Type="http://schemas.openxmlformats.org/officeDocument/2006/relationships/oleObject" Target="../embeddings/oleObject20.bin"/></Relationships>
</file>

<file path=ppt/slides/_rels/slide16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131.w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32.wmf"/></Relationships>
</file>

<file path=ppt/slides/_rels/slide1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34.wmf"/></Relationships>
</file>

<file path=ppt/slides/_rels/slide18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137.wmf"/><Relationship Id="rId5" Type="http://schemas.openxmlformats.org/officeDocument/2006/relationships/oleObject" Target="../embeddings/oleObject24.bin"/><Relationship Id="rId4" Type="http://schemas.openxmlformats.org/officeDocument/2006/relationships/image" Target="../media/image139.png"/></Relationships>
</file>

<file path=ppt/slides/_rels/slide1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21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62.wmf"/></Relationships>
</file>

<file path=ppt/slides/_rels/slide2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hyperlink" Target="https://en.wikipedia.org/wiki/Linear_separability" TargetMode="External"/><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http://www.nd.com/neurosolutions/products/images/FAQ_MLP.gif" TargetMode="External"/><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89.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98.png"/><Relationship Id="rId5" Type="http://schemas.openxmlformats.org/officeDocument/2006/relationships/image" Target="../media/image196.wmf"/><Relationship Id="rId4" Type="http://schemas.openxmlformats.org/officeDocument/2006/relationships/oleObject" Target="../embeddings/oleObject27.bin"/></Relationships>
</file>

<file path=ppt/slides/_rels/slide25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203.png"/><Relationship Id="rId4" Type="http://schemas.openxmlformats.org/officeDocument/2006/relationships/image" Target="../media/image202.wmf"/></Relationships>
</file>

<file path=ppt/slides/_rels/slide25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207.png"/><Relationship Id="rId5" Type="http://schemas.openxmlformats.org/officeDocument/2006/relationships/image" Target="../media/image205.wmf"/><Relationship Id="rId4" Type="http://schemas.openxmlformats.org/officeDocument/2006/relationships/oleObject" Target="../embeddings/oleObject29.bin"/></Relationships>
</file>

<file path=ppt/slides/_rels/slide2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6.png"/><Relationship Id="rId4" Type="http://schemas.openxmlformats.org/officeDocument/2006/relationships/image" Target="../media/image2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7.png"/><Relationship Id="rId7" Type="http://schemas.openxmlformats.org/officeDocument/2006/relationships/image" Target="../media/image215.png"/><Relationship Id="rId2" Type="http://schemas.openxmlformats.org/officeDocument/2006/relationships/image" Target="../media/image216.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27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image" Target="../media/image223.png"/></Relationships>
</file>

<file path=ppt/slides/_rels/slide27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27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image" Target="../media/image231.png"/></Relationships>
</file>

<file path=ppt/slides/_rels/slide27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27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28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4.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28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image" Target="../media/image241.png"/><Relationship Id="rId4" Type="http://schemas.openxmlformats.org/officeDocument/2006/relationships/image" Target="../media/image240.png"/></Relationships>
</file>

<file path=ppt/slides/_rels/slide2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38.png"/><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28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hyperlink" Target="https://en.wikipedia.org/wiki/Artificial_neurons" TargetMode="External"/><Relationship Id="rId2" Type="http://schemas.openxmlformats.org/officeDocument/2006/relationships/hyperlink" Target="https://en.wikipedia.org/wiki/Gradient_descent" TargetMode="External"/><Relationship Id="rId1" Type="http://schemas.openxmlformats.org/officeDocument/2006/relationships/slideLayout" Target="../slideLayouts/slideLayout7.xml"/><Relationship Id="rId5" Type="http://schemas.openxmlformats.org/officeDocument/2006/relationships/hyperlink" Target="https://en.wikipedia.org/wiki/Backpropagation" TargetMode="External"/><Relationship Id="rId4" Type="http://schemas.openxmlformats.org/officeDocument/2006/relationships/hyperlink" Target="https://en.wikipedia.org/wiki/Feedforward_neural_network" TargetMode="External"/></Relationships>
</file>

<file path=ppt/slides/_rels/slide29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3" Type="http://schemas.openxmlformats.org/officeDocument/2006/relationships/hyperlink" Target="http://en.wikipedia.org/wiki/Gradient" TargetMode="External"/><Relationship Id="rId2" Type="http://schemas.openxmlformats.org/officeDocument/2006/relationships/hyperlink" Target="http://en.wikipedia.org/wiki/Local_minimum" TargetMode="External"/><Relationship Id="rId1" Type="http://schemas.openxmlformats.org/officeDocument/2006/relationships/slideLayout" Target="../slideLayouts/slideLayout7.xml"/><Relationship Id="rId4" Type="http://schemas.openxmlformats.org/officeDocument/2006/relationships/hyperlink" Target="http://en.wikipedia.org/wiki/Local_maximum" TargetMode="External"/></Relationships>
</file>

<file path=ppt/slides/_rels/slide29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296.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251.wmf"/></Relationships>
</file>

<file path=ppt/slides/_rels/slide30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0.jpeg"/><Relationship Id="rId1" Type="http://schemas.openxmlformats.org/officeDocument/2006/relationships/slideLayout" Target="../slideLayouts/slideLayout7.xml"/><Relationship Id="rId5" Type="http://schemas.openxmlformats.org/officeDocument/2006/relationships/image" Target="../media/image254.png"/><Relationship Id="rId4" Type="http://schemas.openxmlformats.org/officeDocument/2006/relationships/image" Target="../media/image253.png"/></Relationships>
</file>

<file path=ppt/slides/_rels/slide303.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image" Target="../media/image257.png"/><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260.png"/><Relationship Id="rId5" Type="http://schemas.openxmlformats.org/officeDocument/2006/relationships/image" Target="../media/image259.png"/><Relationship Id="rId10" Type="http://schemas.openxmlformats.org/officeDocument/2006/relationships/image" Target="../media/image256.wmf"/><Relationship Id="rId4" Type="http://schemas.openxmlformats.org/officeDocument/2006/relationships/image" Target="../media/image258.png"/><Relationship Id="rId9" Type="http://schemas.openxmlformats.org/officeDocument/2006/relationships/oleObject" Target="../embeddings/oleObject32.bin"/></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264.png"/><Relationship Id="rId5" Type="http://schemas.openxmlformats.org/officeDocument/2006/relationships/image" Target="../media/image265.wmf"/><Relationship Id="rId4" Type="http://schemas.openxmlformats.org/officeDocument/2006/relationships/oleObject" Target="../embeddings/oleObject33.bin"/></Relationships>
</file>

<file path=ppt/slides/_rels/slide31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265.wmf"/><Relationship Id="rId4" Type="http://schemas.openxmlformats.org/officeDocument/2006/relationships/oleObject" Target="../embeddings/oleObject34.bin"/></Relationships>
</file>

<file path=ppt/slides/_rels/slide31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267.wmf"/></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32.vml"/><Relationship Id="rId5" Type="http://schemas.openxmlformats.org/officeDocument/2006/relationships/image" Target="../media/image269.png"/><Relationship Id="rId4" Type="http://schemas.openxmlformats.org/officeDocument/2006/relationships/image" Target="../media/image268.wmf"/></Relationships>
</file>

<file path=ppt/slides/_rels/slide318.xml.rels><?xml version="1.0" encoding="UTF-8" standalone="yes"?>
<Relationships xmlns="http://schemas.openxmlformats.org/package/2006/relationships"><Relationship Id="rId3" Type="http://schemas.openxmlformats.org/officeDocument/2006/relationships/hyperlink" Target="https://en.wikipedia.org/wiki/Expected_value" TargetMode="External"/><Relationship Id="rId2" Type="http://schemas.openxmlformats.org/officeDocument/2006/relationships/hyperlink" Target="https://en.wikipedia.org/wiki/Estimator" TargetMode="External"/><Relationship Id="rId1" Type="http://schemas.openxmlformats.org/officeDocument/2006/relationships/slideLayout" Target="../slideLayouts/slideLayout6.xml"/><Relationship Id="rId6" Type="http://schemas.openxmlformats.org/officeDocument/2006/relationships/hyperlink" Target="https://en.wikipedia.org/wiki/Randomness" TargetMode="External"/><Relationship Id="rId5" Type="http://schemas.openxmlformats.org/officeDocument/2006/relationships/hyperlink" Target="https://en.wikipedia.org/wiki/Deviation_(statistics)" TargetMode="External"/><Relationship Id="rId4" Type="http://schemas.openxmlformats.org/officeDocument/2006/relationships/hyperlink" Target="https://en.wikipedia.org/wiki/Error_(statistics)" TargetMode="External"/></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image" Target="../media/image271.wmf"/><Relationship Id="rId5" Type="http://schemas.openxmlformats.org/officeDocument/2006/relationships/oleObject" Target="../embeddings/oleObject38.bin"/><Relationship Id="rId4" Type="http://schemas.openxmlformats.org/officeDocument/2006/relationships/image" Target="../media/image270.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hyperlink" Target="http://ml-cheatsheet.readthedocs.io/en/latest/loss_functions.html#id11" TargetMode="Externa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273.wmf"/></Relationships>
</file>

<file path=ppt/slides/_rels/slide326.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35.vml"/><Relationship Id="rId5" Type="http://schemas.openxmlformats.org/officeDocument/2006/relationships/image" Target="../media/image276.png"/><Relationship Id="rId4" Type="http://schemas.openxmlformats.org/officeDocument/2006/relationships/image" Target="../media/image275.wmf"/></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image" Target="../media/image275.wmf"/></Relationships>
</file>

<file path=ppt/slides/_rels/slide332.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image" Target="../media/image277.wmf"/></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0.xml.rels><?xml version="1.0" encoding="UTF-8" standalone="yes"?>
<Relationships xmlns="http://schemas.openxmlformats.org/package/2006/relationships"><Relationship Id="rId3" Type="http://schemas.openxmlformats.org/officeDocument/2006/relationships/hyperlink" Target="http://en.wikipedia.org/wiki/David_Rumelhart" TargetMode="External"/><Relationship Id="rId2" Type="http://schemas.openxmlformats.org/officeDocument/2006/relationships/hyperlink" Target="http://www.nature.com/nature/journal/v323/n6088/pdf/323533a0.pdf" TargetMode="External"/><Relationship Id="rId1" Type="http://schemas.openxmlformats.org/officeDocument/2006/relationships/slideLayout" Target="../slideLayouts/slideLayout12.xml"/><Relationship Id="rId5" Type="http://schemas.openxmlformats.org/officeDocument/2006/relationships/hyperlink" Target="http://en.wikipedia.org/wiki/Ronald_J._Williams" TargetMode="External"/><Relationship Id="rId4" Type="http://schemas.openxmlformats.org/officeDocument/2006/relationships/hyperlink" Target="http://www.cs.toronto.edu/~hinton/" TargetMode="External"/></Relationships>
</file>

<file path=ppt/slides/_rels/slide341.xml.rels><?xml version="1.0" encoding="UTF-8" standalone="yes"?>
<Relationships xmlns="http://schemas.openxmlformats.org/package/2006/relationships"><Relationship Id="rId3" Type="http://schemas.openxmlformats.org/officeDocument/2006/relationships/image" Target="../media/image28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en.wikipedia.org/wiki/ImageNet_challeng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8" Type="http://schemas.openxmlformats.org/officeDocument/2006/relationships/hyperlink" Target="https://www.cse.unsw.edu.au/~cs9417ml/MLP2/Glossary.html#weight" TargetMode="External"/><Relationship Id="rId3" Type="http://schemas.openxmlformats.org/officeDocument/2006/relationships/hyperlink" Target="https://www.cse.unsw.edu.au/~cs9417ml/MLP2/Glossary.html#multi-layer Perceptron" TargetMode="External"/><Relationship Id="rId7" Type="http://schemas.openxmlformats.org/officeDocument/2006/relationships/hyperlink" Target="https://www.cse.unsw.edu.au/~cs9417ml/MLP2/Glossary.html#output" TargetMode="External"/><Relationship Id="rId2" Type="http://schemas.openxmlformats.org/officeDocument/2006/relationships/hyperlink" Target="https://www.cse.unsw.edu.au/~cs9417ml/MLP2/Glossary.html#backpropagation" TargetMode="External"/><Relationship Id="rId1" Type="http://schemas.openxmlformats.org/officeDocument/2006/relationships/slideLayout" Target="../slideLayouts/slideLayout7.xml"/><Relationship Id="rId6" Type="http://schemas.openxmlformats.org/officeDocument/2006/relationships/hyperlink" Target="https://www.cse.unsw.edu.au/~cs9417ml/MLP2/Glossary.html#input" TargetMode="External"/><Relationship Id="rId5" Type="http://schemas.openxmlformats.org/officeDocument/2006/relationships/hyperlink" Target="https://www.cse.unsw.edu.au/~cs9417ml/MLP2/Glossary.html#supervised learning" TargetMode="External"/><Relationship Id="rId10" Type="http://schemas.openxmlformats.org/officeDocument/2006/relationships/hyperlink" Target="https://www.cse.unsw.edu.au/~cs9417ml/MLP2/Glossary.html#testing" TargetMode="External"/><Relationship Id="rId4" Type="http://schemas.openxmlformats.org/officeDocument/2006/relationships/hyperlink" Target="https://www.cse.unsw.edu.au/~cs9417ml/MLP2/Glossary.html#feedforward" TargetMode="External"/><Relationship Id="rId9" Type="http://schemas.openxmlformats.org/officeDocument/2006/relationships/hyperlink" Target="https://www.cse.unsw.edu.au/~cs9417ml/MLP2/Glossary.html#training patterns" TargetMode="Externa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12.xml"/><Relationship Id="rId1" Type="http://schemas.openxmlformats.org/officeDocument/2006/relationships/vmlDrawing" Target="../drawings/vmlDrawing38.vml"/><Relationship Id="rId6" Type="http://schemas.openxmlformats.org/officeDocument/2006/relationships/image" Target="../media/image287.wmf"/><Relationship Id="rId11" Type="http://schemas.openxmlformats.org/officeDocument/2006/relationships/image" Target="../media/image290.png"/><Relationship Id="rId5" Type="http://schemas.openxmlformats.org/officeDocument/2006/relationships/oleObject" Target="../embeddings/oleObject44.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46.bin"/></Relationships>
</file>

<file path=ppt/slides/_rels/slide347.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297.png"/><Relationship Id="rId3" Type="http://schemas.openxmlformats.org/officeDocument/2006/relationships/image" Target="../media/image290.png"/><Relationship Id="rId7" Type="http://schemas.openxmlformats.org/officeDocument/2006/relationships/image" Target="../media/image292.wmf"/><Relationship Id="rId12" Type="http://schemas.openxmlformats.org/officeDocument/2006/relationships/image" Target="../media/image296.png"/><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oleObject" Target="../embeddings/oleObject48.bin"/><Relationship Id="rId11" Type="http://schemas.openxmlformats.org/officeDocument/2006/relationships/image" Target="../media/image295.png"/><Relationship Id="rId5" Type="http://schemas.openxmlformats.org/officeDocument/2006/relationships/image" Target="../media/image291.wmf"/><Relationship Id="rId10" Type="http://schemas.openxmlformats.org/officeDocument/2006/relationships/image" Target="../media/image294.png"/><Relationship Id="rId4" Type="http://schemas.openxmlformats.org/officeDocument/2006/relationships/oleObject" Target="../embeddings/oleObject47.bin"/><Relationship Id="rId9" Type="http://schemas.openxmlformats.org/officeDocument/2006/relationships/image" Target="../media/image293.wmf"/></Relationships>
</file>

<file path=ppt/slides/_rels/slide348.x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image" Target="../media/image301.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299.wmf"/><Relationship Id="rId11" Type="http://schemas.openxmlformats.org/officeDocument/2006/relationships/image" Target="../media/image293.wmf"/><Relationship Id="rId5" Type="http://schemas.openxmlformats.org/officeDocument/2006/relationships/oleObject" Target="../embeddings/oleObject51.bin"/><Relationship Id="rId10" Type="http://schemas.openxmlformats.org/officeDocument/2006/relationships/oleObject" Target="../embeddings/oleObject53.bin"/><Relationship Id="rId4" Type="http://schemas.openxmlformats.org/officeDocument/2006/relationships/image" Target="../media/image298.wmf"/><Relationship Id="rId9" Type="http://schemas.openxmlformats.org/officeDocument/2006/relationships/image" Target="../media/image290.png"/></Relationships>
</file>

<file path=ppt/slides/_rels/slide349.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290.png"/><Relationship Id="rId7" Type="http://schemas.openxmlformats.org/officeDocument/2006/relationships/image" Target="../media/image300.wmf"/><Relationship Id="rId2" Type="http://schemas.openxmlformats.org/officeDocument/2006/relationships/slideLayout" Target="../slideLayouts/slideLayout12.xml"/><Relationship Id="rId1" Type="http://schemas.openxmlformats.org/officeDocument/2006/relationships/vmlDrawing" Target="../drawings/vmlDrawing41.vml"/><Relationship Id="rId6" Type="http://schemas.openxmlformats.org/officeDocument/2006/relationships/oleObject" Target="../embeddings/oleObject56.bin"/><Relationship Id="rId11" Type="http://schemas.openxmlformats.org/officeDocument/2006/relationships/image" Target="../media/image293.wmf"/><Relationship Id="rId5" Type="http://schemas.openxmlformats.org/officeDocument/2006/relationships/image" Target="../media/image302.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303.wmf"/></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297.png"/><Relationship Id="rId3" Type="http://schemas.openxmlformats.org/officeDocument/2006/relationships/oleObject" Target="../embeddings/oleObject59.bin"/><Relationship Id="rId7" Type="http://schemas.openxmlformats.org/officeDocument/2006/relationships/image" Target="../media/image290.png"/><Relationship Id="rId12" Type="http://schemas.openxmlformats.org/officeDocument/2006/relationships/image" Target="../media/image301.wmf"/><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image" Target="../media/image291.wmf"/><Relationship Id="rId11" Type="http://schemas.openxmlformats.org/officeDocument/2006/relationships/oleObject" Target="../embeddings/oleObject62.bin"/><Relationship Id="rId5" Type="http://schemas.openxmlformats.org/officeDocument/2006/relationships/oleObject" Target="../embeddings/oleObject60.bin"/><Relationship Id="rId10" Type="http://schemas.openxmlformats.org/officeDocument/2006/relationships/image" Target="../media/image296.png"/><Relationship Id="rId4" Type="http://schemas.openxmlformats.org/officeDocument/2006/relationships/image" Target="../media/image304.wmf"/><Relationship Id="rId9" Type="http://schemas.openxmlformats.org/officeDocument/2006/relationships/image" Target="../media/image305.wmf"/></Relationships>
</file>

<file path=ppt/slides/_rels/slide35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Layout" Target="../slideLayouts/slideLayout7.xml"/><Relationship Id="rId1" Type="http://schemas.openxmlformats.org/officeDocument/2006/relationships/vmlDrawing" Target="../drawings/vmlDrawing43.vml"/><Relationship Id="rId5" Type="http://schemas.openxmlformats.org/officeDocument/2006/relationships/image" Target="../media/image288.wmf"/><Relationship Id="rId4" Type="http://schemas.openxmlformats.org/officeDocument/2006/relationships/oleObject" Target="../embeddings/oleObject63.bin"/></Relationships>
</file>

<file path=ppt/slides/_rels/slide35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35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35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7.png"/><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44.vml"/><Relationship Id="rId5" Type="http://schemas.openxmlformats.org/officeDocument/2006/relationships/image" Target="../media/image307.png"/><Relationship Id="rId4" Type="http://schemas.openxmlformats.org/officeDocument/2006/relationships/image" Target="../media/image312.wmf"/></Relationships>
</file>

<file path=ppt/slides/_rels/slide361.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image" Target="../media/image307.png"/><Relationship Id="rId7" Type="http://schemas.openxmlformats.org/officeDocument/2006/relationships/image" Target="../media/image313.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oleObject" Target="../embeddings/oleObject65.bin"/><Relationship Id="rId5" Type="http://schemas.openxmlformats.org/officeDocument/2006/relationships/image" Target="../media/image315.png"/><Relationship Id="rId4" Type="http://schemas.openxmlformats.org/officeDocument/2006/relationships/image" Target="../media/image314.png"/><Relationship Id="rId9" Type="http://schemas.openxmlformats.org/officeDocument/2006/relationships/image" Target="../media/image312.wmf"/></Relationships>
</file>

<file path=ppt/slides/_rels/slide362.xml.rels><?xml version="1.0" encoding="UTF-8" standalone="yes"?>
<Relationships xmlns="http://schemas.openxmlformats.org/package/2006/relationships"><Relationship Id="rId8" Type="http://schemas.openxmlformats.org/officeDocument/2006/relationships/image" Target="../media/image312.wmf"/><Relationship Id="rId3" Type="http://schemas.openxmlformats.org/officeDocument/2006/relationships/image" Target="../media/image307.png"/><Relationship Id="rId7"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313.wmf"/><Relationship Id="rId5" Type="http://schemas.openxmlformats.org/officeDocument/2006/relationships/oleObject" Target="../embeddings/oleObject67.bin"/><Relationship Id="rId4" Type="http://schemas.openxmlformats.org/officeDocument/2006/relationships/image" Target="../media/image314.png"/></Relationships>
</file>

<file path=ppt/slides/_rels/slide363.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07.png"/><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18.wmf"/><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70.bin"/><Relationship Id="rId5" Type="http://schemas.openxmlformats.org/officeDocument/2006/relationships/image" Target="../media/image317.wmf"/><Relationship Id="rId4" Type="http://schemas.openxmlformats.org/officeDocument/2006/relationships/oleObject" Target="../embeddings/oleObject69.bin"/></Relationships>
</file>

<file path=ppt/slides/_rels/slide366.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72.bin"/><Relationship Id="rId5" Type="http://schemas.openxmlformats.org/officeDocument/2006/relationships/image" Target="../media/image319.wmf"/><Relationship Id="rId4" Type="http://schemas.openxmlformats.org/officeDocument/2006/relationships/oleObject" Target="../embeddings/oleObject71.bin"/></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49.vml"/><Relationship Id="rId5" Type="http://schemas.openxmlformats.org/officeDocument/2006/relationships/image" Target="../media/image316.png"/><Relationship Id="rId4" Type="http://schemas.openxmlformats.org/officeDocument/2006/relationships/image" Target="../media/image321.wmf"/></Relationships>
</file>

<file path=ppt/slides/_rels/slide3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50.vml"/><Relationship Id="rId5" Type="http://schemas.openxmlformats.org/officeDocument/2006/relationships/image" Target="../media/image316.png"/><Relationship Id="rId4" Type="http://schemas.openxmlformats.org/officeDocument/2006/relationships/image" Target="../media/image322.wmf"/></Relationships>
</file>

<file path=ppt/slides/_rels/slide36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image" Target="../media/image323.wmf"/></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Travel" TargetMode="External"/><Relationship Id="rId3" Type="http://schemas.openxmlformats.org/officeDocument/2006/relationships/hyperlink" Target="https://en.wikipedia.org/wiki/Marketing" TargetMode="External"/><Relationship Id="rId7" Type="http://schemas.openxmlformats.org/officeDocument/2006/relationships/hyperlink" Target="https://en.wikipedia.org/wiki/Retail" TargetMode="External"/><Relationship Id="rId2" Type="http://schemas.openxmlformats.org/officeDocument/2006/relationships/hyperlink" Target="https://en.wikipedia.org/wiki/Actuarial_science" TargetMode="External"/><Relationship Id="rId1" Type="http://schemas.openxmlformats.org/officeDocument/2006/relationships/slideLayout" Target="../slideLayouts/slideLayout7.xml"/><Relationship Id="rId6" Type="http://schemas.openxmlformats.org/officeDocument/2006/relationships/hyperlink" Target="https://en.wikipedia.org/wiki/Telecommunications" TargetMode="External"/><Relationship Id="rId11" Type="http://schemas.openxmlformats.org/officeDocument/2006/relationships/hyperlink" Target="https://en.wikipedia.org/wiki/Capacity_planning" TargetMode="External"/><Relationship Id="rId5" Type="http://schemas.openxmlformats.org/officeDocument/2006/relationships/hyperlink" Target="https://en.wikipedia.org/wiki/Insurance" TargetMode="External"/><Relationship Id="rId10" Type="http://schemas.openxmlformats.org/officeDocument/2006/relationships/hyperlink" Target="https://en.wikipedia.org/wiki/Pharmaceutical_company" TargetMode="External"/><Relationship Id="rId4" Type="http://schemas.openxmlformats.org/officeDocument/2006/relationships/hyperlink" Target="https://en.wikipedia.org/wiki/Financial_services" TargetMode="External"/><Relationship Id="rId9" Type="http://schemas.openxmlformats.org/officeDocument/2006/relationships/hyperlink" Target="https://en.wikipedia.org/wiki/Healthcare" TargetMode="Externa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 Id="rId5" Type="http://schemas.openxmlformats.org/officeDocument/2006/relationships/image" Target="../media/image324.png"/><Relationship Id="rId4" Type="http://schemas.openxmlformats.org/officeDocument/2006/relationships/image" Target="../media/image328.png"/></Relationships>
</file>

<file path=ppt/slides/_rels/slide37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7.xml"/><Relationship Id="rId4" Type="http://schemas.openxmlformats.org/officeDocument/2006/relationships/image" Target="../media/image324.png"/></Relationships>
</file>

<file path=ppt/slides/_rels/slide37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7.xml"/><Relationship Id="rId5" Type="http://schemas.openxmlformats.org/officeDocument/2006/relationships/image" Target="../media/image324.png"/><Relationship Id="rId4" Type="http://schemas.openxmlformats.org/officeDocument/2006/relationships/image" Target="../media/image333.png"/></Relationships>
</file>

<file path=ppt/slides/_rels/slide376.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image" Target="../media/image324.png"/><Relationship Id="rId5" Type="http://schemas.openxmlformats.org/officeDocument/2006/relationships/image" Target="../media/image334.wmf"/><Relationship Id="rId4" Type="http://schemas.openxmlformats.org/officeDocument/2006/relationships/oleObject" Target="../embeddings/oleObject76.bin"/></Relationships>
</file>

<file path=ppt/slides/_rels/slide377.xml.rels><?xml version="1.0" encoding="UTF-8" standalone="yes"?>
<Relationships xmlns="http://schemas.openxmlformats.org/package/2006/relationships"><Relationship Id="rId3" Type="http://schemas.openxmlformats.org/officeDocument/2006/relationships/image" Target="../media/image337.jpeg"/><Relationship Id="rId2" Type="http://schemas.openxmlformats.org/officeDocument/2006/relationships/image" Target="../media/image336.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37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7.xml"/><Relationship Id="rId4" Type="http://schemas.openxmlformats.org/officeDocument/2006/relationships/image" Target="../media/image337.jpeg"/></Relationships>
</file>

<file path=ppt/slides/_rels/slide379.xml.rels><?xml version="1.0" encoding="UTF-8" standalone="yes"?>
<Relationships xmlns="http://schemas.openxmlformats.org/package/2006/relationships"><Relationship Id="rId3" Type="http://schemas.openxmlformats.org/officeDocument/2006/relationships/image" Target="../media/image341.jpeg"/><Relationship Id="rId2" Type="http://schemas.openxmlformats.org/officeDocument/2006/relationships/image" Target="../media/image3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hyperlink" Target="https://homes.cs.washington.edu/~marcotcr/blog/lime/" TargetMode="External"/><Relationship Id="rId2" Type="http://schemas.openxmlformats.org/officeDocument/2006/relationships/hyperlink" Target="https://www.quora.com/In-what-areas-do-neural-networks-fail-the-most-in-comparison-to-traditional-ML-algorithms" TargetMode="Externa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342.wmf"/></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3" Type="http://schemas.openxmlformats.org/officeDocument/2006/relationships/hyperlink" Target="http://en.wikipedia.org/wiki/Gradient_descent" TargetMode="External"/><Relationship Id="rId2" Type="http://schemas.openxmlformats.org/officeDocument/2006/relationships/hyperlink" Target="http://en.wikipedia.org/wiki/Backpropagation"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image" Target="../media/image347.png"/></Relationships>
</file>

<file path=ppt/slides/_rels/slide41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351.emf"/><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52.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7.xml"/><Relationship Id="rId4" Type="http://schemas.openxmlformats.org/officeDocument/2006/relationships/image" Target="../media/image357.pn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7.xml"/><Relationship Id="rId6" Type="http://schemas.openxmlformats.org/officeDocument/2006/relationships/hyperlink" Target="http://in.mathworks.com/help/nnet/ref/purelin.html" TargetMode="External"/><Relationship Id="rId5" Type="http://schemas.openxmlformats.org/officeDocument/2006/relationships/hyperlink" Target="http://in.mathworks.com/help/nnet/ref/tansig.html" TargetMode="External"/><Relationship Id="rId4" Type="http://schemas.openxmlformats.org/officeDocument/2006/relationships/hyperlink" Target="http://in.mathworks.com/help/nnet/ref/trainlm.html" TargetMode="Externa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361.png"/><Relationship Id="rId4" Type="http://schemas.openxmlformats.org/officeDocument/2006/relationships/image" Target="../media/image360.wmf"/></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363.pn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8" Type="http://schemas.openxmlformats.org/officeDocument/2006/relationships/image" Target="../media/image366.wmf"/><Relationship Id="rId13"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360.wmf"/><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image" Target="../media/image365.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367.wmf"/><Relationship Id="rId4" Type="http://schemas.openxmlformats.org/officeDocument/2006/relationships/image" Target="../media/image364.wmf"/><Relationship Id="rId9" Type="http://schemas.openxmlformats.org/officeDocument/2006/relationships/oleObject" Target="../embeddings/oleObject83.bin"/><Relationship Id="rId14" Type="http://schemas.openxmlformats.org/officeDocument/2006/relationships/image" Target="../media/image368.wmf"/></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369.pn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371.wmf"/><Relationship Id="rId5" Type="http://schemas.openxmlformats.org/officeDocument/2006/relationships/oleObject" Target="../embeddings/oleObject87.bin"/><Relationship Id="rId10" Type="http://schemas.openxmlformats.org/officeDocument/2006/relationships/image" Target="../media/image373.wmf"/><Relationship Id="rId4" Type="http://schemas.openxmlformats.org/officeDocument/2006/relationships/image" Target="../media/image370.wmf"/><Relationship Id="rId9" Type="http://schemas.openxmlformats.org/officeDocument/2006/relationships/oleObject" Target="../embeddings/oleObject89.bin"/></Relationships>
</file>

<file path=ppt/slides/_rels/slide446.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slideLayout" Target="../slideLayouts/slideLayout7.xml"/><Relationship Id="rId1" Type="http://schemas.openxmlformats.org/officeDocument/2006/relationships/vmlDrawing" Target="../drawings/vmlDrawing58.vml"/><Relationship Id="rId5" Type="http://schemas.openxmlformats.org/officeDocument/2006/relationships/image" Target="../media/image374.wmf"/><Relationship Id="rId4" Type="http://schemas.openxmlformats.org/officeDocument/2006/relationships/oleObject" Target="../embeddings/oleObject90.bin"/></Relationships>
</file>

<file path=ppt/slides/_rels/slide447.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59.vml"/><Relationship Id="rId5" Type="http://schemas.openxmlformats.org/officeDocument/2006/relationships/image" Target="../media/image375.png"/><Relationship Id="rId4" Type="http://schemas.openxmlformats.org/officeDocument/2006/relationships/image" Target="../media/image376.wmf"/></Relationships>
</file>

<file path=ppt/slides/_rels/slide448.xml.rels><?xml version="1.0" encoding="UTF-8" standalone="yes"?>
<Relationships xmlns="http://schemas.openxmlformats.org/package/2006/relationships"><Relationship Id="rId3" Type="http://schemas.openxmlformats.org/officeDocument/2006/relationships/oleObject" Target="../embeddings/oleObject92.bin"/><Relationship Id="rId7" Type="http://schemas.openxmlformats.org/officeDocument/2006/relationships/image" Target="../media/image375.png"/><Relationship Id="rId2" Type="http://schemas.openxmlformats.org/officeDocument/2006/relationships/slideLayout" Target="../slideLayouts/slideLayout7.xml"/><Relationship Id="rId1" Type="http://schemas.openxmlformats.org/officeDocument/2006/relationships/vmlDrawing" Target="../drawings/vmlDrawing60.vml"/><Relationship Id="rId6" Type="http://schemas.openxmlformats.org/officeDocument/2006/relationships/image" Target="../media/image378.wmf"/><Relationship Id="rId5" Type="http://schemas.openxmlformats.org/officeDocument/2006/relationships/oleObject" Target="../embeddings/oleObject93.bin"/><Relationship Id="rId4" Type="http://schemas.openxmlformats.org/officeDocument/2006/relationships/image" Target="../media/image377.wmf"/></Relationships>
</file>

<file path=ppt/slides/_rels/slide449.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7.xml"/><Relationship Id="rId1" Type="http://schemas.openxmlformats.org/officeDocument/2006/relationships/vmlDrawing" Target="../drawings/vmlDrawing61.vml"/><Relationship Id="rId4" Type="http://schemas.openxmlformats.org/officeDocument/2006/relationships/image" Target="../media/image37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381.emf"/><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384.emf"/><Relationship Id="rId2" Type="http://schemas.openxmlformats.org/officeDocument/2006/relationships/image" Target="../media/image383.emf"/><Relationship Id="rId1" Type="http://schemas.openxmlformats.org/officeDocument/2006/relationships/slideLayout" Target="../slideLayouts/slideLayout7.xml"/><Relationship Id="rId4" Type="http://schemas.openxmlformats.org/officeDocument/2006/relationships/image" Target="../media/image385.emf"/></Relationships>
</file>

<file path=ppt/slides/_rels/slide456.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image" Target="../media/image382.emf"/><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3" Type="http://schemas.openxmlformats.org/officeDocument/2006/relationships/image" Target="../media/image388.emf"/><Relationship Id="rId2" Type="http://schemas.openxmlformats.org/officeDocument/2006/relationships/image" Target="../media/image387.emf"/><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3" Type="http://schemas.openxmlformats.org/officeDocument/2006/relationships/image" Target="../media/image390.emf"/><Relationship Id="rId2" Type="http://schemas.openxmlformats.org/officeDocument/2006/relationships/image" Target="../media/image389.emf"/><Relationship Id="rId1" Type="http://schemas.openxmlformats.org/officeDocument/2006/relationships/slideLayout" Target="../slideLayouts/slideLayout7.xml"/><Relationship Id="rId4" Type="http://schemas.openxmlformats.org/officeDocument/2006/relationships/image" Target="../media/image391.emf"/></Relationships>
</file>

<file path=ppt/slides/_rels/slide459.xml.rels><?xml version="1.0" encoding="UTF-8" standalone="yes"?>
<Relationships xmlns="http://schemas.openxmlformats.org/package/2006/relationships"><Relationship Id="rId3" Type="http://schemas.openxmlformats.org/officeDocument/2006/relationships/image" Target="../media/image393.emf"/><Relationship Id="rId2" Type="http://schemas.openxmlformats.org/officeDocument/2006/relationships/image" Target="../media/image392.emf"/><Relationship Id="rId1" Type="http://schemas.openxmlformats.org/officeDocument/2006/relationships/slideLayout" Target="../slideLayouts/slideLayout7.xml"/><Relationship Id="rId4" Type="http://schemas.openxmlformats.org/officeDocument/2006/relationships/image" Target="../media/image3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image" Target="../media/image396.wmf"/></Relationships>
</file>

<file path=ppt/slides/_rels/slide466.xml.rels><?xml version="1.0" encoding="UTF-8" standalone="yes"?>
<Relationships xmlns="http://schemas.openxmlformats.org/package/2006/relationships"><Relationship Id="rId8" Type="http://schemas.openxmlformats.org/officeDocument/2006/relationships/image" Target="../media/image398.wmf"/><Relationship Id="rId3" Type="http://schemas.openxmlformats.org/officeDocument/2006/relationships/oleObject" Target="../embeddings/oleObject96.bin"/><Relationship Id="rId7"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63.vml"/><Relationship Id="rId6" Type="http://schemas.openxmlformats.org/officeDocument/2006/relationships/image" Target="../media/image397.wmf"/><Relationship Id="rId5" Type="http://schemas.openxmlformats.org/officeDocument/2006/relationships/oleObject" Target="../embeddings/oleObject97.bin"/><Relationship Id="rId4" Type="http://schemas.openxmlformats.org/officeDocument/2006/relationships/image" Target="../media/image396.wmf"/></Relationships>
</file>

<file path=ppt/slides/_rels/slide467.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6.xml"/><Relationship Id="rId1" Type="http://schemas.openxmlformats.org/officeDocument/2006/relationships/vmlDrawing" Target="../drawings/vmlDrawing64.vml"/><Relationship Id="rId6" Type="http://schemas.openxmlformats.org/officeDocument/2006/relationships/image" Target="../media/image399.wmf"/><Relationship Id="rId5" Type="http://schemas.openxmlformats.org/officeDocument/2006/relationships/oleObject" Target="../embeddings/oleObject100.bin"/><Relationship Id="rId4" Type="http://schemas.openxmlformats.org/officeDocument/2006/relationships/image" Target="../media/image396.wmf"/></Relationships>
</file>

<file path=ppt/slides/_rels/slide46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7.xml"/><Relationship Id="rId1" Type="http://schemas.openxmlformats.org/officeDocument/2006/relationships/vmlDrawing" Target="../drawings/vmlDrawing65.vml"/><Relationship Id="rId6" Type="http://schemas.openxmlformats.org/officeDocument/2006/relationships/image" Target="../media/image401.wmf"/><Relationship Id="rId5" Type="http://schemas.openxmlformats.org/officeDocument/2006/relationships/oleObject" Target="../embeddings/oleObject102.bin"/><Relationship Id="rId4" Type="http://schemas.openxmlformats.org/officeDocument/2006/relationships/image" Target="../media/image400.wmf"/></Relationships>
</file>

<file path=ppt/slides/_rels/slide469.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image" Target="../media/image402.wmf"/></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0.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6.xml"/><Relationship Id="rId1" Type="http://schemas.openxmlformats.org/officeDocument/2006/relationships/vmlDrawing" Target="../drawings/vmlDrawing67.vml"/><Relationship Id="rId4" Type="http://schemas.openxmlformats.org/officeDocument/2006/relationships/image" Target="../media/image403.wmf"/></Relationships>
</file>

<file path=ppt/slides/_rels/slide471.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slideLayout" Target="../slideLayouts/slideLayout7.xml"/><Relationship Id="rId1" Type="http://schemas.openxmlformats.org/officeDocument/2006/relationships/vmlDrawing" Target="../drawings/vmlDrawing68.vml"/><Relationship Id="rId5" Type="http://schemas.openxmlformats.org/officeDocument/2006/relationships/image" Target="../media/image404.wmf"/><Relationship Id="rId4" Type="http://schemas.openxmlformats.org/officeDocument/2006/relationships/oleObject" Target="../embeddings/oleObject105.bin"/></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7.xml"/><Relationship Id="rId4" Type="http://schemas.openxmlformats.org/officeDocument/2006/relationships/image" Target="../media/image409.png"/></Relationships>
</file>

<file path=ppt/slides/_rels/slide485.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image" Target="../media/image413.wmf"/></Relationships>
</file>

<file path=ppt/slides/_rels/slide496.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image" Target="../media/image414.wmf"/></Relationships>
</file>

<file path=ppt/slides/_rels/slide497.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image" Target="../media/image415.wmf"/></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hyperlink" Target="http://in.mathworks.com/help/nnet/ref/feedforwardnet.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2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8.png"/><Relationship Id="rId4" Type="http://schemas.openxmlformats.org/officeDocument/2006/relationships/image" Target="../media/image30.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32.wmf"/><Relationship Id="rId5" Type="http://schemas.openxmlformats.org/officeDocument/2006/relationships/oleObject" Target="../embeddings/oleObject5.bin"/><Relationship Id="rId4" Type="http://schemas.openxmlformats.org/officeDocument/2006/relationships/image" Target="../media/image29.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8.png"/><Relationship Id="rId4" Type="http://schemas.openxmlformats.org/officeDocument/2006/relationships/image" Target="../media/image33.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4.wmf"/></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webopedia.com/TERM/I/identification.html" TargetMode="External"/><Relationship Id="rId2" Type="http://schemas.openxmlformats.org/officeDocument/2006/relationships/hyperlink" Target="https://www.webopedia.com/TERM/B/biometrics.html"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50.wmf"/><Relationship Id="rId4" Type="http://schemas.openxmlformats.org/officeDocument/2006/relationships/oleObject" Target="../embeddings/oleObject8.bin"/></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51.wmf"/><Relationship Id="rId4" Type="http://schemas.openxmlformats.org/officeDocument/2006/relationships/oleObject" Target="../embeddings/oleObject9.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DE6E85A-906C-48CB-B5E2-4A94C78A2FAF}"/>
              </a:ext>
            </a:extLst>
          </p:cNvPr>
          <p:cNvSpPr>
            <a:spLocks noGrp="1" noChangeArrowheads="1"/>
          </p:cNvSpPr>
          <p:nvPr>
            <p:ph type="ctrTitle"/>
          </p:nvPr>
        </p:nvSpPr>
        <p:spPr/>
        <p:txBody>
          <a:bodyPr rtlCol="0">
            <a:normAutofit fontScale="90000"/>
          </a:bodyPr>
          <a:lstStyle/>
          <a:p>
            <a:pPr eaLnBrk="1" fontAlgn="auto" hangingPunct="1">
              <a:spcAft>
                <a:spcPts val="0"/>
              </a:spcAft>
              <a:defRPr/>
            </a:pPr>
            <a:br>
              <a:rPr lang="en-US" sz="6000" b="1" dirty="0"/>
            </a:br>
            <a:r>
              <a:rPr lang="en-US" sz="6000" b="1" dirty="0"/>
              <a:t>ARTIFICIAL NEURAL NETWORKS</a:t>
            </a:r>
            <a:r>
              <a:rPr lang="en-US" sz="40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Image result for representation of artificial neuron with bias">
            <a:extLst>
              <a:ext uri="{FF2B5EF4-FFF2-40B4-BE49-F238E27FC236}">
                <a16:creationId xmlns:a16="http://schemas.microsoft.com/office/drawing/2014/main" id="{10A557B3-BE46-431A-858A-076A7EFDD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Box 2">
            <a:extLst>
              <a:ext uri="{FF2B5EF4-FFF2-40B4-BE49-F238E27FC236}">
                <a16:creationId xmlns:a16="http://schemas.microsoft.com/office/drawing/2014/main" id="{BF6FC93D-D7EC-4362-9800-0D530AA1AAD8}"/>
              </a:ext>
            </a:extLst>
          </p:cNvPr>
          <p:cNvSpPr txBox="1">
            <a:spLocks noChangeArrowheads="1"/>
          </p:cNvSpPr>
          <p:nvPr/>
        </p:nvSpPr>
        <p:spPr bwMode="auto">
          <a:xfrm>
            <a:off x="4953000" y="381000"/>
            <a:ext cx="3733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rPr>
              <a:t>b: bias weight, input is 1</a:t>
            </a:r>
          </a:p>
        </p:txBody>
      </p:sp>
      <p:sp>
        <p:nvSpPr>
          <p:cNvPr id="111620" name="TextBox 3">
            <a:extLst>
              <a:ext uri="{FF2B5EF4-FFF2-40B4-BE49-F238E27FC236}">
                <a16:creationId xmlns:a16="http://schemas.microsoft.com/office/drawing/2014/main" id="{72ACDF54-2BF8-4B89-BAF6-076742C7A65F}"/>
              </a:ext>
            </a:extLst>
          </p:cNvPr>
          <p:cNvSpPr txBox="1">
            <a:spLocks noChangeArrowheads="1"/>
          </p:cNvSpPr>
          <p:nvPr/>
        </p:nvSpPr>
        <p:spPr bwMode="auto">
          <a:xfrm>
            <a:off x="5867400" y="4572000"/>
            <a:ext cx="3276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f is activation function</a:t>
            </a:r>
          </a:p>
        </p:txBody>
      </p:sp>
      <p:sp>
        <p:nvSpPr>
          <p:cNvPr id="111621" name="Rectangle 4">
            <a:extLst>
              <a:ext uri="{FF2B5EF4-FFF2-40B4-BE49-F238E27FC236}">
                <a16:creationId xmlns:a16="http://schemas.microsoft.com/office/drawing/2014/main" id="{DE13BD34-9FDE-41C2-B6A2-412E6D763D78}"/>
              </a:ext>
            </a:extLst>
          </p:cNvPr>
          <p:cNvSpPr>
            <a:spLocks noChangeArrowheads="1"/>
          </p:cNvSpPr>
          <p:nvPr/>
        </p:nvSpPr>
        <p:spPr bwMode="auto">
          <a:xfrm>
            <a:off x="3276600" y="5780088"/>
            <a:ext cx="5867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i="1"/>
              <a:t>“</a:t>
            </a:r>
            <a:r>
              <a:rPr lang="en-US" altLang="en-US" sz="3200" b="1" i="1"/>
              <a:t>Input times weights ,</a:t>
            </a:r>
          </a:p>
          <a:p>
            <a:pPr eaLnBrk="1" hangingPunct="1"/>
            <a:r>
              <a:rPr lang="en-US" altLang="en-US" sz="3200" b="1" i="1"/>
              <a:t>Add Bias and Activate”</a:t>
            </a:r>
            <a:endParaRPr lang="en-US" altLang="en-US" sz="32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1">
            <a:extLst>
              <a:ext uri="{FF2B5EF4-FFF2-40B4-BE49-F238E27FC236}">
                <a16:creationId xmlns:a16="http://schemas.microsoft.com/office/drawing/2014/main" id="{ABBA109F-C8F3-4201-9226-D3D009B9C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1" name="Picture 2">
            <a:extLst>
              <a:ext uri="{FF2B5EF4-FFF2-40B4-BE49-F238E27FC236}">
                <a16:creationId xmlns:a16="http://schemas.microsoft.com/office/drawing/2014/main" id="{62973A39-AF16-4D83-B049-9B160C41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752600"/>
            <a:ext cx="46863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2" name="Picture 3">
            <a:extLst>
              <a:ext uri="{FF2B5EF4-FFF2-40B4-BE49-F238E27FC236}">
                <a16:creationId xmlns:a16="http://schemas.microsoft.com/office/drawing/2014/main" id="{2340F734-66E8-4D63-95D0-D6E8431F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4267200"/>
            <a:ext cx="4686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a:extLst>
              <a:ext uri="{FF2B5EF4-FFF2-40B4-BE49-F238E27FC236}">
                <a16:creationId xmlns:a16="http://schemas.microsoft.com/office/drawing/2014/main" id="{AB0A4268-C50E-4E97-A464-F652F210E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991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5" name="Picture 3">
            <a:extLst>
              <a:ext uri="{FF2B5EF4-FFF2-40B4-BE49-F238E27FC236}">
                <a16:creationId xmlns:a16="http://schemas.microsoft.com/office/drawing/2014/main" id="{6606C55C-B08F-436C-816A-6005712C7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209800"/>
            <a:ext cx="358140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itle 1">
            <a:extLst>
              <a:ext uri="{FF2B5EF4-FFF2-40B4-BE49-F238E27FC236}">
                <a16:creationId xmlns:a16="http://schemas.microsoft.com/office/drawing/2014/main" id="{1C0BED65-D4EA-4D5F-BEBD-D1548F98E5CE}"/>
              </a:ext>
            </a:extLst>
          </p:cNvPr>
          <p:cNvSpPr>
            <a:spLocks noGrp="1"/>
          </p:cNvSpPr>
          <p:nvPr>
            <p:ph type="title"/>
          </p:nvPr>
        </p:nvSpPr>
        <p:spPr/>
        <p:txBody>
          <a:bodyPr/>
          <a:lstStyle/>
          <a:p>
            <a:endParaRPr lang="en-US" altLang="en-US"/>
          </a:p>
        </p:txBody>
      </p:sp>
      <p:sp>
        <p:nvSpPr>
          <p:cNvPr id="267267" name="Content Placeholder 2">
            <a:extLst>
              <a:ext uri="{FF2B5EF4-FFF2-40B4-BE49-F238E27FC236}">
                <a16:creationId xmlns:a16="http://schemas.microsoft.com/office/drawing/2014/main" id="{7DAD70F1-47E6-4A33-B273-E9E2561ADC5E}"/>
              </a:ext>
            </a:extLst>
          </p:cNvPr>
          <p:cNvSpPr>
            <a:spLocks noGrp="1"/>
          </p:cNvSpPr>
          <p:nvPr>
            <p:ph idx="1"/>
          </p:nvPr>
        </p:nvSpPr>
        <p:spPr/>
        <p:txBody>
          <a:bodyPr/>
          <a:lstStyle/>
          <a:p>
            <a:r>
              <a:rPr lang="en-US" altLang="en-US" b="1" i="1" u="sng"/>
              <a:t>Data Analytics</a:t>
            </a:r>
            <a:endParaRPr lang="en-US" altLang="en-US" b="1"/>
          </a:p>
          <a:p>
            <a:r>
              <a:rPr lang="en-US" altLang="en-US" i="1"/>
              <a:t>“The goal is to turn data into information, and information into insight.”</a:t>
            </a:r>
            <a:endParaRPr lang="en-US" altLang="en-US"/>
          </a:p>
          <a:p>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Content Placeholder 2">
            <a:extLst>
              <a:ext uri="{FF2B5EF4-FFF2-40B4-BE49-F238E27FC236}">
                <a16:creationId xmlns:a16="http://schemas.microsoft.com/office/drawing/2014/main" id="{E259179F-8AC6-414B-86E0-912D4386F2E4}"/>
              </a:ext>
            </a:extLst>
          </p:cNvPr>
          <p:cNvSpPr>
            <a:spLocks noGrp="1"/>
          </p:cNvSpPr>
          <p:nvPr>
            <p:ph idx="4294967295"/>
          </p:nvPr>
        </p:nvSpPr>
        <p:spPr>
          <a:xfrm>
            <a:off x="0" y="457200"/>
            <a:ext cx="9144000" cy="4525963"/>
          </a:xfrm>
        </p:spPr>
        <p:txBody>
          <a:bodyPr/>
          <a:lstStyle/>
          <a:p>
            <a:r>
              <a:rPr lang="en-US" altLang="en-US"/>
              <a:t>The history of neural network begins from 1943 in USA by the physiologists McCulloch and Pitts. They showed the first sample of a neuron. </a:t>
            </a:r>
          </a:p>
          <a:p>
            <a:endParaRPr lang="en-US" altLang="en-US"/>
          </a:p>
          <a:p>
            <a:r>
              <a:rPr lang="en-US" altLang="en-US"/>
              <a:t>In 1969 Marvin Minsky and Seymour Papert published the book “Perceptrons”, in which it was proven that the neural systems can  simulate  XOR logical function.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34F06D-7353-4006-85E6-E65A6293856B}"/>
              </a:ext>
            </a:extLst>
          </p:cNvPr>
          <p:cNvSpPr>
            <a:spLocks noChangeArrowheads="1"/>
          </p:cNvSpPr>
          <p:nvPr/>
        </p:nvSpPr>
        <p:spPr bwMode="auto">
          <a:xfrm>
            <a:off x="0" y="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An artificial neuron is characterized by the parameters</a:t>
            </a:r>
          </a:p>
        </p:txBody>
      </p:sp>
      <p:sp>
        <p:nvSpPr>
          <p:cNvPr id="3" name="Rectangle 2">
            <a:extLst>
              <a:ext uri="{FF2B5EF4-FFF2-40B4-BE49-F238E27FC236}">
                <a16:creationId xmlns:a16="http://schemas.microsoft.com/office/drawing/2014/main" id="{E917291E-F0C1-4B88-B7E0-52D92924459B}"/>
              </a:ext>
            </a:extLst>
          </p:cNvPr>
          <p:cNvSpPr>
            <a:spLocks noChangeArrowheads="1"/>
          </p:cNvSpPr>
          <p:nvPr/>
        </p:nvSpPr>
        <p:spPr bwMode="auto">
          <a:xfrm>
            <a:off x="2514600" y="457200"/>
            <a:ext cx="487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l-PL" altLang="en-US" sz="2800">
                <a:latin typeface="Calibri" panose="020F0502020204030204" pitchFamily="34" charset="0"/>
              </a:rPr>
              <a:t>θ = (w</a:t>
            </a:r>
            <a:r>
              <a:rPr lang="en-US" altLang="en-US" sz="2800" baseline="-25000">
                <a:latin typeface="Calibri" panose="020F0502020204030204" pitchFamily="34" charset="0"/>
              </a:rPr>
              <a:t>1</a:t>
            </a:r>
            <a:r>
              <a:rPr lang="en-US" altLang="en-US" sz="2800">
                <a:latin typeface="Calibri" panose="020F0502020204030204" pitchFamily="34" charset="0"/>
              </a:rPr>
              <a:t> </a:t>
            </a:r>
            <a:r>
              <a:rPr lang="pl-PL" altLang="en-US" sz="2800">
                <a:latin typeface="Calibri" panose="020F0502020204030204" pitchFamily="34" charset="0"/>
              </a:rPr>
              <a:t>,w</a:t>
            </a:r>
            <a:r>
              <a:rPr lang="en-US" altLang="en-US" sz="2800" baseline="-25000">
                <a:latin typeface="Calibri" panose="020F0502020204030204" pitchFamily="34" charset="0"/>
              </a:rPr>
              <a:t>2</a:t>
            </a:r>
            <a:r>
              <a:rPr lang="pl-PL" altLang="en-US" sz="2800">
                <a:latin typeface="Calibri" panose="020F0502020204030204" pitchFamily="34" charset="0"/>
              </a:rPr>
              <a:t>, . . . ,w</a:t>
            </a:r>
            <a:r>
              <a:rPr lang="en-US" altLang="en-US" sz="2800" baseline="-25000">
                <a:latin typeface="Calibri" panose="020F0502020204030204" pitchFamily="34" charset="0"/>
              </a:rPr>
              <a:t>n</a:t>
            </a:r>
            <a:r>
              <a:rPr lang="pl-PL" altLang="en-US" sz="2800">
                <a:latin typeface="Calibri" panose="020F0502020204030204" pitchFamily="34" charset="0"/>
              </a:rPr>
              <a:t>, b, f)</a:t>
            </a:r>
            <a:endParaRPr lang="en-US" altLang="en-US" sz="2800">
              <a:latin typeface="Calibri" panose="020F0502020204030204" pitchFamily="34" charset="0"/>
            </a:endParaRPr>
          </a:p>
        </p:txBody>
      </p:sp>
      <p:sp>
        <p:nvSpPr>
          <p:cNvPr id="4" name="Rectangle 3">
            <a:extLst>
              <a:ext uri="{FF2B5EF4-FFF2-40B4-BE49-F238E27FC236}">
                <a16:creationId xmlns:a16="http://schemas.microsoft.com/office/drawing/2014/main" id="{76215197-80C9-4739-8E2D-4B970D783B4C}"/>
              </a:ext>
            </a:extLst>
          </p:cNvPr>
          <p:cNvSpPr>
            <a:spLocks noChangeArrowheads="1"/>
          </p:cNvSpPr>
          <p:nvPr/>
        </p:nvSpPr>
        <p:spPr bwMode="auto">
          <a:xfrm>
            <a:off x="0" y="990600"/>
            <a:ext cx="9144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f is the activation function. </a:t>
            </a:r>
          </a:p>
          <a:p>
            <a:pPr eaLnBrk="1" hangingPunct="1"/>
            <a:r>
              <a:rPr lang="en-US" altLang="en-US" sz="2800" b="1">
                <a:latin typeface="Calibri" panose="020F0502020204030204" pitchFamily="34" charset="0"/>
              </a:rPr>
              <a:t>The bias </a:t>
            </a:r>
            <a:r>
              <a:rPr lang="en-US" altLang="en-US" sz="2800" b="1">
                <a:solidFill>
                  <a:srgbClr val="FF0000"/>
                </a:solidFill>
                <a:latin typeface="Calibri" panose="020F0502020204030204" pitchFamily="34" charset="0"/>
              </a:rPr>
              <a:t>b</a:t>
            </a:r>
            <a:r>
              <a:rPr lang="en-US" altLang="en-US" sz="2800" b="1">
                <a:latin typeface="Calibri" panose="020F0502020204030204" pitchFamily="34" charset="0"/>
              </a:rPr>
              <a:t> can be treated as another “weight” by adding an input node x</a:t>
            </a:r>
            <a:r>
              <a:rPr lang="en-US" altLang="en-US" sz="2800" b="1" baseline="-25000">
                <a:latin typeface="Calibri" panose="020F0502020204030204" pitchFamily="34" charset="0"/>
              </a:rPr>
              <a:t>0</a:t>
            </a:r>
            <a:r>
              <a:rPr lang="en-US" altLang="en-US" sz="2800" b="1">
                <a:latin typeface="Calibri" panose="020F0502020204030204" pitchFamily="34" charset="0"/>
              </a:rPr>
              <a:t> that always takes the input value </a:t>
            </a:r>
            <a:r>
              <a:rPr lang="en-US" altLang="en-US" sz="2800" b="1">
                <a:solidFill>
                  <a:srgbClr val="FF0000"/>
                </a:solidFill>
                <a:latin typeface="Calibri" panose="020F0502020204030204" pitchFamily="34" charset="0"/>
              </a:rPr>
              <a:t>x</a:t>
            </a:r>
            <a:r>
              <a:rPr lang="en-US" altLang="en-US" sz="2800" b="1" baseline="-25000">
                <a:solidFill>
                  <a:srgbClr val="FF0000"/>
                </a:solidFill>
                <a:latin typeface="Calibri" panose="020F0502020204030204" pitchFamily="34" charset="0"/>
              </a:rPr>
              <a:t>0</a:t>
            </a:r>
            <a:r>
              <a:rPr lang="en-US" altLang="en-US" sz="2800" b="1">
                <a:solidFill>
                  <a:srgbClr val="FF0000"/>
                </a:solidFill>
                <a:latin typeface="Calibri" panose="020F0502020204030204" pitchFamily="34" charset="0"/>
              </a:rPr>
              <a:t> = +1 </a:t>
            </a:r>
            <a:r>
              <a:rPr lang="en-US" altLang="en-US" sz="2800" b="1">
                <a:latin typeface="Calibri" panose="020F0502020204030204" pitchFamily="34" charset="0"/>
              </a:rPr>
              <a:t>and setting </a:t>
            </a:r>
            <a:r>
              <a:rPr lang="en-US" altLang="en-US" sz="2800" b="1">
                <a:solidFill>
                  <a:srgbClr val="FF0000"/>
                </a:solidFill>
                <a:latin typeface="Calibri" panose="020F0502020204030204" pitchFamily="34" charset="0"/>
              </a:rPr>
              <a:t>w</a:t>
            </a:r>
            <a:r>
              <a:rPr lang="en-US" altLang="en-US" sz="2800" b="1" baseline="-25000">
                <a:solidFill>
                  <a:srgbClr val="FF0000"/>
                </a:solidFill>
                <a:latin typeface="Calibri" panose="020F0502020204030204" pitchFamily="34" charset="0"/>
              </a:rPr>
              <a:t>0</a:t>
            </a:r>
            <a:r>
              <a:rPr lang="en-US" altLang="en-US" sz="2800" b="1">
                <a:solidFill>
                  <a:srgbClr val="FF0000"/>
                </a:solidFill>
                <a:latin typeface="Calibri" panose="020F0502020204030204" pitchFamily="34" charset="0"/>
              </a:rPr>
              <a:t> = b</a:t>
            </a:r>
            <a:r>
              <a:rPr lang="en-US" altLang="en-US" sz="2800" b="1">
                <a:latin typeface="Calibri" panose="020F0502020204030204" pitchFamily="34" charset="0"/>
              </a:rPr>
              <a:t>. </a:t>
            </a:r>
          </a:p>
          <a:p>
            <a:pPr eaLnBrk="1" hangingPunct="1"/>
            <a:endParaRPr lang="en-US" altLang="en-US" sz="2000">
              <a:latin typeface="Calibri" panose="020F0502020204030204" pitchFamily="34" charset="0"/>
            </a:endParaRPr>
          </a:p>
        </p:txBody>
      </p:sp>
      <p:pic>
        <p:nvPicPr>
          <p:cNvPr id="291845" name="Picture 6">
            <a:extLst>
              <a:ext uri="{FF2B5EF4-FFF2-40B4-BE49-F238E27FC236}">
                <a16:creationId xmlns:a16="http://schemas.microsoft.com/office/drawing/2014/main" id="{86EAD0B0-8F72-4EDA-BBFE-04AB60E91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28925"/>
            <a:ext cx="91440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3" grpId="0" build="allAtOnce"/>
      <p:bldP spid="4"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a:extLst>
              <a:ext uri="{FF2B5EF4-FFF2-40B4-BE49-F238E27FC236}">
                <a16:creationId xmlns:a16="http://schemas.microsoft.com/office/drawing/2014/main" id="{AD676654-1043-4EB9-9665-D88C6E8B2976}"/>
              </a:ext>
            </a:extLst>
          </p:cNvPr>
          <p:cNvSpPr>
            <a:spLocks noChangeArrowheads="1"/>
          </p:cNvSpPr>
          <p:nvPr/>
        </p:nvSpPr>
        <p:spPr bwMode="auto">
          <a:xfrm>
            <a:off x="0" y="0"/>
            <a:ext cx="9144000" cy="6248400"/>
          </a:xfrm>
          <a:prstGeom prst="rect">
            <a:avLst/>
          </a:prstGeom>
          <a:noFill/>
          <a:ln w="9525">
            <a:noFill/>
            <a:miter lim="800000"/>
            <a:headEnd/>
            <a:tailEnd/>
          </a:ln>
        </p:spPr>
        <p:txBody>
          <a:bodyPr>
            <a:spAutoFit/>
          </a:bodyPr>
          <a:lstStyle/>
          <a:p>
            <a:pPr>
              <a:defRPr/>
            </a:pPr>
            <a:r>
              <a:rPr lang="en-US" sz="4000" dirty="0">
                <a:solidFill>
                  <a:srgbClr val="FF0000"/>
                </a:solidFill>
              </a:rPr>
              <a:t>The structure of ANN can be broken down to its :</a:t>
            </a:r>
          </a:p>
          <a:p>
            <a:pPr>
              <a:buFont typeface="Wingdings" pitchFamily="2" charset="2"/>
              <a:buChar char="Ø"/>
              <a:defRPr/>
            </a:pPr>
            <a:endParaRPr lang="en-US" sz="3600" dirty="0"/>
          </a:p>
          <a:p>
            <a:pPr marL="742950" indent="-742950">
              <a:buFont typeface="Wingdings" pitchFamily="2" charset="2"/>
              <a:buChar char="Ø"/>
              <a:defRPr/>
            </a:pPr>
            <a:r>
              <a:rPr lang="en-US" sz="3600" dirty="0"/>
              <a:t> </a:t>
            </a:r>
            <a:r>
              <a:rPr lang="en-US" sz="4000" b="1" dirty="0">
                <a:solidFill>
                  <a:srgbClr val="FF0000"/>
                </a:solidFill>
              </a:rPr>
              <a:t>Architecture</a:t>
            </a:r>
            <a:r>
              <a:rPr lang="en-US" sz="3200" dirty="0"/>
              <a:t> (or topology of how the network is structured)</a:t>
            </a:r>
          </a:p>
          <a:p>
            <a:pPr marL="742950" indent="-742950">
              <a:buFont typeface="Wingdings" pitchFamily="2" charset="2"/>
              <a:buChar char="Ø"/>
              <a:defRPr/>
            </a:pPr>
            <a:endParaRPr lang="en-US" sz="3200" dirty="0"/>
          </a:p>
          <a:p>
            <a:pPr marL="742950" indent="-742950">
              <a:buFont typeface="Wingdings" pitchFamily="2" charset="2"/>
              <a:buChar char="Ø"/>
              <a:defRPr/>
            </a:pPr>
            <a:r>
              <a:rPr lang="en-US" sz="4000" b="1" dirty="0">
                <a:solidFill>
                  <a:srgbClr val="FF0000"/>
                </a:solidFill>
              </a:rPr>
              <a:t>Activities</a:t>
            </a:r>
            <a:r>
              <a:rPr lang="en-US" sz="3200" dirty="0"/>
              <a:t> (Or how one neuron responds ) </a:t>
            </a:r>
          </a:p>
          <a:p>
            <a:pPr marL="742950" indent="-742950">
              <a:buFont typeface="Wingdings" pitchFamily="2" charset="2"/>
              <a:buChar char="Ø"/>
              <a:defRPr/>
            </a:pPr>
            <a:endParaRPr lang="en-US" sz="3200" dirty="0"/>
          </a:p>
          <a:p>
            <a:pPr marL="742950" indent="-742950">
              <a:buFont typeface="Wingdings" pitchFamily="2" charset="2"/>
              <a:buChar char="Ø"/>
              <a:defRPr/>
            </a:pPr>
            <a:r>
              <a:rPr lang="en-US" sz="4000" b="1" dirty="0">
                <a:solidFill>
                  <a:srgbClr val="FF0000"/>
                </a:solidFill>
              </a:rPr>
              <a:t>Learning Rule</a:t>
            </a:r>
            <a:r>
              <a:rPr lang="en-US" sz="3200" dirty="0"/>
              <a:t> (or how the weights of the connections change over time, </a:t>
            </a:r>
            <a:r>
              <a:rPr lang="en-US" sz="3200" dirty="0" err="1"/>
              <a:t>w.r.t</a:t>
            </a:r>
            <a:r>
              <a:rPr lang="en-US" sz="3200" dirty="0"/>
              <a:t> input, output and error</a:t>
            </a:r>
            <a:r>
              <a:rPr lang="en-US" sz="3600" dirty="0"/>
              <a:t>).</a:t>
            </a:r>
            <a:endParaRPr lang="en-US" sz="40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1">
            <a:extLst>
              <a:ext uri="{FF2B5EF4-FFF2-40B4-BE49-F238E27FC236}">
                <a16:creationId xmlns:a16="http://schemas.microsoft.com/office/drawing/2014/main" id="{D334D661-C802-4E04-AF5A-9D7C717365C7}"/>
              </a:ext>
            </a:extLst>
          </p:cNvPr>
          <p:cNvSpPr>
            <a:spLocks noChangeArrowheads="1"/>
          </p:cNvSpPr>
          <p:nvPr/>
        </p:nvSpPr>
        <p:spPr bwMode="auto">
          <a:xfrm>
            <a:off x="0" y="0"/>
            <a:ext cx="9144000" cy="766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Activities — Activation Function of ANN</a:t>
            </a:r>
          </a:p>
          <a:p>
            <a:pPr eaLnBrk="1" hangingPunct="1"/>
            <a:endParaRPr lang="en-US" altLang="en-US" sz="3600"/>
          </a:p>
          <a:p>
            <a:pPr eaLnBrk="1" hangingPunct="1"/>
            <a:r>
              <a:rPr lang="en-US" altLang="en-US" sz="3200"/>
              <a:t>The objective of an Activation Function is to introduce </a:t>
            </a:r>
            <a:r>
              <a:rPr lang="en-US" altLang="en-US" sz="3200">
                <a:solidFill>
                  <a:srgbClr val="FF0000"/>
                </a:solidFill>
              </a:rPr>
              <a:t>non-linearity </a:t>
            </a:r>
            <a:r>
              <a:rPr lang="en-US" altLang="en-US" sz="3200"/>
              <a:t>into the network. </a:t>
            </a:r>
          </a:p>
          <a:p>
            <a:pPr eaLnBrk="1" hangingPunct="1"/>
            <a:endParaRPr lang="en-US" altLang="en-US" sz="3200"/>
          </a:p>
          <a:p>
            <a:pPr eaLnBrk="1" hangingPunct="1"/>
            <a:r>
              <a:rPr lang="en-US" altLang="en-US" sz="3200"/>
              <a:t>Without non-linearity, a Neural Net is useless to produce complex behavior.</a:t>
            </a:r>
          </a:p>
          <a:p>
            <a:pPr eaLnBrk="1" hangingPunct="1"/>
            <a:endParaRPr lang="en-US" altLang="en-US" sz="3200"/>
          </a:p>
          <a:p>
            <a:pPr eaLnBrk="1" hangingPunct="1"/>
            <a:r>
              <a:rPr lang="en-US" altLang="en-US" sz="3200"/>
              <a:t>A Neural Network without Activation function would simply be a </a:t>
            </a:r>
            <a:r>
              <a:rPr lang="en-US" altLang="en-US" sz="3200" b="1"/>
              <a:t>Linear regression Model</a:t>
            </a:r>
            <a:endParaRPr lang="en-US" altLang="en-US" sz="3200"/>
          </a:p>
          <a:p>
            <a:pPr eaLnBrk="1" hangingPunct="1"/>
            <a:endParaRPr lang="en-US" altLang="en-US" sz="3200"/>
          </a:p>
          <a:p>
            <a:pPr eaLnBrk="1" hangingPunct="1"/>
            <a:r>
              <a:rPr lang="en-US" altLang="en-US" sz="3200" i="1">
                <a:solidFill>
                  <a:srgbClr val="FF0000"/>
                </a:solidFill>
              </a:rPr>
              <a:t> Without activation function, Neural network would not be able to learn and model mages, videos , audio , speech etc.</a:t>
            </a:r>
            <a:endParaRPr lang="en-US" altLang="en-US" sz="3200">
              <a:solidFill>
                <a:srgbClr val="FF0000"/>
              </a:solidFill>
            </a:endParaRPr>
          </a:p>
          <a:p>
            <a:pPr eaLnBrk="1" hangingPunct="1"/>
            <a:endParaRPr lang="en-US" altLang="en-US" sz="3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3410">
                                            <p:txEl>
                                              <p:pRg st="0" end="0"/>
                                            </p:txEl>
                                          </p:spTgt>
                                        </p:tgtEl>
                                        <p:attrNameLst>
                                          <p:attrName>style.visibility</p:attrName>
                                        </p:attrNameLst>
                                      </p:cBhvr>
                                      <p:to>
                                        <p:strVal val="visible"/>
                                      </p:to>
                                    </p:set>
                                    <p:anim calcmode="lin" valueType="num">
                                      <p:cBhvr additive="base">
                                        <p:cTn id="7" dur="500" fill="hold"/>
                                        <p:tgtEl>
                                          <p:spTgt spid="2734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34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3410">
                                            <p:txEl>
                                              <p:pRg st="2" end="2"/>
                                            </p:txEl>
                                          </p:spTgt>
                                        </p:tgtEl>
                                        <p:attrNameLst>
                                          <p:attrName>style.visibility</p:attrName>
                                        </p:attrNameLst>
                                      </p:cBhvr>
                                      <p:to>
                                        <p:strVal val="visible"/>
                                      </p:to>
                                    </p:set>
                                    <p:anim calcmode="lin" valueType="num">
                                      <p:cBhvr additive="base">
                                        <p:cTn id="13" dur="500" fill="hold"/>
                                        <p:tgtEl>
                                          <p:spTgt spid="2734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34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3410">
                                            <p:txEl>
                                              <p:pRg st="4" end="4"/>
                                            </p:txEl>
                                          </p:spTgt>
                                        </p:tgtEl>
                                        <p:attrNameLst>
                                          <p:attrName>style.visibility</p:attrName>
                                        </p:attrNameLst>
                                      </p:cBhvr>
                                      <p:to>
                                        <p:strVal val="visible"/>
                                      </p:to>
                                    </p:set>
                                    <p:anim calcmode="lin" valueType="num">
                                      <p:cBhvr additive="base">
                                        <p:cTn id="19" dur="500" fill="hold"/>
                                        <p:tgtEl>
                                          <p:spTgt spid="2734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34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3410">
                                            <p:txEl>
                                              <p:pRg st="6" end="6"/>
                                            </p:txEl>
                                          </p:spTgt>
                                        </p:tgtEl>
                                        <p:attrNameLst>
                                          <p:attrName>style.visibility</p:attrName>
                                        </p:attrNameLst>
                                      </p:cBhvr>
                                      <p:to>
                                        <p:strVal val="visible"/>
                                      </p:to>
                                    </p:set>
                                    <p:anim calcmode="lin" valueType="num">
                                      <p:cBhvr additive="base">
                                        <p:cTn id="25" dur="500" fill="hold"/>
                                        <p:tgtEl>
                                          <p:spTgt spid="27341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34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3410">
                                            <p:txEl>
                                              <p:pRg st="8" end="8"/>
                                            </p:txEl>
                                          </p:spTgt>
                                        </p:tgtEl>
                                        <p:attrNameLst>
                                          <p:attrName>style.visibility</p:attrName>
                                        </p:attrNameLst>
                                      </p:cBhvr>
                                      <p:to>
                                        <p:strVal val="visible"/>
                                      </p:to>
                                    </p:set>
                                    <p:anim calcmode="lin" valueType="num">
                                      <p:cBhvr additive="base">
                                        <p:cTn id="31" dur="500" fill="hold"/>
                                        <p:tgtEl>
                                          <p:spTgt spid="273410">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34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DD020-43D5-48FF-82AD-053707F00409}"/>
              </a:ext>
            </a:extLst>
          </p:cNvPr>
          <p:cNvSpPr>
            <a:spLocks noChangeArrowheads="1"/>
          </p:cNvSpPr>
          <p:nvPr/>
        </p:nvSpPr>
        <p:spPr bwMode="auto">
          <a:xfrm>
            <a:off x="0" y="22860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i="1"/>
              <a:t>Activation function is needed  to make the network more powerful and add ability to it to learn something complex and complicated form data and represent non-linear complex arbitrary functional mappings between inputs and outputs. </a:t>
            </a:r>
          </a:p>
          <a:p>
            <a:pPr eaLnBrk="1" hangingPunct="1"/>
            <a:endParaRPr lang="en-US" altLang="en-US" sz="3600" b="1" i="1"/>
          </a:p>
          <a:p>
            <a:pPr eaLnBrk="1" hangingPunct="1"/>
            <a:r>
              <a:rPr lang="en-US" altLang="en-US" sz="3600" b="1" i="1"/>
              <a:t>Using a non linear Activation we are able to generate </a:t>
            </a:r>
            <a:r>
              <a:rPr lang="en-US" altLang="en-US" sz="3600" b="1" i="1">
                <a:solidFill>
                  <a:srgbClr val="FF0000"/>
                </a:solidFill>
              </a:rPr>
              <a:t>non-linear mappings from inputs to outputs.</a:t>
            </a:r>
            <a:endParaRPr lang="en-US" altLang="en-US"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903F82-8A60-42A3-95A3-4687449C4E20}"/>
              </a:ext>
            </a:extLst>
          </p:cNvPr>
          <p:cNvSpPr/>
          <p:nvPr/>
        </p:nvSpPr>
        <p:spPr>
          <a:xfrm>
            <a:off x="0" y="838200"/>
            <a:ext cx="9144000" cy="5262563"/>
          </a:xfrm>
          <a:prstGeom prst="rect">
            <a:avLst/>
          </a:prstGeom>
        </p:spPr>
        <p:txBody>
          <a:bodyPr>
            <a:spAutoFit/>
          </a:bodyPr>
          <a:lstStyle/>
          <a:p>
            <a:pPr>
              <a:defRPr/>
            </a:pPr>
            <a:r>
              <a:rPr lang="en-US" sz="4800" dirty="0"/>
              <a:t>The Activation Functions can be basically divided into 2 types-</a:t>
            </a:r>
          </a:p>
          <a:p>
            <a:pPr>
              <a:defRPr/>
            </a:pPr>
            <a:endParaRPr lang="en-US" sz="4800" dirty="0"/>
          </a:p>
          <a:p>
            <a:pPr marL="742950" indent="-742950">
              <a:buFont typeface="+mj-lt"/>
              <a:buAutoNum type="arabicPeriod"/>
              <a:defRPr/>
            </a:pPr>
            <a:r>
              <a:rPr lang="en-US" sz="4800" dirty="0">
                <a:solidFill>
                  <a:srgbClr val="FF0000"/>
                </a:solidFill>
              </a:rPr>
              <a:t>Linear Activation Function</a:t>
            </a:r>
          </a:p>
          <a:p>
            <a:pPr marL="742950" indent="-742950">
              <a:buFont typeface="+mj-lt"/>
              <a:buAutoNum type="arabicPeriod"/>
              <a:defRPr/>
            </a:pPr>
            <a:endParaRPr lang="en-US" sz="4800" dirty="0">
              <a:solidFill>
                <a:srgbClr val="FF0000"/>
              </a:solidFill>
            </a:endParaRPr>
          </a:p>
          <a:p>
            <a:pPr marL="742950" indent="-742950">
              <a:buFont typeface="+mj-lt"/>
              <a:buAutoNum type="arabicPeriod"/>
              <a:defRPr/>
            </a:pPr>
            <a:r>
              <a:rPr lang="en-US" sz="4800" dirty="0">
                <a:solidFill>
                  <a:srgbClr val="FF0000"/>
                </a:solidFill>
              </a:rPr>
              <a:t>Non-linear Activation Functions</a:t>
            </a:r>
            <a:endParaRPr 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a:extLst>
              <a:ext uri="{FF2B5EF4-FFF2-40B4-BE49-F238E27FC236}">
                <a16:creationId xmlns:a16="http://schemas.microsoft.com/office/drawing/2014/main" id="{34339460-1AD7-473A-BEA8-9DFA61864503}"/>
              </a:ext>
            </a:extLst>
          </p:cNvPr>
          <p:cNvSpPr>
            <a:spLocks noGrp="1" noChangeArrowheads="1"/>
          </p:cNvSpPr>
          <p:nvPr>
            <p:ph type="title"/>
          </p:nvPr>
        </p:nvSpPr>
        <p:spPr/>
        <p:txBody>
          <a:bodyPr/>
          <a:lstStyle/>
          <a:p>
            <a:pPr eaLnBrk="1" hangingPunct="1"/>
            <a:r>
              <a:rPr lang="en-US" altLang="en-US">
                <a:solidFill>
                  <a:srgbClr val="FF0000"/>
                </a:solidFill>
              </a:rPr>
              <a:t>Activation Functions</a:t>
            </a:r>
          </a:p>
        </p:txBody>
      </p:sp>
      <p:sp>
        <p:nvSpPr>
          <p:cNvPr id="296963" name="Line 3">
            <a:extLst>
              <a:ext uri="{FF2B5EF4-FFF2-40B4-BE49-F238E27FC236}">
                <a16:creationId xmlns:a16="http://schemas.microsoft.com/office/drawing/2014/main" id="{7B0A4943-CAC2-4271-A4E6-1D54E0DDEC6F}"/>
              </a:ext>
            </a:extLst>
          </p:cNvPr>
          <p:cNvSpPr>
            <a:spLocks noChangeShapeType="1"/>
          </p:cNvSpPr>
          <p:nvPr/>
        </p:nvSpPr>
        <p:spPr bwMode="auto">
          <a:xfrm>
            <a:off x="1827213" y="19256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64" name="Line 4">
            <a:extLst>
              <a:ext uri="{FF2B5EF4-FFF2-40B4-BE49-F238E27FC236}">
                <a16:creationId xmlns:a16="http://schemas.microsoft.com/office/drawing/2014/main" id="{ADA9CF03-0B56-4D7F-838D-26DB448CD982}"/>
              </a:ext>
            </a:extLst>
          </p:cNvPr>
          <p:cNvSpPr>
            <a:spLocks noChangeShapeType="1"/>
          </p:cNvSpPr>
          <p:nvPr/>
        </p:nvSpPr>
        <p:spPr bwMode="auto">
          <a:xfrm flipH="1" flipV="1">
            <a:off x="533400" y="35814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65" name="Text Box 5">
            <a:extLst>
              <a:ext uri="{FF2B5EF4-FFF2-40B4-BE49-F238E27FC236}">
                <a16:creationId xmlns:a16="http://schemas.microsoft.com/office/drawing/2014/main" id="{CD9D603E-E55D-41B2-A154-A1C7B19A08F0}"/>
              </a:ext>
            </a:extLst>
          </p:cNvPr>
          <p:cNvSpPr txBox="1">
            <a:spLocks noChangeArrowheads="1"/>
          </p:cNvSpPr>
          <p:nvPr/>
        </p:nvSpPr>
        <p:spPr bwMode="auto">
          <a:xfrm>
            <a:off x="2819400" y="3657600"/>
            <a:ext cx="620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2400">
                <a:latin typeface="Tahoma" panose="020B0604030504040204" pitchFamily="34" charset="0"/>
              </a:rPr>
              <a:t>net</a:t>
            </a:r>
            <a:endParaRPr lang="en-US" altLang="en-US" sz="2400" baseline="-25000">
              <a:latin typeface="Tahoma" panose="020B0604030504040204" pitchFamily="34" charset="0"/>
            </a:endParaRPr>
          </a:p>
        </p:txBody>
      </p:sp>
      <p:sp>
        <p:nvSpPr>
          <p:cNvPr id="296966" name="Text Box 6">
            <a:extLst>
              <a:ext uri="{FF2B5EF4-FFF2-40B4-BE49-F238E27FC236}">
                <a16:creationId xmlns:a16="http://schemas.microsoft.com/office/drawing/2014/main" id="{C07B4D6B-35B2-4E17-BABD-9BAF8261C9CD}"/>
              </a:ext>
            </a:extLst>
          </p:cNvPr>
          <p:cNvSpPr txBox="1">
            <a:spLocks noChangeArrowheads="1"/>
          </p:cNvSpPr>
          <p:nvPr/>
        </p:nvSpPr>
        <p:spPr bwMode="auto">
          <a:xfrm>
            <a:off x="1371600" y="17303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y</a:t>
            </a:r>
          </a:p>
        </p:txBody>
      </p:sp>
      <p:sp>
        <p:nvSpPr>
          <p:cNvPr id="296967" name="Line 7">
            <a:extLst>
              <a:ext uri="{FF2B5EF4-FFF2-40B4-BE49-F238E27FC236}">
                <a16:creationId xmlns:a16="http://schemas.microsoft.com/office/drawing/2014/main" id="{ED894C1D-EA85-49C6-B4F1-F78613D3F37E}"/>
              </a:ext>
            </a:extLst>
          </p:cNvPr>
          <p:cNvSpPr>
            <a:spLocks noChangeShapeType="1"/>
          </p:cNvSpPr>
          <p:nvPr/>
        </p:nvSpPr>
        <p:spPr bwMode="auto">
          <a:xfrm>
            <a:off x="838200" y="3581400"/>
            <a:ext cx="9906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296968" name="Line 8">
            <a:extLst>
              <a:ext uri="{FF2B5EF4-FFF2-40B4-BE49-F238E27FC236}">
                <a16:creationId xmlns:a16="http://schemas.microsoft.com/office/drawing/2014/main" id="{E98942D9-71CB-4B13-A378-E957E5B634F0}"/>
              </a:ext>
            </a:extLst>
          </p:cNvPr>
          <p:cNvSpPr>
            <a:spLocks noChangeShapeType="1"/>
          </p:cNvSpPr>
          <p:nvPr/>
        </p:nvSpPr>
        <p:spPr bwMode="auto">
          <a:xfrm>
            <a:off x="1828800" y="2590800"/>
            <a:ext cx="12954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296969" name="Line 9">
            <a:extLst>
              <a:ext uri="{FF2B5EF4-FFF2-40B4-BE49-F238E27FC236}">
                <a16:creationId xmlns:a16="http://schemas.microsoft.com/office/drawing/2014/main" id="{BA58266F-F681-40FE-9A1A-133B1F07B795}"/>
              </a:ext>
            </a:extLst>
          </p:cNvPr>
          <p:cNvSpPr>
            <a:spLocks noChangeShapeType="1"/>
          </p:cNvSpPr>
          <p:nvPr/>
        </p:nvSpPr>
        <p:spPr bwMode="auto">
          <a:xfrm>
            <a:off x="5180013" y="20018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70" name="Line 10">
            <a:extLst>
              <a:ext uri="{FF2B5EF4-FFF2-40B4-BE49-F238E27FC236}">
                <a16:creationId xmlns:a16="http://schemas.microsoft.com/office/drawing/2014/main" id="{D56888F2-4F18-4FDF-B105-A4178EEEB9DA}"/>
              </a:ext>
            </a:extLst>
          </p:cNvPr>
          <p:cNvSpPr>
            <a:spLocks noChangeShapeType="1"/>
          </p:cNvSpPr>
          <p:nvPr/>
        </p:nvSpPr>
        <p:spPr bwMode="auto">
          <a:xfrm flipH="1" flipV="1">
            <a:off x="3886200" y="36576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71" name="Text Box 11">
            <a:extLst>
              <a:ext uri="{FF2B5EF4-FFF2-40B4-BE49-F238E27FC236}">
                <a16:creationId xmlns:a16="http://schemas.microsoft.com/office/drawing/2014/main" id="{15627A93-BC6A-44E0-8B07-4CF19115056B}"/>
              </a:ext>
            </a:extLst>
          </p:cNvPr>
          <p:cNvSpPr txBox="1">
            <a:spLocks noChangeArrowheads="1"/>
          </p:cNvSpPr>
          <p:nvPr/>
        </p:nvSpPr>
        <p:spPr bwMode="auto">
          <a:xfrm>
            <a:off x="6172200" y="3733800"/>
            <a:ext cx="620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2400">
                <a:latin typeface="Tahoma" panose="020B0604030504040204" pitchFamily="34" charset="0"/>
              </a:rPr>
              <a:t>net</a:t>
            </a:r>
            <a:endParaRPr lang="en-US" altLang="en-US" sz="2400" baseline="-25000">
              <a:latin typeface="Tahoma" panose="020B0604030504040204" pitchFamily="34" charset="0"/>
            </a:endParaRPr>
          </a:p>
        </p:txBody>
      </p:sp>
      <p:sp>
        <p:nvSpPr>
          <p:cNvPr id="296972" name="Text Box 12">
            <a:extLst>
              <a:ext uri="{FF2B5EF4-FFF2-40B4-BE49-F238E27FC236}">
                <a16:creationId xmlns:a16="http://schemas.microsoft.com/office/drawing/2014/main" id="{91164EB3-BFEA-4D2B-96D7-726431CDF4AE}"/>
              </a:ext>
            </a:extLst>
          </p:cNvPr>
          <p:cNvSpPr txBox="1">
            <a:spLocks noChangeArrowheads="1"/>
          </p:cNvSpPr>
          <p:nvPr/>
        </p:nvSpPr>
        <p:spPr bwMode="auto">
          <a:xfrm>
            <a:off x="4724400" y="18065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y</a:t>
            </a:r>
          </a:p>
        </p:txBody>
      </p:sp>
      <p:sp>
        <p:nvSpPr>
          <p:cNvPr id="296973" name="Line 13">
            <a:extLst>
              <a:ext uri="{FF2B5EF4-FFF2-40B4-BE49-F238E27FC236}">
                <a16:creationId xmlns:a16="http://schemas.microsoft.com/office/drawing/2014/main" id="{36E8A383-7CFD-4DE2-A23D-EB72223621AE}"/>
              </a:ext>
            </a:extLst>
          </p:cNvPr>
          <p:cNvSpPr>
            <a:spLocks noChangeShapeType="1"/>
          </p:cNvSpPr>
          <p:nvPr/>
        </p:nvSpPr>
        <p:spPr bwMode="auto">
          <a:xfrm flipV="1">
            <a:off x="4495800" y="2590800"/>
            <a:ext cx="1981200" cy="16764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296974" name="Line 14">
            <a:extLst>
              <a:ext uri="{FF2B5EF4-FFF2-40B4-BE49-F238E27FC236}">
                <a16:creationId xmlns:a16="http://schemas.microsoft.com/office/drawing/2014/main" id="{10DBC372-003B-4C70-8DE6-E4C1E82F4F95}"/>
              </a:ext>
            </a:extLst>
          </p:cNvPr>
          <p:cNvSpPr>
            <a:spLocks noChangeShapeType="1"/>
          </p:cNvSpPr>
          <p:nvPr/>
        </p:nvSpPr>
        <p:spPr bwMode="auto">
          <a:xfrm>
            <a:off x="1903413" y="45926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75" name="Line 15">
            <a:extLst>
              <a:ext uri="{FF2B5EF4-FFF2-40B4-BE49-F238E27FC236}">
                <a16:creationId xmlns:a16="http://schemas.microsoft.com/office/drawing/2014/main" id="{1BACD22B-B770-4140-8D49-C91B2A7B54B7}"/>
              </a:ext>
            </a:extLst>
          </p:cNvPr>
          <p:cNvSpPr>
            <a:spLocks noChangeShapeType="1"/>
          </p:cNvSpPr>
          <p:nvPr/>
        </p:nvSpPr>
        <p:spPr bwMode="auto">
          <a:xfrm flipH="1" flipV="1">
            <a:off x="609600" y="62484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76" name="Text Box 16">
            <a:extLst>
              <a:ext uri="{FF2B5EF4-FFF2-40B4-BE49-F238E27FC236}">
                <a16:creationId xmlns:a16="http://schemas.microsoft.com/office/drawing/2014/main" id="{6598DC9F-0F2D-42EF-B1ED-1D599E3C4BA2}"/>
              </a:ext>
            </a:extLst>
          </p:cNvPr>
          <p:cNvSpPr txBox="1">
            <a:spLocks noChangeArrowheads="1"/>
          </p:cNvSpPr>
          <p:nvPr/>
        </p:nvSpPr>
        <p:spPr bwMode="auto">
          <a:xfrm>
            <a:off x="2895600" y="6324600"/>
            <a:ext cx="620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2400">
                <a:latin typeface="Tahoma" panose="020B0604030504040204" pitchFamily="34" charset="0"/>
              </a:rPr>
              <a:t>net</a:t>
            </a:r>
            <a:endParaRPr lang="en-US" altLang="en-US" sz="2400" baseline="-25000">
              <a:latin typeface="Tahoma" panose="020B0604030504040204" pitchFamily="34" charset="0"/>
            </a:endParaRPr>
          </a:p>
        </p:txBody>
      </p:sp>
      <p:sp>
        <p:nvSpPr>
          <p:cNvPr id="296977" name="Text Box 17">
            <a:extLst>
              <a:ext uri="{FF2B5EF4-FFF2-40B4-BE49-F238E27FC236}">
                <a16:creationId xmlns:a16="http://schemas.microsoft.com/office/drawing/2014/main" id="{A2E72953-88EC-4977-B08A-453BAC6BE30F}"/>
              </a:ext>
            </a:extLst>
          </p:cNvPr>
          <p:cNvSpPr txBox="1">
            <a:spLocks noChangeArrowheads="1"/>
          </p:cNvSpPr>
          <p:nvPr/>
        </p:nvSpPr>
        <p:spPr bwMode="auto">
          <a:xfrm>
            <a:off x="1447800" y="44958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y</a:t>
            </a:r>
          </a:p>
        </p:txBody>
      </p:sp>
      <p:sp>
        <p:nvSpPr>
          <p:cNvPr id="296978" name="Line 18">
            <a:extLst>
              <a:ext uri="{FF2B5EF4-FFF2-40B4-BE49-F238E27FC236}">
                <a16:creationId xmlns:a16="http://schemas.microsoft.com/office/drawing/2014/main" id="{88462884-BE17-461A-A734-BB7FD67B8E19}"/>
              </a:ext>
            </a:extLst>
          </p:cNvPr>
          <p:cNvSpPr>
            <a:spLocks noChangeShapeType="1"/>
          </p:cNvSpPr>
          <p:nvPr/>
        </p:nvSpPr>
        <p:spPr bwMode="auto">
          <a:xfrm>
            <a:off x="914400" y="6248400"/>
            <a:ext cx="531813"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296979" name="Line 19">
            <a:extLst>
              <a:ext uri="{FF2B5EF4-FFF2-40B4-BE49-F238E27FC236}">
                <a16:creationId xmlns:a16="http://schemas.microsoft.com/office/drawing/2014/main" id="{C4273F7A-3C6E-4B5D-94D7-979700BA06E7}"/>
              </a:ext>
            </a:extLst>
          </p:cNvPr>
          <p:cNvSpPr>
            <a:spLocks noChangeShapeType="1"/>
          </p:cNvSpPr>
          <p:nvPr/>
        </p:nvSpPr>
        <p:spPr bwMode="auto">
          <a:xfrm>
            <a:off x="2360613" y="5257800"/>
            <a:ext cx="839787"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296980" name="Line 20">
            <a:extLst>
              <a:ext uri="{FF2B5EF4-FFF2-40B4-BE49-F238E27FC236}">
                <a16:creationId xmlns:a16="http://schemas.microsoft.com/office/drawing/2014/main" id="{EB610567-0F0E-4400-958E-B29CD4B4C6AC}"/>
              </a:ext>
            </a:extLst>
          </p:cNvPr>
          <p:cNvSpPr>
            <a:spLocks noChangeShapeType="1"/>
          </p:cNvSpPr>
          <p:nvPr/>
        </p:nvSpPr>
        <p:spPr bwMode="auto">
          <a:xfrm flipV="1">
            <a:off x="1446213" y="5257800"/>
            <a:ext cx="914400" cy="9906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296981" name="Line 21">
            <a:extLst>
              <a:ext uri="{FF2B5EF4-FFF2-40B4-BE49-F238E27FC236}">
                <a16:creationId xmlns:a16="http://schemas.microsoft.com/office/drawing/2014/main" id="{8D93EB3A-0061-460D-B58B-E748B4F7EDC3}"/>
              </a:ext>
            </a:extLst>
          </p:cNvPr>
          <p:cNvSpPr>
            <a:spLocks noChangeShapeType="1"/>
          </p:cNvSpPr>
          <p:nvPr/>
        </p:nvSpPr>
        <p:spPr bwMode="auto">
          <a:xfrm>
            <a:off x="5256213" y="4668838"/>
            <a:ext cx="1587" cy="2112962"/>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82" name="Line 22">
            <a:extLst>
              <a:ext uri="{FF2B5EF4-FFF2-40B4-BE49-F238E27FC236}">
                <a16:creationId xmlns:a16="http://schemas.microsoft.com/office/drawing/2014/main" id="{652750CA-EC62-4A74-8B37-7235497ABC29}"/>
              </a:ext>
            </a:extLst>
          </p:cNvPr>
          <p:cNvSpPr>
            <a:spLocks noChangeShapeType="1"/>
          </p:cNvSpPr>
          <p:nvPr/>
        </p:nvSpPr>
        <p:spPr bwMode="auto">
          <a:xfrm flipH="1" flipV="1">
            <a:off x="3962400" y="6324600"/>
            <a:ext cx="2590800" cy="0"/>
          </a:xfrm>
          <a:prstGeom prst="line">
            <a:avLst/>
          </a:prstGeom>
          <a:noFill/>
          <a:ln w="381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a:p>
        </p:txBody>
      </p:sp>
      <p:sp>
        <p:nvSpPr>
          <p:cNvPr id="296983" name="Text Box 23">
            <a:extLst>
              <a:ext uri="{FF2B5EF4-FFF2-40B4-BE49-F238E27FC236}">
                <a16:creationId xmlns:a16="http://schemas.microsoft.com/office/drawing/2014/main" id="{A7904D8C-B85F-4D6F-ABF5-7176E62A90E4}"/>
              </a:ext>
            </a:extLst>
          </p:cNvPr>
          <p:cNvSpPr txBox="1">
            <a:spLocks noChangeArrowheads="1"/>
          </p:cNvSpPr>
          <p:nvPr/>
        </p:nvSpPr>
        <p:spPr bwMode="auto">
          <a:xfrm>
            <a:off x="6248400" y="6400800"/>
            <a:ext cx="620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2400">
                <a:latin typeface="Tahoma" panose="020B0604030504040204" pitchFamily="34" charset="0"/>
              </a:rPr>
              <a:t>net</a:t>
            </a:r>
            <a:endParaRPr lang="en-US" altLang="en-US" sz="2400" baseline="-25000">
              <a:latin typeface="Tahoma" panose="020B0604030504040204" pitchFamily="34" charset="0"/>
            </a:endParaRPr>
          </a:p>
        </p:txBody>
      </p:sp>
      <p:sp>
        <p:nvSpPr>
          <p:cNvPr id="296984" name="Text Box 24">
            <a:extLst>
              <a:ext uri="{FF2B5EF4-FFF2-40B4-BE49-F238E27FC236}">
                <a16:creationId xmlns:a16="http://schemas.microsoft.com/office/drawing/2014/main" id="{959DF09D-D04D-4A51-ADAC-09276A6D1CE3}"/>
              </a:ext>
            </a:extLst>
          </p:cNvPr>
          <p:cNvSpPr txBox="1">
            <a:spLocks noChangeArrowheads="1"/>
          </p:cNvSpPr>
          <p:nvPr/>
        </p:nvSpPr>
        <p:spPr bwMode="auto">
          <a:xfrm>
            <a:off x="4800600" y="44735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y</a:t>
            </a:r>
          </a:p>
        </p:txBody>
      </p:sp>
      <p:sp>
        <p:nvSpPr>
          <p:cNvPr id="296985" name="Freeform 25">
            <a:extLst>
              <a:ext uri="{FF2B5EF4-FFF2-40B4-BE49-F238E27FC236}">
                <a16:creationId xmlns:a16="http://schemas.microsoft.com/office/drawing/2014/main" id="{C8337D67-BB66-47C8-B94A-DDE0227FF352}"/>
              </a:ext>
            </a:extLst>
          </p:cNvPr>
          <p:cNvSpPr>
            <a:spLocks/>
          </p:cNvSpPr>
          <p:nvPr/>
        </p:nvSpPr>
        <p:spPr bwMode="auto">
          <a:xfrm>
            <a:off x="4191000" y="5334000"/>
            <a:ext cx="2133600" cy="1003300"/>
          </a:xfrm>
          <a:custGeom>
            <a:avLst/>
            <a:gdLst>
              <a:gd name="T0" fmla="*/ 0 w 1344"/>
              <a:gd name="T1" fmla="*/ 2147483647 h 632"/>
              <a:gd name="T2" fmla="*/ 2147483647 w 1344"/>
              <a:gd name="T3" fmla="*/ 2147483647 h 632"/>
              <a:gd name="T4" fmla="*/ 2147483647 w 1344"/>
              <a:gd name="T5" fmla="*/ 2147483647 h 632"/>
              <a:gd name="T6" fmla="*/ 2147483647 w 1344"/>
              <a:gd name="T7" fmla="*/ 2147483647 h 632"/>
              <a:gd name="T8" fmla="*/ 2147483647 w 1344"/>
              <a:gd name="T9" fmla="*/ 0 h 632"/>
              <a:gd name="T10" fmla="*/ 0 60000 65536"/>
              <a:gd name="T11" fmla="*/ 0 60000 65536"/>
              <a:gd name="T12" fmla="*/ 0 60000 65536"/>
              <a:gd name="T13" fmla="*/ 0 60000 65536"/>
              <a:gd name="T14" fmla="*/ 0 60000 65536"/>
              <a:gd name="T15" fmla="*/ 0 w 1344"/>
              <a:gd name="T16" fmla="*/ 0 h 632"/>
              <a:gd name="T17" fmla="*/ 1344 w 1344"/>
              <a:gd name="T18" fmla="*/ 632 h 632"/>
            </a:gdLst>
            <a:ahLst/>
            <a:cxnLst>
              <a:cxn ang="T10">
                <a:pos x="T0" y="T1"/>
              </a:cxn>
              <a:cxn ang="T11">
                <a:pos x="T2" y="T3"/>
              </a:cxn>
              <a:cxn ang="T12">
                <a:pos x="T4" y="T5"/>
              </a:cxn>
              <a:cxn ang="T13">
                <a:pos x="T6" y="T7"/>
              </a:cxn>
              <a:cxn ang="T14">
                <a:pos x="T8" y="T9"/>
              </a:cxn>
            </a:cxnLst>
            <a:rect l="T15" t="T16" r="T17" b="T18"/>
            <a:pathLst>
              <a:path w="1344" h="632">
                <a:moveTo>
                  <a:pt x="0" y="624"/>
                </a:moveTo>
                <a:cubicBezTo>
                  <a:pt x="160" y="628"/>
                  <a:pt x="320" y="632"/>
                  <a:pt x="432" y="576"/>
                </a:cubicBezTo>
                <a:cubicBezTo>
                  <a:pt x="544" y="520"/>
                  <a:pt x="600" y="376"/>
                  <a:pt x="672" y="288"/>
                </a:cubicBezTo>
                <a:cubicBezTo>
                  <a:pt x="744" y="200"/>
                  <a:pt x="752" y="96"/>
                  <a:pt x="864" y="48"/>
                </a:cubicBezTo>
                <a:cubicBezTo>
                  <a:pt x="976" y="0"/>
                  <a:pt x="1160" y="0"/>
                  <a:pt x="1344" y="0"/>
                </a:cubicBezTo>
              </a:path>
            </a:pathLst>
          </a:custGeom>
          <a:noFill/>
          <a:ln w="76200"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a:p>
        </p:txBody>
      </p:sp>
      <p:sp>
        <p:nvSpPr>
          <p:cNvPr id="296986" name="Text Box 26">
            <a:extLst>
              <a:ext uri="{FF2B5EF4-FFF2-40B4-BE49-F238E27FC236}">
                <a16:creationId xmlns:a16="http://schemas.microsoft.com/office/drawing/2014/main" id="{70FCCAC3-B959-4B2C-9A71-CDA761C18B17}"/>
              </a:ext>
            </a:extLst>
          </p:cNvPr>
          <p:cNvSpPr txBox="1">
            <a:spLocks noChangeArrowheads="1"/>
          </p:cNvSpPr>
          <p:nvPr/>
        </p:nvSpPr>
        <p:spPr bwMode="auto">
          <a:xfrm>
            <a:off x="2590800" y="2743200"/>
            <a:ext cx="143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threshold</a:t>
            </a:r>
          </a:p>
        </p:txBody>
      </p:sp>
      <p:sp>
        <p:nvSpPr>
          <p:cNvPr id="296987" name="Text Box 27">
            <a:extLst>
              <a:ext uri="{FF2B5EF4-FFF2-40B4-BE49-F238E27FC236}">
                <a16:creationId xmlns:a16="http://schemas.microsoft.com/office/drawing/2014/main" id="{5D58F0F1-8DCB-4A50-A86E-7BC6146DA146}"/>
              </a:ext>
            </a:extLst>
          </p:cNvPr>
          <p:cNvSpPr txBox="1">
            <a:spLocks noChangeArrowheads="1"/>
          </p:cNvSpPr>
          <p:nvPr/>
        </p:nvSpPr>
        <p:spPr bwMode="auto">
          <a:xfrm>
            <a:off x="6553200" y="2819400"/>
            <a:ext cx="923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linear</a:t>
            </a:r>
          </a:p>
        </p:txBody>
      </p:sp>
      <p:sp>
        <p:nvSpPr>
          <p:cNvPr id="296988" name="Text Box 28">
            <a:extLst>
              <a:ext uri="{FF2B5EF4-FFF2-40B4-BE49-F238E27FC236}">
                <a16:creationId xmlns:a16="http://schemas.microsoft.com/office/drawing/2014/main" id="{5DECCAF1-9243-42A8-9A82-0997908A204E}"/>
              </a:ext>
            </a:extLst>
          </p:cNvPr>
          <p:cNvSpPr txBox="1">
            <a:spLocks noChangeArrowheads="1"/>
          </p:cNvSpPr>
          <p:nvPr/>
        </p:nvSpPr>
        <p:spPr bwMode="auto">
          <a:xfrm>
            <a:off x="2133600" y="5562600"/>
            <a:ext cx="2424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piece-wise linear</a:t>
            </a:r>
          </a:p>
        </p:txBody>
      </p:sp>
      <p:sp>
        <p:nvSpPr>
          <p:cNvPr id="296989" name="Text Box 29">
            <a:extLst>
              <a:ext uri="{FF2B5EF4-FFF2-40B4-BE49-F238E27FC236}">
                <a16:creationId xmlns:a16="http://schemas.microsoft.com/office/drawing/2014/main" id="{E6172CBF-4943-4640-A61C-94B28EF9F969}"/>
              </a:ext>
            </a:extLst>
          </p:cNvPr>
          <p:cNvSpPr txBox="1">
            <a:spLocks noChangeArrowheads="1"/>
          </p:cNvSpPr>
          <p:nvPr/>
        </p:nvSpPr>
        <p:spPr bwMode="auto">
          <a:xfrm>
            <a:off x="6400800" y="5638800"/>
            <a:ext cx="1217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sigmoid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AC013-18EF-4C34-A276-210ACC67A810}"/>
              </a:ext>
            </a:extLst>
          </p:cNvPr>
          <p:cNvSpPr/>
          <p:nvPr/>
        </p:nvSpPr>
        <p:spPr>
          <a:xfrm>
            <a:off x="0" y="0"/>
            <a:ext cx="9144000" cy="6862763"/>
          </a:xfrm>
          <a:prstGeom prst="rect">
            <a:avLst/>
          </a:prstGeom>
        </p:spPr>
        <p:txBody>
          <a:bodyPr>
            <a:spAutoFit/>
          </a:bodyPr>
          <a:lstStyle/>
          <a:p>
            <a:pPr>
              <a:defRPr/>
            </a:pPr>
            <a:r>
              <a:rPr lang="en-US" sz="4000" b="1" dirty="0"/>
              <a:t>Neural networks resemble the human brain in the following two ways: </a:t>
            </a:r>
          </a:p>
          <a:p>
            <a:pPr>
              <a:defRPr/>
            </a:pPr>
            <a:endParaRPr lang="en-US" sz="4000" b="1" dirty="0"/>
          </a:p>
          <a:p>
            <a:pPr marL="742950" indent="-742950">
              <a:buFontTx/>
              <a:buAutoNum type="arabicPeriod"/>
              <a:defRPr/>
            </a:pPr>
            <a:r>
              <a:rPr lang="en-US" sz="4000" b="1" dirty="0"/>
              <a:t>A neural network </a:t>
            </a:r>
            <a:r>
              <a:rPr lang="en-US" sz="4000" b="1" dirty="0">
                <a:solidFill>
                  <a:srgbClr val="FF0000"/>
                </a:solidFill>
              </a:rPr>
              <a:t>acquires knowledge through learning. </a:t>
            </a:r>
          </a:p>
          <a:p>
            <a:pPr marL="742950" indent="-742950">
              <a:buFontTx/>
              <a:buAutoNum type="arabicPeriod"/>
              <a:defRPr/>
            </a:pPr>
            <a:endParaRPr lang="en-US" sz="4000" b="1" dirty="0"/>
          </a:p>
          <a:p>
            <a:pPr marL="742950" indent="-742950">
              <a:buFontTx/>
              <a:buAutoNum type="arabicPeriod"/>
              <a:defRPr/>
            </a:pPr>
            <a:r>
              <a:rPr lang="en-US" sz="4000" b="1" dirty="0"/>
              <a:t> A neural network's </a:t>
            </a:r>
            <a:r>
              <a:rPr lang="en-US" sz="4000" b="1" dirty="0">
                <a:solidFill>
                  <a:srgbClr val="FF0000"/>
                </a:solidFill>
              </a:rPr>
              <a:t>knowledge is stored </a:t>
            </a:r>
            <a:r>
              <a:rPr lang="en-US" sz="4000" b="1" dirty="0"/>
              <a:t>within inter-neuron connection strengths known as </a:t>
            </a:r>
            <a:r>
              <a:rPr lang="en-US" sz="4000" b="1" dirty="0">
                <a:solidFill>
                  <a:srgbClr val="FF0000"/>
                </a:solidFill>
              </a:rPr>
              <a:t>synaptic weights</a:t>
            </a:r>
            <a:r>
              <a:rPr lang="en-US" sz="4000" b="1"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Title 1">
            <a:extLst>
              <a:ext uri="{FF2B5EF4-FFF2-40B4-BE49-F238E27FC236}">
                <a16:creationId xmlns:a16="http://schemas.microsoft.com/office/drawing/2014/main" id="{2967E661-C9E7-4EAD-9B23-3D8CF2E68869}"/>
              </a:ext>
            </a:extLst>
          </p:cNvPr>
          <p:cNvSpPr>
            <a:spLocks noGrp="1"/>
          </p:cNvSpPr>
          <p:nvPr>
            <p:ph type="title"/>
          </p:nvPr>
        </p:nvSpPr>
        <p:spPr/>
        <p:txBody>
          <a:bodyPr/>
          <a:lstStyle/>
          <a:p>
            <a:endParaRPr lang="en-US" altLang="en-US"/>
          </a:p>
        </p:txBody>
      </p:sp>
      <p:sp>
        <p:nvSpPr>
          <p:cNvPr id="297987" name="Content Placeholder 2">
            <a:extLst>
              <a:ext uri="{FF2B5EF4-FFF2-40B4-BE49-F238E27FC236}">
                <a16:creationId xmlns:a16="http://schemas.microsoft.com/office/drawing/2014/main" id="{456CB9BD-BABA-4912-93BE-99E640CC55FF}"/>
              </a:ext>
            </a:extLst>
          </p:cNvPr>
          <p:cNvSpPr>
            <a:spLocks noGrp="1"/>
          </p:cNvSpPr>
          <p:nvPr>
            <p:ph idx="1"/>
          </p:nvPr>
        </p:nvSpPr>
        <p:spPr/>
        <p:txBody>
          <a:bodyPr/>
          <a:lstStyle/>
          <a:p>
            <a:endParaRPr lang="en-US" altLang="en-US"/>
          </a:p>
        </p:txBody>
      </p:sp>
      <p:pic>
        <p:nvPicPr>
          <p:cNvPr id="297988" name="Picture 6">
            <a:extLst>
              <a:ext uri="{FF2B5EF4-FFF2-40B4-BE49-F238E27FC236}">
                <a16:creationId xmlns:a16="http://schemas.microsoft.com/office/drawing/2014/main" id="{8E2BFD75-E647-46FA-91FF-325ED6882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a:extLst>
              <a:ext uri="{FF2B5EF4-FFF2-40B4-BE49-F238E27FC236}">
                <a16:creationId xmlns:a16="http://schemas.microsoft.com/office/drawing/2014/main" id="{348108DF-ADB6-411E-AF07-5F269315C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6562725"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19" name="TextBox 2">
            <a:extLst>
              <a:ext uri="{FF2B5EF4-FFF2-40B4-BE49-F238E27FC236}">
                <a16:creationId xmlns:a16="http://schemas.microsoft.com/office/drawing/2014/main" id="{5A5CB608-751C-41BC-AAF6-612F34D8EB25}"/>
              </a:ext>
            </a:extLst>
          </p:cNvPr>
          <p:cNvSpPr txBox="1">
            <a:spLocks noChangeArrowheads="1"/>
          </p:cNvSpPr>
          <p:nvPr/>
        </p:nvSpPr>
        <p:spPr bwMode="auto">
          <a:xfrm>
            <a:off x="228600" y="4876800"/>
            <a:ext cx="3581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f(net)   =1 if net ≥0</a:t>
            </a:r>
          </a:p>
          <a:p>
            <a:pPr eaLnBrk="1" hangingPunct="1"/>
            <a:r>
              <a:rPr lang="en-US" altLang="en-US" sz="2800"/>
              <a:t>           =0 otherwise</a:t>
            </a:r>
          </a:p>
        </p:txBody>
      </p:sp>
      <p:sp>
        <p:nvSpPr>
          <p:cNvPr id="239620" name="TextBox 4">
            <a:extLst>
              <a:ext uri="{FF2B5EF4-FFF2-40B4-BE49-F238E27FC236}">
                <a16:creationId xmlns:a16="http://schemas.microsoft.com/office/drawing/2014/main" id="{1970491E-3748-4035-A8D4-947A05213931}"/>
              </a:ext>
            </a:extLst>
          </p:cNvPr>
          <p:cNvSpPr txBox="1">
            <a:spLocks noChangeArrowheads="1"/>
          </p:cNvSpPr>
          <p:nvPr/>
        </p:nvSpPr>
        <p:spPr bwMode="auto">
          <a:xfrm>
            <a:off x="0" y="0"/>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800">
                <a:solidFill>
                  <a:srgbClr val="FF0000"/>
                </a:solidFill>
              </a:rPr>
              <a:t>Unipolar Binary Step Function  </a:t>
            </a:r>
          </a:p>
          <a:p>
            <a:pPr eaLnBrk="1" hangingPunct="1"/>
            <a:r>
              <a:rPr lang="en-US" altLang="en-US" sz="3200">
                <a:solidFill>
                  <a:srgbClr val="FF0000"/>
                </a:solidFill>
              </a:rPr>
              <a:t>Hardlim in Matlab</a:t>
            </a:r>
          </a:p>
        </p:txBody>
      </p:sp>
      <p:pic>
        <p:nvPicPr>
          <p:cNvPr id="299013" name="Picture 3">
            <a:extLst>
              <a:ext uri="{FF2B5EF4-FFF2-40B4-BE49-F238E27FC236}">
                <a16:creationId xmlns:a16="http://schemas.microsoft.com/office/drawing/2014/main" id="{B7797AEC-BA41-4FB5-A8A3-F8D4C1C79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763" y="5638800"/>
            <a:ext cx="3805237"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620"/>
                                        </p:tgtEl>
                                        <p:attrNameLst>
                                          <p:attrName>style.visibility</p:attrName>
                                        </p:attrNameLst>
                                      </p:cBhvr>
                                      <p:to>
                                        <p:strVal val="visible"/>
                                      </p:to>
                                    </p:set>
                                    <p:anim calcmode="lin" valueType="num">
                                      <p:cBhvr additive="base">
                                        <p:cTn id="7" dur="500" fill="hold"/>
                                        <p:tgtEl>
                                          <p:spTgt spid="239620"/>
                                        </p:tgtEl>
                                        <p:attrNameLst>
                                          <p:attrName>ppt_x</p:attrName>
                                        </p:attrNameLst>
                                      </p:cBhvr>
                                      <p:tavLst>
                                        <p:tav tm="0">
                                          <p:val>
                                            <p:strVal val="#ppt_x"/>
                                          </p:val>
                                        </p:tav>
                                        <p:tav tm="100000">
                                          <p:val>
                                            <p:strVal val="#ppt_x"/>
                                          </p:val>
                                        </p:tav>
                                      </p:tavLst>
                                    </p:anim>
                                    <p:anim calcmode="lin" valueType="num">
                                      <p:cBhvr additive="base">
                                        <p:cTn id="8" dur="500" fill="hold"/>
                                        <p:tgtEl>
                                          <p:spTgt spid="2396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9618"/>
                                        </p:tgtEl>
                                        <p:attrNameLst>
                                          <p:attrName>style.visibility</p:attrName>
                                        </p:attrNameLst>
                                      </p:cBhvr>
                                      <p:to>
                                        <p:strVal val="visible"/>
                                      </p:to>
                                    </p:set>
                                    <p:anim calcmode="lin" valueType="num">
                                      <p:cBhvr additive="base">
                                        <p:cTn id="13" dur="500" fill="hold"/>
                                        <p:tgtEl>
                                          <p:spTgt spid="239618"/>
                                        </p:tgtEl>
                                        <p:attrNameLst>
                                          <p:attrName>ppt_x</p:attrName>
                                        </p:attrNameLst>
                                      </p:cBhvr>
                                      <p:tavLst>
                                        <p:tav tm="0">
                                          <p:val>
                                            <p:strVal val="#ppt_x"/>
                                          </p:val>
                                        </p:tav>
                                        <p:tav tm="100000">
                                          <p:val>
                                            <p:strVal val="#ppt_x"/>
                                          </p:val>
                                        </p:tav>
                                      </p:tavLst>
                                    </p:anim>
                                    <p:anim calcmode="lin" valueType="num">
                                      <p:cBhvr additive="base">
                                        <p:cTn id="14" dur="500" fill="hold"/>
                                        <p:tgtEl>
                                          <p:spTgt spid="2396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9619"/>
                                        </p:tgtEl>
                                        <p:attrNameLst>
                                          <p:attrName>style.visibility</p:attrName>
                                        </p:attrNameLst>
                                      </p:cBhvr>
                                      <p:to>
                                        <p:strVal val="visible"/>
                                      </p:to>
                                    </p:set>
                                    <p:anim calcmode="lin" valueType="num">
                                      <p:cBhvr additive="base">
                                        <p:cTn id="19" dur="500" fill="hold"/>
                                        <p:tgtEl>
                                          <p:spTgt spid="239619"/>
                                        </p:tgtEl>
                                        <p:attrNameLst>
                                          <p:attrName>ppt_x</p:attrName>
                                        </p:attrNameLst>
                                      </p:cBhvr>
                                      <p:tavLst>
                                        <p:tav tm="0">
                                          <p:val>
                                            <p:strVal val="#ppt_x"/>
                                          </p:val>
                                        </p:tav>
                                        <p:tav tm="100000">
                                          <p:val>
                                            <p:strVal val="#ppt_x"/>
                                          </p:val>
                                        </p:tav>
                                      </p:tavLst>
                                    </p:anim>
                                    <p:anim calcmode="lin" valueType="num">
                                      <p:cBhvr additive="base">
                                        <p:cTn id="20" dur="500" fill="hold"/>
                                        <p:tgtEl>
                                          <p:spTgt spid="239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p:bldP spid="23962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B3CDED35-A981-4E57-BEBF-938D31C4BCA6}"/>
              </a:ext>
            </a:extLst>
          </p:cNvPr>
          <p:cNvSpPr>
            <a:spLocks noGrp="1" noChangeArrowheads="1"/>
          </p:cNvSpPr>
          <p:nvPr>
            <p:ph type="title"/>
          </p:nvPr>
        </p:nvSpPr>
        <p:spPr/>
        <p:txBody>
          <a:bodyPr/>
          <a:lstStyle/>
          <a:p>
            <a:pPr eaLnBrk="1" hangingPunct="1"/>
            <a:r>
              <a:rPr lang="sv-SE" altLang="en-US" sz="5400">
                <a:solidFill>
                  <a:srgbClr val="FF0000"/>
                </a:solidFill>
              </a:rPr>
              <a:t>Threshold Logic Unit (TLU)</a:t>
            </a:r>
            <a:endParaRPr lang="en-US" altLang="en-US" sz="5400">
              <a:solidFill>
                <a:srgbClr val="FF0000"/>
              </a:solidFill>
            </a:endParaRPr>
          </a:p>
        </p:txBody>
      </p:sp>
      <p:sp>
        <p:nvSpPr>
          <p:cNvPr id="11268" name="Oval 3">
            <a:extLst>
              <a:ext uri="{FF2B5EF4-FFF2-40B4-BE49-F238E27FC236}">
                <a16:creationId xmlns:a16="http://schemas.microsoft.com/office/drawing/2014/main" id="{5E493D8B-D7E1-4AA4-89C2-E43B2C0897C2}"/>
              </a:ext>
            </a:extLst>
          </p:cNvPr>
          <p:cNvSpPr>
            <a:spLocks noChangeArrowheads="1"/>
          </p:cNvSpPr>
          <p:nvPr/>
        </p:nvSpPr>
        <p:spPr bwMode="auto">
          <a:xfrm>
            <a:off x="1981200" y="3505200"/>
            <a:ext cx="914400" cy="914400"/>
          </a:xfrm>
          <a:prstGeom prst="ellipse">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1269" name="Text Box 4">
            <a:extLst>
              <a:ext uri="{FF2B5EF4-FFF2-40B4-BE49-F238E27FC236}">
                <a16:creationId xmlns:a16="http://schemas.microsoft.com/office/drawing/2014/main" id="{FB9EE961-ABD5-4CC3-B920-E5B21A0D3D1D}"/>
              </a:ext>
            </a:extLst>
          </p:cNvPr>
          <p:cNvSpPr txBox="1">
            <a:spLocks noChangeArrowheads="1"/>
          </p:cNvSpPr>
          <p:nvPr/>
        </p:nvSpPr>
        <p:spPr bwMode="auto">
          <a:xfrm>
            <a:off x="2209800" y="3530600"/>
            <a:ext cx="514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a:latin typeface="Tahoma" panose="020B0604030504040204" pitchFamily="34" charset="0"/>
                <a:sym typeface="Symbol" panose="05050102010706020507" pitchFamily="18" charset="2"/>
              </a:rPr>
              <a:t></a:t>
            </a:r>
            <a:endParaRPr lang="en-US" altLang="en-US" sz="4400">
              <a:latin typeface="Tahoma" panose="020B0604030504040204" pitchFamily="34" charset="0"/>
            </a:endParaRPr>
          </a:p>
        </p:txBody>
      </p:sp>
      <p:grpSp>
        <p:nvGrpSpPr>
          <p:cNvPr id="11270" name="Group 5">
            <a:extLst>
              <a:ext uri="{FF2B5EF4-FFF2-40B4-BE49-F238E27FC236}">
                <a16:creationId xmlns:a16="http://schemas.microsoft.com/office/drawing/2014/main" id="{A2EBEE12-04C0-4913-8C7C-2AE459C523A6}"/>
              </a:ext>
            </a:extLst>
          </p:cNvPr>
          <p:cNvGrpSpPr>
            <a:grpSpLocks/>
          </p:cNvGrpSpPr>
          <p:nvPr/>
        </p:nvGrpSpPr>
        <p:grpSpPr bwMode="auto">
          <a:xfrm>
            <a:off x="457200" y="2743200"/>
            <a:ext cx="533400" cy="609600"/>
            <a:chOff x="288" y="1728"/>
            <a:chExt cx="336" cy="384"/>
          </a:xfrm>
        </p:grpSpPr>
        <p:sp>
          <p:nvSpPr>
            <p:cNvPr id="11300" name="Oval 6">
              <a:extLst>
                <a:ext uri="{FF2B5EF4-FFF2-40B4-BE49-F238E27FC236}">
                  <a16:creationId xmlns:a16="http://schemas.microsoft.com/office/drawing/2014/main" id="{8C268C70-DAFB-4990-B984-EC5AD07AFD21}"/>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1301" name="Text Box 7">
              <a:extLst>
                <a:ext uri="{FF2B5EF4-FFF2-40B4-BE49-F238E27FC236}">
                  <a16:creationId xmlns:a16="http://schemas.microsoft.com/office/drawing/2014/main" id="{D4AF0F01-ED0C-4E95-9E4A-186905F81BAC}"/>
                </a:ext>
              </a:extLst>
            </p:cNvPr>
            <p:cNvSpPr txBox="1">
              <a:spLocks noChangeArrowheads="1"/>
            </p:cNvSpPr>
            <p:nvPr/>
          </p:nvSpPr>
          <p:spPr bwMode="auto">
            <a:xfrm>
              <a:off x="288" y="1728"/>
              <a:ext cx="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x</a:t>
              </a:r>
              <a:r>
                <a:rPr lang="sv-SE" altLang="en-US" baseline="-25000">
                  <a:latin typeface="Tahoma" panose="020B0604030504040204" pitchFamily="34" charset="0"/>
                </a:rPr>
                <a:t>1</a:t>
              </a:r>
              <a:endParaRPr lang="en-US" altLang="en-US" baseline="-25000">
                <a:latin typeface="Tahoma" panose="020B0604030504040204" pitchFamily="34" charset="0"/>
              </a:endParaRPr>
            </a:p>
          </p:txBody>
        </p:sp>
      </p:grpSp>
      <p:grpSp>
        <p:nvGrpSpPr>
          <p:cNvPr id="11271" name="Group 8">
            <a:extLst>
              <a:ext uri="{FF2B5EF4-FFF2-40B4-BE49-F238E27FC236}">
                <a16:creationId xmlns:a16="http://schemas.microsoft.com/office/drawing/2014/main" id="{86AC7BA7-0A51-4C0E-A159-7822E8AD52F7}"/>
              </a:ext>
            </a:extLst>
          </p:cNvPr>
          <p:cNvGrpSpPr>
            <a:grpSpLocks/>
          </p:cNvGrpSpPr>
          <p:nvPr/>
        </p:nvGrpSpPr>
        <p:grpSpPr bwMode="auto">
          <a:xfrm>
            <a:off x="457200" y="3581400"/>
            <a:ext cx="533400" cy="609600"/>
            <a:chOff x="288" y="1728"/>
            <a:chExt cx="336" cy="384"/>
          </a:xfrm>
        </p:grpSpPr>
        <p:sp>
          <p:nvSpPr>
            <p:cNvPr id="11298" name="Oval 9">
              <a:extLst>
                <a:ext uri="{FF2B5EF4-FFF2-40B4-BE49-F238E27FC236}">
                  <a16:creationId xmlns:a16="http://schemas.microsoft.com/office/drawing/2014/main" id="{6A90C506-ABBD-4F13-832A-EBCFC20467E5}"/>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1299" name="Text Box 10">
              <a:extLst>
                <a:ext uri="{FF2B5EF4-FFF2-40B4-BE49-F238E27FC236}">
                  <a16:creationId xmlns:a16="http://schemas.microsoft.com/office/drawing/2014/main" id="{491BB8E5-1146-4068-9B8F-6FAEA3553B6F}"/>
                </a:ext>
              </a:extLst>
            </p:cNvPr>
            <p:cNvSpPr txBox="1">
              <a:spLocks noChangeArrowheads="1"/>
            </p:cNvSpPr>
            <p:nvPr/>
          </p:nvSpPr>
          <p:spPr bwMode="auto">
            <a:xfrm>
              <a:off x="288" y="1728"/>
              <a:ext cx="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x</a:t>
              </a:r>
              <a:r>
                <a:rPr lang="sv-SE" altLang="en-US" baseline="-25000">
                  <a:latin typeface="Tahoma" panose="020B0604030504040204" pitchFamily="34" charset="0"/>
                </a:rPr>
                <a:t>2</a:t>
              </a:r>
              <a:endParaRPr lang="en-US" altLang="en-US" baseline="-25000">
                <a:latin typeface="Tahoma" panose="020B0604030504040204" pitchFamily="34" charset="0"/>
              </a:endParaRPr>
            </a:p>
          </p:txBody>
        </p:sp>
      </p:grpSp>
      <p:grpSp>
        <p:nvGrpSpPr>
          <p:cNvPr id="11272" name="Group 11">
            <a:extLst>
              <a:ext uri="{FF2B5EF4-FFF2-40B4-BE49-F238E27FC236}">
                <a16:creationId xmlns:a16="http://schemas.microsoft.com/office/drawing/2014/main" id="{4DC5DA9D-125A-453F-87B1-8DD1D5F2021F}"/>
              </a:ext>
            </a:extLst>
          </p:cNvPr>
          <p:cNvGrpSpPr>
            <a:grpSpLocks/>
          </p:cNvGrpSpPr>
          <p:nvPr/>
        </p:nvGrpSpPr>
        <p:grpSpPr bwMode="auto">
          <a:xfrm>
            <a:off x="457200" y="5029200"/>
            <a:ext cx="533400" cy="609600"/>
            <a:chOff x="288" y="1728"/>
            <a:chExt cx="336" cy="384"/>
          </a:xfrm>
        </p:grpSpPr>
        <p:sp>
          <p:nvSpPr>
            <p:cNvPr id="11296" name="Oval 12">
              <a:extLst>
                <a:ext uri="{FF2B5EF4-FFF2-40B4-BE49-F238E27FC236}">
                  <a16:creationId xmlns:a16="http://schemas.microsoft.com/office/drawing/2014/main" id="{429BFF4A-F5AE-4F64-AC75-EFD458EFA581}"/>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1297" name="Text Box 13">
              <a:extLst>
                <a:ext uri="{FF2B5EF4-FFF2-40B4-BE49-F238E27FC236}">
                  <a16:creationId xmlns:a16="http://schemas.microsoft.com/office/drawing/2014/main" id="{5E4D4E53-916E-4599-AE72-E11697767C01}"/>
                </a:ext>
              </a:extLst>
            </p:cNvPr>
            <p:cNvSpPr txBox="1">
              <a:spLocks noChangeArrowheads="1"/>
            </p:cNvSpPr>
            <p:nvPr/>
          </p:nvSpPr>
          <p:spPr bwMode="auto">
            <a:xfrm>
              <a:off x="288" y="1728"/>
              <a:ext cx="3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x</a:t>
              </a:r>
              <a:r>
                <a:rPr lang="sv-SE" altLang="en-US" baseline="-25000">
                  <a:latin typeface="Tahoma" panose="020B0604030504040204" pitchFamily="34" charset="0"/>
                </a:rPr>
                <a:t>n</a:t>
              </a:r>
              <a:endParaRPr lang="en-US" altLang="en-US" baseline="-25000">
                <a:latin typeface="Tahoma" panose="020B0604030504040204" pitchFamily="34" charset="0"/>
              </a:endParaRPr>
            </a:p>
          </p:txBody>
        </p:sp>
      </p:grpSp>
      <p:sp>
        <p:nvSpPr>
          <p:cNvPr id="11273" name="Line 14">
            <a:extLst>
              <a:ext uri="{FF2B5EF4-FFF2-40B4-BE49-F238E27FC236}">
                <a16:creationId xmlns:a16="http://schemas.microsoft.com/office/drawing/2014/main" id="{D2E7A5B8-2316-4C36-8DF2-85BECEBB399A}"/>
              </a:ext>
            </a:extLst>
          </p:cNvPr>
          <p:cNvSpPr>
            <a:spLocks noChangeShapeType="1"/>
          </p:cNvSpPr>
          <p:nvPr/>
        </p:nvSpPr>
        <p:spPr bwMode="auto">
          <a:xfrm>
            <a:off x="990600" y="3048000"/>
            <a:ext cx="1066800" cy="609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1274" name="Line 15">
            <a:extLst>
              <a:ext uri="{FF2B5EF4-FFF2-40B4-BE49-F238E27FC236}">
                <a16:creationId xmlns:a16="http://schemas.microsoft.com/office/drawing/2014/main" id="{D4B50EA0-A74E-4537-A9C2-E7F31B3310BA}"/>
              </a:ext>
            </a:extLst>
          </p:cNvPr>
          <p:cNvSpPr>
            <a:spLocks noChangeShapeType="1"/>
          </p:cNvSpPr>
          <p:nvPr/>
        </p:nvSpPr>
        <p:spPr bwMode="auto">
          <a:xfrm>
            <a:off x="990600" y="3810000"/>
            <a:ext cx="990600" cy="762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1275" name="Line 16">
            <a:extLst>
              <a:ext uri="{FF2B5EF4-FFF2-40B4-BE49-F238E27FC236}">
                <a16:creationId xmlns:a16="http://schemas.microsoft.com/office/drawing/2014/main" id="{B6796310-F41E-4376-931E-E96D282B585B}"/>
              </a:ext>
            </a:extLst>
          </p:cNvPr>
          <p:cNvSpPr>
            <a:spLocks noChangeShapeType="1"/>
          </p:cNvSpPr>
          <p:nvPr/>
        </p:nvSpPr>
        <p:spPr bwMode="auto">
          <a:xfrm flipV="1">
            <a:off x="990600" y="4343400"/>
            <a:ext cx="1066800" cy="990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1276" name="Text Box 17">
            <a:extLst>
              <a:ext uri="{FF2B5EF4-FFF2-40B4-BE49-F238E27FC236}">
                <a16:creationId xmlns:a16="http://schemas.microsoft.com/office/drawing/2014/main" id="{FDED12B8-05BF-49B8-A6AE-320B363A0A8A}"/>
              </a:ext>
            </a:extLst>
          </p:cNvPr>
          <p:cNvSpPr txBox="1">
            <a:spLocks noChangeArrowheads="1"/>
          </p:cNvSpPr>
          <p:nvPr/>
        </p:nvSpPr>
        <p:spPr bwMode="auto">
          <a:xfrm>
            <a:off x="533400" y="3886200"/>
            <a:ext cx="3381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4000">
                <a:latin typeface="Tahoma" panose="020B0604030504040204" pitchFamily="34" charset="0"/>
              </a:rPr>
              <a:t>.</a:t>
            </a:r>
          </a:p>
          <a:p>
            <a:pPr eaLnBrk="1" hangingPunct="1">
              <a:lnSpc>
                <a:spcPct val="40000"/>
              </a:lnSpc>
            </a:pPr>
            <a:r>
              <a:rPr lang="sv-SE" altLang="en-US" sz="4000">
                <a:latin typeface="Tahoma" panose="020B0604030504040204" pitchFamily="34" charset="0"/>
              </a:rPr>
              <a:t>.</a:t>
            </a:r>
          </a:p>
          <a:p>
            <a:pPr eaLnBrk="1" hangingPunct="1">
              <a:lnSpc>
                <a:spcPct val="50000"/>
              </a:lnSpc>
            </a:pPr>
            <a:r>
              <a:rPr lang="sv-SE" altLang="en-US" sz="4000">
                <a:latin typeface="Tahoma" panose="020B0604030504040204" pitchFamily="34" charset="0"/>
              </a:rPr>
              <a:t>.</a:t>
            </a:r>
            <a:endParaRPr lang="en-US" altLang="en-US" sz="4000">
              <a:latin typeface="Tahoma" panose="020B0604030504040204" pitchFamily="34" charset="0"/>
            </a:endParaRPr>
          </a:p>
        </p:txBody>
      </p:sp>
      <p:sp>
        <p:nvSpPr>
          <p:cNvPr id="11277" name="Text Box 18">
            <a:extLst>
              <a:ext uri="{FF2B5EF4-FFF2-40B4-BE49-F238E27FC236}">
                <a16:creationId xmlns:a16="http://schemas.microsoft.com/office/drawing/2014/main" id="{AAAEE5AB-D826-438F-B1DF-39842F106463}"/>
              </a:ext>
            </a:extLst>
          </p:cNvPr>
          <p:cNvSpPr txBox="1">
            <a:spLocks noChangeArrowheads="1"/>
          </p:cNvSpPr>
          <p:nvPr/>
        </p:nvSpPr>
        <p:spPr bwMode="auto">
          <a:xfrm>
            <a:off x="1295400" y="2743200"/>
            <a:ext cx="579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w</a:t>
            </a:r>
            <a:r>
              <a:rPr lang="sv-SE" altLang="en-US" baseline="-25000">
                <a:latin typeface="Tahoma" panose="020B0604030504040204" pitchFamily="34" charset="0"/>
              </a:rPr>
              <a:t>1</a:t>
            </a:r>
            <a:endParaRPr lang="en-US" altLang="en-US" baseline="-25000">
              <a:latin typeface="Tahoma" panose="020B0604030504040204" pitchFamily="34" charset="0"/>
            </a:endParaRPr>
          </a:p>
        </p:txBody>
      </p:sp>
      <p:sp>
        <p:nvSpPr>
          <p:cNvPr id="11278" name="Text Box 19">
            <a:extLst>
              <a:ext uri="{FF2B5EF4-FFF2-40B4-BE49-F238E27FC236}">
                <a16:creationId xmlns:a16="http://schemas.microsoft.com/office/drawing/2014/main" id="{E3CABF24-BE13-4C4F-A27D-75D6049C68B4}"/>
              </a:ext>
            </a:extLst>
          </p:cNvPr>
          <p:cNvSpPr txBox="1">
            <a:spLocks noChangeArrowheads="1"/>
          </p:cNvSpPr>
          <p:nvPr/>
        </p:nvSpPr>
        <p:spPr bwMode="auto">
          <a:xfrm>
            <a:off x="914400" y="3276600"/>
            <a:ext cx="579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w</a:t>
            </a:r>
            <a:r>
              <a:rPr lang="sv-SE" altLang="en-US" baseline="-25000">
                <a:latin typeface="Tahoma" panose="020B0604030504040204" pitchFamily="34" charset="0"/>
              </a:rPr>
              <a:t>2</a:t>
            </a:r>
            <a:endParaRPr lang="en-US" altLang="en-US" baseline="-25000">
              <a:latin typeface="Tahoma" panose="020B0604030504040204" pitchFamily="34" charset="0"/>
            </a:endParaRPr>
          </a:p>
        </p:txBody>
      </p:sp>
      <p:sp>
        <p:nvSpPr>
          <p:cNvPr id="11279" name="Text Box 20">
            <a:extLst>
              <a:ext uri="{FF2B5EF4-FFF2-40B4-BE49-F238E27FC236}">
                <a16:creationId xmlns:a16="http://schemas.microsoft.com/office/drawing/2014/main" id="{994D53C3-41D2-4FDC-AF7E-5E9E98DD2649}"/>
              </a:ext>
            </a:extLst>
          </p:cNvPr>
          <p:cNvSpPr txBox="1">
            <a:spLocks noChangeArrowheads="1"/>
          </p:cNvSpPr>
          <p:nvPr/>
        </p:nvSpPr>
        <p:spPr bwMode="auto">
          <a:xfrm>
            <a:off x="914400" y="4495800"/>
            <a:ext cx="582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w</a:t>
            </a:r>
            <a:r>
              <a:rPr lang="sv-SE" altLang="en-US" baseline="-25000">
                <a:latin typeface="Tahoma" panose="020B0604030504040204" pitchFamily="34" charset="0"/>
              </a:rPr>
              <a:t>n</a:t>
            </a:r>
            <a:endParaRPr lang="en-US" altLang="en-US" baseline="-25000">
              <a:latin typeface="Tahoma" panose="020B0604030504040204" pitchFamily="34" charset="0"/>
            </a:endParaRPr>
          </a:p>
        </p:txBody>
      </p:sp>
      <p:sp>
        <p:nvSpPr>
          <p:cNvPr id="11280" name="Oval 22">
            <a:extLst>
              <a:ext uri="{FF2B5EF4-FFF2-40B4-BE49-F238E27FC236}">
                <a16:creationId xmlns:a16="http://schemas.microsoft.com/office/drawing/2014/main" id="{0A026503-C0EE-4EB7-A16B-1A2EDDD96351}"/>
              </a:ext>
            </a:extLst>
          </p:cNvPr>
          <p:cNvSpPr>
            <a:spLocks noChangeArrowheads="1"/>
          </p:cNvSpPr>
          <p:nvPr/>
        </p:nvSpPr>
        <p:spPr bwMode="auto">
          <a:xfrm>
            <a:off x="5181600" y="3429000"/>
            <a:ext cx="914400" cy="914400"/>
          </a:xfrm>
          <a:prstGeom prst="ellipse">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1281" name="Line 23">
            <a:extLst>
              <a:ext uri="{FF2B5EF4-FFF2-40B4-BE49-F238E27FC236}">
                <a16:creationId xmlns:a16="http://schemas.microsoft.com/office/drawing/2014/main" id="{EFF80B1F-015C-4556-9F42-18335CCAD97C}"/>
              </a:ext>
            </a:extLst>
          </p:cNvPr>
          <p:cNvSpPr>
            <a:spLocks noChangeShapeType="1"/>
          </p:cNvSpPr>
          <p:nvPr/>
        </p:nvSpPr>
        <p:spPr bwMode="auto">
          <a:xfrm>
            <a:off x="5181600" y="3886200"/>
            <a:ext cx="914400"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1282" name="Line 24">
            <a:extLst>
              <a:ext uri="{FF2B5EF4-FFF2-40B4-BE49-F238E27FC236}">
                <a16:creationId xmlns:a16="http://schemas.microsoft.com/office/drawing/2014/main" id="{8EB93B02-6936-485A-A5A7-35E89B4B9537}"/>
              </a:ext>
            </a:extLst>
          </p:cNvPr>
          <p:cNvSpPr>
            <a:spLocks noChangeShapeType="1"/>
          </p:cNvSpPr>
          <p:nvPr/>
        </p:nvSpPr>
        <p:spPr bwMode="auto">
          <a:xfrm flipH="1">
            <a:off x="5676900" y="3429000"/>
            <a:ext cx="0" cy="8382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1283" name="Line 25">
            <a:extLst>
              <a:ext uri="{FF2B5EF4-FFF2-40B4-BE49-F238E27FC236}">
                <a16:creationId xmlns:a16="http://schemas.microsoft.com/office/drawing/2014/main" id="{8C033030-9CF7-4017-BEFF-476CF2816A1A}"/>
              </a:ext>
            </a:extLst>
          </p:cNvPr>
          <p:cNvSpPr>
            <a:spLocks noChangeShapeType="1"/>
          </p:cNvSpPr>
          <p:nvPr/>
        </p:nvSpPr>
        <p:spPr bwMode="auto">
          <a:xfrm>
            <a:off x="2971800" y="3886200"/>
            <a:ext cx="22098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sp>
        <p:nvSpPr>
          <p:cNvPr id="11284" name="Line 26">
            <a:extLst>
              <a:ext uri="{FF2B5EF4-FFF2-40B4-BE49-F238E27FC236}">
                <a16:creationId xmlns:a16="http://schemas.microsoft.com/office/drawing/2014/main" id="{E70E8EB4-9883-4D8D-B8C5-3C9E5BC963D6}"/>
              </a:ext>
            </a:extLst>
          </p:cNvPr>
          <p:cNvSpPr>
            <a:spLocks noChangeShapeType="1"/>
          </p:cNvSpPr>
          <p:nvPr/>
        </p:nvSpPr>
        <p:spPr bwMode="auto">
          <a:xfrm>
            <a:off x="6096000" y="3886200"/>
            <a:ext cx="16764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a:p>
        </p:txBody>
      </p:sp>
      <p:grpSp>
        <p:nvGrpSpPr>
          <p:cNvPr id="11285" name="Group 27">
            <a:extLst>
              <a:ext uri="{FF2B5EF4-FFF2-40B4-BE49-F238E27FC236}">
                <a16:creationId xmlns:a16="http://schemas.microsoft.com/office/drawing/2014/main" id="{50CAE27B-E1D1-4579-8B09-67F41875D020}"/>
              </a:ext>
            </a:extLst>
          </p:cNvPr>
          <p:cNvGrpSpPr>
            <a:grpSpLocks/>
          </p:cNvGrpSpPr>
          <p:nvPr/>
        </p:nvGrpSpPr>
        <p:grpSpPr bwMode="auto">
          <a:xfrm>
            <a:off x="7772400" y="3581400"/>
            <a:ext cx="533400" cy="533400"/>
            <a:chOff x="288" y="1776"/>
            <a:chExt cx="336" cy="336"/>
          </a:xfrm>
        </p:grpSpPr>
        <p:sp>
          <p:nvSpPr>
            <p:cNvPr id="11294" name="Oval 28">
              <a:extLst>
                <a:ext uri="{FF2B5EF4-FFF2-40B4-BE49-F238E27FC236}">
                  <a16:creationId xmlns:a16="http://schemas.microsoft.com/office/drawing/2014/main" id="{46370EF2-5E75-4E6F-A4D7-5F3A5C49B486}"/>
                </a:ext>
              </a:extLst>
            </p:cNvPr>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1295" name="Text Box 29">
              <a:extLst>
                <a:ext uri="{FF2B5EF4-FFF2-40B4-BE49-F238E27FC236}">
                  <a16:creationId xmlns:a16="http://schemas.microsoft.com/office/drawing/2014/main" id="{C414D8E4-DE7A-4C6E-A0D2-010FB53E0377}"/>
                </a:ext>
              </a:extLst>
            </p:cNvPr>
            <p:cNvSpPr txBox="1">
              <a:spLocks noChangeArrowheads="1"/>
            </p:cNvSpPr>
            <p:nvPr/>
          </p:nvSpPr>
          <p:spPr bwMode="auto">
            <a:xfrm>
              <a:off x="288" y="1800"/>
              <a:ext cx="1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baseline="-25000">
                <a:latin typeface="Tahoma" panose="020B0604030504040204" pitchFamily="34" charset="0"/>
              </a:endParaRPr>
            </a:p>
          </p:txBody>
        </p:sp>
      </p:grpSp>
      <p:sp>
        <p:nvSpPr>
          <p:cNvPr id="8214" name="Text Box 30">
            <a:extLst>
              <a:ext uri="{FF2B5EF4-FFF2-40B4-BE49-F238E27FC236}">
                <a16:creationId xmlns:a16="http://schemas.microsoft.com/office/drawing/2014/main" id="{A889E8BB-54E5-4B5F-B4ED-FD9A6CB2B0DF}"/>
              </a:ext>
            </a:extLst>
          </p:cNvPr>
          <p:cNvSpPr txBox="1">
            <a:spLocks noChangeArrowheads="1"/>
          </p:cNvSpPr>
          <p:nvPr/>
        </p:nvSpPr>
        <p:spPr bwMode="auto">
          <a:xfrm>
            <a:off x="3581400" y="5719763"/>
            <a:ext cx="41497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pPr>
            <a:r>
              <a:rPr lang="sv-SE" altLang="en-US" sz="2400">
                <a:latin typeface="Tahoma" panose="020B0604030504040204" pitchFamily="34" charset="0"/>
              </a:rPr>
              <a:t>              1 if net</a:t>
            </a:r>
            <a:r>
              <a:rPr lang="sv-SE" altLang="en-US" sz="2800">
                <a:latin typeface="Tahoma" panose="020B0604030504040204" pitchFamily="34" charset="0"/>
                <a:sym typeface="Symbol" panose="05050102010706020507" pitchFamily="18" charset="2"/>
              </a:rPr>
              <a:t> </a:t>
            </a:r>
            <a:r>
              <a:rPr lang="sv-SE" altLang="en-US" sz="2800">
                <a:latin typeface="Symbol" panose="05050102010706020507" pitchFamily="18" charset="2"/>
                <a:sym typeface="Symbol" panose="05050102010706020507" pitchFamily="18" charset="2"/>
              </a:rPr>
              <a:t>q</a:t>
            </a:r>
            <a:endParaRPr lang="en-US" altLang="en-US">
              <a:latin typeface="Symbol" panose="05050102010706020507" pitchFamily="18" charset="2"/>
            </a:endParaRPr>
          </a:p>
          <a:p>
            <a:pPr eaLnBrk="1" hangingPunct="1">
              <a:lnSpc>
                <a:spcPct val="50000"/>
              </a:lnSpc>
            </a:pPr>
            <a:r>
              <a:rPr lang="sv-SE" altLang="en-US" sz="4000">
                <a:latin typeface="Tahoma" panose="020B0604030504040204" pitchFamily="34" charset="0"/>
              </a:rPr>
              <a:t>y</a:t>
            </a:r>
            <a:r>
              <a:rPr lang="sv-SE" altLang="en-US" sz="4800">
                <a:latin typeface="Tahoma" panose="020B0604030504040204" pitchFamily="34" charset="0"/>
              </a:rPr>
              <a:t>=</a:t>
            </a:r>
          </a:p>
          <a:p>
            <a:pPr eaLnBrk="1" hangingPunct="1">
              <a:lnSpc>
                <a:spcPct val="60000"/>
              </a:lnSpc>
            </a:pPr>
            <a:r>
              <a:rPr lang="sv-SE" altLang="en-US" sz="2400">
                <a:latin typeface="Tahoma" panose="020B0604030504040204" pitchFamily="34" charset="0"/>
              </a:rPr>
              <a:t>              0 if net</a:t>
            </a:r>
            <a:r>
              <a:rPr lang="sv-SE" altLang="en-US" sz="3600">
                <a:latin typeface="Tahoma" panose="020B0604030504040204" pitchFamily="34" charset="0"/>
              </a:rPr>
              <a:t> </a:t>
            </a:r>
            <a:r>
              <a:rPr lang="sv-SE" altLang="en-US" sz="2800">
                <a:latin typeface="Tahoma" panose="020B0604030504040204" pitchFamily="34" charset="0"/>
              </a:rPr>
              <a:t>&lt; </a:t>
            </a:r>
            <a:r>
              <a:rPr lang="sv-SE" altLang="en-US" sz="2800">
                <a:latin typeface="Symbol" panose="05050102010706020507" pitchFamily="18" charset="2"/>
              </a:rPr>
              <a:t>q</a:t>
            </a:r>
            <a:endParaRPr lang="en-US" altLang="en-US">
              <a:latin typeface="Symbol" panose="05050102010706020507" pitchFamily="18" charset="2"/>
            </a:endParaRPr>
          </a:p>
        </p:txBody>
      </p:sp>
      <p:sp>
        <p:nvSpPr>
          <p:cNvPr id="11287" name="Text Box 31">
            <a:extLst>
              <a:ext uri="{FF2B5EF4-FFF2-40B4-BE49-F238E27FC236}">
                <a16:creationId xmlns:a16="http://schemas.microsoft.com/office/drawing/2014/main" id="{4EABB7EA-D011-43D6-97AD-55293468310F}"/>
              </a:ext>
            </a:extLst>
          </p:cNvPr>
          <p:cNvSpPr txBox="1">
            <a:spLocks noChangeArrowheads="1"/>
          </p:cNvSpPr>
          <p:nvPr/>
        </p:nvSpPr>
        <p:spPr bwMode="auto">
          <a:xfrm>
            <a:off x="7848600" y="3605213"/>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a:latin typeface="Tahoma" panose="020B0604030504040204" pitchFamily="34" charset="0"/>
              </a:rPr>
              <a:t>y</a:t>
            </a:r>
            <a:endParaRPr lang="en-US" altLang="en-US">
              <a:latin typeface="Tahoma" panose="020B0604030504040204" pitchFamily="34" charset="0"/>
            </a:endParaRPr>
          </a:p>
        </p:txBody>
      </p:sp>
      <p:sp>
        <p:nvSpPr>
          <p:cNvPr id="11288" name="Text Box 32">
            <a:extLst>
              <a:ext uri="{FF2B5EF4-FFF2-40B4-BE49-F238E27FC236}">
                <a16:creationId xmlns:a16="http://schemas.microsoft.com/office/drawing/2014/main" id="{F43CE24D-FA5C-4792-B71A-7AA3CA74E0D6}"/>
              </a:ext>
            </a:extLst>
          </p:cNvPr>
          <p:cNvSpPr txBox="1">
            <a:spLocks noChangeArrowheads="1"/>
          </p:cNvSpPr>
          <p:nvPr/>
        </p:nvSpPr>
        <p:spPr bwMode="auto">
          <a:xfrm>
            <a:off x="4419600" y="5791200"/>
            <a:ext cx="60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sv-SE" altLang="en-US" sz="4800">
                <a:latin typeface="Tahoma" panose="020B0604030504040204" pitchFamily="34" charset="0"/>
              </a:rPr>
              <a:t>{</a:t>
            </a:r>
            <a:endParaRPr lang="en-US" altLang="en-US" sz="4800">
              <a:latin typeface="Tahoma" panose="020B0604030504040204" pitchFamily="34" charset="0"/>
            </a:endParaRPr>
          </a:p>
        </p:txBody>
      </p:sp>
      <p:sp>
        <p:nvSpPr>
          <p:cNvPr id="11289" name="Freeform 33">
            <a:extLst>
              <a:ext uri="{FF2B5EF4-FFF2-40B4-BE49-F238E27FC236}">
                <a16:creationId xmlns:a16="http://schemas.microsoft.com/office/drawing/2014/main" id="{7A1F3A25-F50B-4FC9-B964-C48EA1C6B654}"/>
              </a:ext>
            </a:extLst>
          </p:cNvPr>
          <p:cNvSpPr>
            <a:spLocks/>
          </p:cNvSpPr>
          <p:nvPr/>
        </p:nvSpPr>
        <p:spPr bwMode="auto">
          <a:xfrm>
            <a:off x="5334000" y="3581400"/>
            <a:ext cx="762000" cy="304800"/>
          </a:xfrm>
          <a:custGeom>
            <a:avLst/>
            <a:gdLst>
              <a:gd name="T0" fmla="*/ 0 w 480"/>
              <a:gd name="T1" fmla="*/ 2147483647 h 192"/>
              <a:gd name="T2" fmla="*/ 2147483647 w 480"/>
              <a:gd name="T3" fmla="*/ 2147483647 h 192"/>
              <a:gd name="T4" fmla="*/ 2147483647 w 480"/>
              <a:gd name="T5" fmla="*/ 0 h 192"/>
              <a:gd name="T6" fmla="*/ 2147483647 w 480"/>
              <a:gd name="T7" fmla="*/ 0 h 192"/>
              <a:gd name="T8" fmla="*/ 0 60000 65536"/>
              <a:gd name="T9" fmla="*/ 0 60000 65536"/>
              <a:gd name="T10" fmla="*/ 0 60000 65536"/>
              <a:gd name="T11" fmla="*/ 0 60000 65536"/>
              <a:gd name="T12" fmla="*/ 0 w 480"/>
              <a:gd name="T13" fmla="*/ 0 h 192"/>
              <a:gd name="T14" fmla="*/ 480 w 480"/>
              <a:gd name="T15" fmla="*/ 192 h 192"/>
            </a:gdLst>
            <a:ahLst/>
            <a:cxnLst>
              <a:cxn ang="T8">
                <a:pos x="T0" y="T1"/>
              </a:cxn>
              <a:cxn ang="T9">
                <a:pos x="T2" y="T3"/>
              </a:cxn>
              <a:cxn ang="T10">
                <a:pos x="T4" y="T5"/>
              </a:cxn>
              <a:cxn ang="T11">
                <a:pos x="T6" y="T7"/>
              </a:cxn>
            </a:cxnLst>
            <a:rect l="T12" t="T13" r="T14" b="T15"/>
            <a:pathLst>
              <a:path w="480" h="192">
                <a:moveTo>
                  <a:pt x="0" y="192"/>
                </a:moveTo>
                <a:lnTo>
                  <a:pt x="288" y="192"/>
                </a:lnTo>
                <a:lnTo>
                  <a:pt x="288" y="0"/>
                </a:lnTo>
                <a:lnTo>
                  <a:pt x="480" y="0"/>
                </a:lnTo>
              </a:path>
            </a:pathLst>
          </a:custGeom>
          <a:noFill/>
          <a:ln w="57150"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IN"/>
          </a:p>
        </p:txBody>
      </p:sp>
      <p:sp>
        <p:nvSpPr>
          <p:cNvPr id="11290" name="Text Box 34">
            <a:extLst>
              <a:ext uri="{FF2B5EF4-FFF2-40B4-BE49-F238E27FC236}">
                <a16:creationId xmlns:a16="http://schemas.microsoft.com/office/drawing/2014/main" id="{EDAED7E6-BDC5-4266-9701-384B7E22CC6D}"/>
              </a:ext>
            </a:extLst>
          </p:cNvPr>
          <p:cNvSpPr txBox="1">
            <a:spLocks noChangeArrowheads="1"/>
          </p:cNvSpPr>
          <p:nvPr/>
        </p:nvSpPr>
        <p:spPr bwMode="auto">
          <a:xfrm>
            <a:off x="136525" y="2166938"/>
            <a:ext cx="1000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inputs</a:t>
            </a:r>
          </a:p>
        </p:txBody>
      </p:sp>
      <p:sp>
        <p:nvSpPr>
          <p:cNvPr id="11291" name="Text Box 35">
            <a:extLst>
              <a:ext uri="{FF2B5EF4-FFF2-40B4-BE49-F238E27FC236}">
                <a16:creationId xmlns:a16="http://schemas.microsoft.com/office/drawing/2014/main" id="{35DEA759-BB33-45E9-91A1-6CFF920ACDAE}"/>
              </a:ext>
            </a:extLst>
          </p:cNvPr>
          <p:cNvSpPr txBox="1">
            <a:spLocks noChangeArrowheads="1"/>
          </p:cNvSpPr>
          <p:nvPr/>
        </p:nvSpPr>
        <p:spPr bwMode="auto">
          <a:xfrm>
            <a:off x="1828800" y="2590800"/>
            <a:ext cx="1217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weights</a:t>
            </a:r>
          </a:p>
        </p:txBody>
      </p:sp>
      <p:sp>
        <p:nvSpPr>
          <p:cNvPr id="11292" name="Text Box 37">
            <a:extLst>
              <a:ext uri="{FF2B5EF4-FFF2-40B4-BE49-F238E27FC236}">
                <a16:creationId xmlns:a16="http://schemas.microsoft.com/office/drawing/2014/main" id="{A2F2162D-C0A1-4742-8A75-F743CE4DB9E7}"/>
              </a:ext>
            </a:extLst>
          </p:cNvPr>
          <p:cNvSpPr txBox="1">
            <a:spLocks noChangeArrowheads="1"/>
          </p:cNvSpPr>
          <p:nvPr/>
        </p:nvSpPr>
        <p:spPr bwMode="auto">
          <a:xfrm>
            <a:off x="7010400" y="3048000"/>
            <a:ext cx="1511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Tahoma" panose="020B0604030504040204" pitchFamily="34" charset="0"/>
              </a:rPr>
              <a:t>Output(y)</a:t>
            </a:r>
          </a:p>
        </p:txBody>
      </p:sp>
      <p:sp>
        <p:nvSpPr>
          <p:cNvPr id="11293" name="Text Box 38">
            <a:extLst>
              <a:ext uri="{FF2B5EF4-FFF2-40B4-BE49-F238E27FC236}">
                <a16:creationId xmlns:a16="http://schemas.microsoft.com/office/drawing/2014/main" id="{095C98A0-4E22-45F9-B8B9-0C74F4275CB1}"/>
              </a:ext>
            </a:extLst>
          </p:cNvPr>
          <p:cNvSpPr txBox="1">
            <a:spLocks noChangeArrowheads="1"/>
          </p:cNvSpPr>
          <p:nvPr/>
        </p:nvSpPr>
        <p:spPr bwMode="auto">
          <a:xfrm>
            <a:off x="5638800" y="3886200"/>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q</a:t>
            </a:r>
          </a:p>
        </p:txBody>
      </p:sp>
      <p:graphicFrame>
        <p:nvGraphicFramePr>
          <p:cNvPr id="11266" name="Object 2">
            <a:extLst>
              <a:ext uri="{FF2B5EF4-FFF2-40B4-BE49-F238E27FC236}">
                <a16:creationId xmlns:a16="http://schemas.microsoft.com/office/drawing/2014/main" id="{63909F0B-0E3D-42AC-8DD4-A0DE58920A4D}"/>
              </a:ext>
            </a:extLst>
          </p:cNvPr>
          <p:cNvGraphicFramePr>
            <a:graphicFrameLocks noChangeAspect="1"/>
          </p:cNvGraphicFramePr>
          <p:nvPr/>
        </p:nvGraphicFramePr>
        <p:xfrm>
          <a:off x="2895600" y="4191000"/>
          <a:ext cx="2552700" cy="1295400"/>
        </p:xfrm>
        <a:graphic>
          <a:graphicData uri="http://schemas.openxmlformats.org/presentationml/2006/ole">
            <mc:AlternateContent xmlns:mc="http://schemas.openxmlformats.org/markup-compatibility/2006">
              <mc:Choice xmlns:v="urn:schemas-microsoft-com:vml" Requires="v">
                <p:oleObj spid="_x0000_s11305" name="Equation" r:id="rId4" imgW="850680" imgH="431640" progId="Equation.3">
                  <p:embed/>
                </p:oleObj>
              </mc:Choice>
              <mc:Fallback>
                <p:oleObj name="Equation" r:id="rId4" imgW="850680" imgH="431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191000"/>
                        <a:ext cx="25527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14"/>
                                        </p:tgtEl>
                                        <p:attrNameLst>
                                          <p:attrName>style.visibility</p:attrName>
                                        </p:attrNameLst>
                                      </p:cBhvr>
                                      <p:to>
                                        <p:strVal val="visible"/>
                                      </p:to>
                                    </p:set>
                                    <p:anim calcmode="lin" valueType="num">
                                      <p:cBhvr additive="base">
                                        <p:cTn id="13" dur="500" fill="hold"/>
                                        <p:tgtEl>
                                          <p:spTgt spid="8214"/>
                                        </p:tgtEl>
                                        <p:attrNameLst>
                                          <p:attrName>ppt_x</p:attrName>
                                        </p:attrNameLst>
                                      </p:cBhvr>
                                      <p:tavLst>
                                        <p:tav tm="0">
                                          <p:val>
                                            <p:strVal val="#ppt_x"/>
                                          </p:val>
                                        </p:tav>
                                        <p:tav tm="100000">
                                          <p:val>
                                            <p:strVal val="#ppt_x"/>
                                          </p:val>
                                        </p:tav>
                                      </p:tavLst>
                                    </p:anim>
                                    <p:anim calcmode="lin" valueType="num">
                                      <p:cBhvr additive="base">
                                        <p:cTn id="14" dur="500" fill="hold"/>
                                        <p:tgtEl>
                                          <p:spTgt spid="8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821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Box 2">
            <a:extLst>
              <a:ext uri="{FF2B5EF4-FFF2-40B4-BE49-F238E27FC236}">
                <a16:creationId xmlns:a16="http://schemas.microsoft.com/office/drawing/2014/main" id="{6CCF5690-86C4-42FB-8143-D119C704766C}"/>
              </a:ext>
            </a:extLst>
          </p:cNvPr>
          <p:cNvSpPr txBox="1">
            <a:spLocks noChangeArrowheads="1"/>
          </p:cNvSpPr>
          <p:nvPr/>
        </p:nvSpPr>
        <p:spPr bwMode="auto">
          <a:xfrm>
            <a:off x="0" y="0"/>
            <a:ext cx="5105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rPr>
              <a:t>Bipolar Binary Step Function</a:t>
            </a:r>
          </a:p>
          <a:p>
            <a:pPr eaLnBrk="1" hangingPunct="1"/>
            <a:r>
              <a:rPr lang="en-US" altLang="en-US" sz="3600">
                <a:solidFill>
                  <a:srgbClr val="FF0000"/>
                </a:solidFill>
              </a:rPr>
              <a:t>Hardlims in Matlab</a:t>
            </a:r>
          </a:p>
        </p:txBody>
      </p:sp>
      <p:pic>
        <p:nvPicPr>
          <p:cNvPr id="240643" name="Picture 1">
            <a:extLst>
              <a:ext uri="{FF2B5EF4-FFF2-40B4-BE49-F238E27FC236}">
                <a16:creationId xmlns:a16="http://schemas.microsoft.com/office/drawing/2014/main" id="{152B4CE7-395A-4989-8006-48A8E87DD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5" y="0"/>
            <a:ext cx="3838575"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4" name="TextBox 4">
            <a:extLst>
              <a:ext uri="{FF2B5EF4-FFF2-40B4-BE49-F238E27FC236}">
                <a16:creationId xmlns:a16="http://schemas.microsoft.com/office/drawing/2014/main" id="{5175488C-E4DF-445C-9716-D124168815EF}"/>
              </a:ext>
            </a:extLst>
          </p:cNvPr>
          <p:cNvSpPr txBox="1">
            <a:spLocks noChangeArrowheads="1"/>
          </p:cNvSpPr>
          <p:nvPr/>
        </p:nvSpPr>
        <p:spPr bwMode="auto">
          <a:xfrm>
            <a:off x="5257800" y="990600"/>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s stands for  symmetric</a:t>
            </a:r>
          </a:p>
        </p:txBody>
      </p:sp>
      <p:pic>
        <p:nvPicPr>
          <p:cNvPr id="240645" name="Picture 6">
            <a:extLst>
              <a:ext uri="{FF2B5EF4-FFF2-40B4-BE49-F238E27FC236}">
                <a16:creationId xmlns:a16="http://schemas.microsoft.com/office/drawing/2014/main" id="{FCFEABEB-4C22-4DAD-832E-F5D79AE20619}"/>
              </a:ext>
            </a:extLst>
          </p:cNvPr>
          <p:cNvPicPr>
            <a:picLocks noChangeAspect="1" noChangeArrowheads="1"/>
          </p:cNvPicPr>
          <p:nvPr/>
        </p:nvPicPr>
        <p:blipFill>
          <a:blip r:embed="rId3">
            <a:lum contrast="40000"/>
            <a:extLst>
              <a:ext uri="{28A0092B-C50C-407E-A947-70E740481C1C}">
                <a14:useLocalDpi xmlns:a14="http://schemas.microsoft.com/office/drawing/2010/main" val="0"/>
              </a:ext>
            </a:extLst>
          </a:blip>
          <a:srcRect/>
          <a:stretch>
            <a:fillRect/>
          </a:stretch>
        </p:blipFill>
        <p:spPr bwMode="auto">
          <a:xfrm>
            <a:off x="0" y="2074863"/>
            <a:ext cx="6400800" cy="478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8" name="TextBox 5">
            <a:extLst>
              <a:ext uri="{FF2B5EF4-FFF2-40B4-BE49-F238E27FC236}">
                <a16:creationId xmlns:a16="http://schemas.microsoft.com/office/drawing/2014/main" id="{6CDEE514-3DD4-473A-9BF8-2C15EEDBE7AC}"/>
              </a:ext>
            </a:extLst>
          </p:cNvPr>
          <p:cNvSpPr txBox="1">
            <a:spLocks noChangeArrowheads="1"/>
          </p:cNvSpPr>
          <p:nvPr/>
        </p:nvSpPr>
        <p:spPr bwMode="auto">
          <a:xfrm>
            <a:off x="6400800" y="2895600"/>
            <a:ext cx="27432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Not differentiable, slope is zero except at origin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0645"/>
                                        </p:tgtEl>
                                        <p:attrNameLst>
                                          <p:attrName>style.visibility</p:attrName>
                                        </p:attrNameLst>
                                      </p:cBhvr>
                                      <p:to>
                                        <p:strVal val="visible"/>
                                      </p:to>
                                    </p:set>
                                    <p:anim calcmode="lin" valueType="num">
                                      <p:cBhvr additive="base">
                                        <p:cTn id="7" dur="500" fill="hold"/>
                                        <p:tgtEl>
                                          <p:spTgt spid="240645"/>
                                        </p:tgtEl>
                                        <p:attrNameLst>
                                          <p:attrName>ppt_x</p:attrName>
                                        </p:attrNameLst>
                                      </p:cBhvr>
                                      <p:tavLst>
                                        <p:tav tm="0">
                                          <p:val>
                                            <p:strVal val="#ppt_x"/>
                                          </p:val>
                                        </p:tav>
                                        <p:tav tm="100000">
                                          <p:val>
                                            <p:strVal val="#ppt_x"/>
                                          </p:val>
                                        </p:tav>
                                      </p:tavLst>
                                    </p:anim>
                                    <p:anim calcmode="lin" valueType="num">
                                      <p:cBhvr additive="base">
                                        <p:cTn id="8" dur="500" fill="hold"/>
                                        <p:tgtEl>
                                          <p:spTgt spid="24064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0643"/>
                                        </p:tgtEl>
                                        <p:attrNameLst>
                                          <p:attrName>style.visibility</p:attrName>
                                        </p:attrNameLst>
                                      </p:cBhvr>
                                      <p:to>
                                        <p:strVal val="visible"/>
                                      </p:to>
                                    </p:set>
                                    <p:anim calcmode="lin" valueType="num">
                                      <p:cBhvr additive="base">
                                        <p:cTn id="13" dur="500" fill="hold"/>
                                        <p:tgtEl>
                                          <p:spTgt spid="240643"/>
                                        </p:tgtEl>
                                        <p:attrNameLst>
                                          <p:attrName>ppt_x</p:attrName>
                                        </p:attrNameLst>
                                      </p:cBhvr>
                                      <p:tavLst>
                                        <p:tav tm="0">
                                          <p:val>
                                            <p:strVal val="#ppt_x"/>
                                          </p:val>
                                        </p:tav>
                                        <p:tav tm="100000">
                                          <p:val>
                                            <p:strVal val="#ppt_x"/>
                                          </p:val>
                                        </p:tav>
                                      </p:tavLst>
                                    </p:anim>
                                    <p:anim calcmode="lin" valueType="num">
                                      <p:cBhvr additive="base">
                                        <p:cTn id="14" dur="500" fill="hold"/>
                                        <p:tgtEl>
                                          <p:spTgt spid="24064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0644"/>
                                        </p:tgtEl>
                                        <p:attrNameLst>
                                          <p:attrName>style.visibility</p:attrName>
                                        </p:attrNameLst>
                                      </p:cBhvr>
                                      <p:to>
                                        <p:strVal val="visible"/>
                                      </p:to>
                                    </p:set>
                                    <p:anim calcmode="lin" valueType="num">
                                      <p:cBhvr additive="base">
                                        <p:cTn id="19" dur="500" fill="hold"/>
                                        <p:tgtEl>
                                          <p:spTgt spid="240644"/>
                                        </p:tgtEl>
                                        <p:attrNameLst>
                                          <p:attrName>ppt_x</p:attrName>
                                        </p:attrNameLst>
                                      </p:cBhvr>
                                      <p:tavLst>
                                        <p:tav tm="0">
                                          <p:val>
                                            <p:strVal val="#ppt_x"/>
                                          </p:val>
                                        </p:tav>
                                        <p:tav tm="100000">
                                          <p:val>
                                            <p:strVal val="#ppt_x"/>
                                          </p:val>
                                        </p:tav>
                                      </p:tavLst>
                                    </p:anim>
                                    <p:anim calcmode="lin" valueType="num">
                                      <p:cBhvr additive="base">
                                        <p:cTn id="20" dur="500" fill="hold"/>
                                        <p:tgtEl>
                                          <p:spTgt spid="24064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0642"/>
                                        </p:tgtEl>
                                        <p:attrNameLst>
                                          <p:attrName>style.visibility</p:attrName>
                                        </p:attrNameLst>
                                      </p:cBhvr>
                                      <p:to>
                                        <p:strVal val="visible"/>
                                      </p:to>
                                    </p:set>
                                    <p:anim calcmode="lin" valueType="num">
                                      <p:cBhvr additive="base">
                                        <p:cTn id="25" dur="500" fill="hold"/>
                                        <p:tgtEl>
                                          <p:spTgt spid="240642"/>
                                        </p:tgtEl>
                                        <p:attrNameLst>
                                          <p:attrName>ppt_x</p:attrName>
                                        </p:attrNameLst>
                                      </p:cBhvr>
                                      <p:tavLst>
                                        <p:tav tm="0">
                                          <p:val>
                                            <p:strVal val="#ppt_x"/>
                                          </p:val>
                                        </p:tav>
                                        <p:tav tm="100000">
                                          <p:val>
                                            <p:strVal val="#ppt_x"/>
                                          </p:val>
                                        </p:tav>
                                      </p:tavLst>
                                    </p:anim>
                                    <p:anim calcmode="lin" valueType="num">
                                      <p:cBhvr additive="base">
                                        <p:cTn id="26" dur="500" fill="hold"/>
                                        <p:tgtEl>
                                          <p:spTgt spid="24064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9558"/>
                                        </p:tgtEl>
                                        <p:attrNameLst>
                                          <p:attrName>style.visibility</p:attrName>
                                        </p:attrNameLst>
                                      </p:cBhvr>
                                      <p:to>
                                        <p:strVal val="visible"/>
                                      </p:to>
                                    </p:set>
                                    <p:anim calcmode="lin" valueType="num">
                                      <p:cBhvr additive="base">
                                        <p:cTn id="31" dur="500" fill="hold"/>
                                        <p:tgtEl>
                                          <p:spTgt spid="279558"/>
                                        </p:tgtEl>
                                        <p:attrNameLst>
                                          <p:attrName>ppt_x</p:attrName>
                                        </p:attrNameLst>
                                      </p:cBhvr>
                                      <p:tavLst>
                                        <p:tav tm="0">
                                          <p:val>
                                            <p:strVal val="#ppt_x"/>
                                          </p:val>
                                        </p:tav>
                                        <p:tav tm="100000">
                                          <p:val>
                                            <p:strVal val="#ppt_x"/>
                                          </p:val>
                                        </p:tav>
                                      </p:tavLst>
                                    </p:anim>
                                    <p:anim calcmode="lin" valueType="num">
                                      <p:cBhvr additive="base">
                                        <p:cTn id="32" dur="500" fill="hold"/>
                                        <p:tgtEl>
                                          <p:spTgt spid="2795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p:bldP spid="240644" grpId="0"/>
      <p:bldP spid="27955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
            <a:extLst>
              <a:ext uri="{FF2B5EF4-FFF2-40B4-BE49-F238E27FC236}">
                <a16:creationId xmlns:a16="http://schemas.microsoft.com/office/drawing/2014/main" id="{580D8B4D-9679-4DE0-B2E8-1DB6F520FB65}"/>
              </a:ext>
            </a:extLst>
          </p:cNvPr>
          <p:cNvSpPr>
            <a:spLocks noChangeArrowheads="1"/>
          </p:cNvSpPr>
          <p:nvPr/>
        </p:nvSpPr>
        <p:spPr bwMode="auto">
          <a:xfrm>
            <a:off x="0" y="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dirty="0"/>
              <a:t>An important feature of a Activation function is that it should be </a:t>
            </a:r>
            <a:r>
              <a:rPr lang="en-US" altLang="en-US" sz="3600" b="1" dirty="0">
                <a:solidFill>
                  <a:srgbClr val="FF0000"/>
                </a:solidFill>
              </a:rPr>
              <a:t>differentiable. </a:t>
            </a:r>
          </a:p>
          <a:p>
            <a:pPr eaLnBrk="1" hangingPunct="1"/>
            <a:endParaRPr lang="en-US" altLang="en-US" sz="3600" b="1" dirty="0"/>
          </a:p>
          <a:p>
            <a:pPr eaLnBrk="1" hangingPunct="1"/>
            <a:r>
              <a:rPr lang="en-US" altLang="en-US" sz="3600" b="1" dirty="0"/>
              <a:t>Many learning algorithms like </a:t>
            </a:r>
            <a:r>
              <a:rPr lang="en-US" altLang="en-US" sz="3600" b="1" dirty="0">
                <a:solidFill>
                  <a:srgbClr val="FF0000"/>
                </a:solidFill>
              </a:rPr>
              <a:t>BPA(Back Propagation Algorithm) </a:t>
            </a:r>
            <a:r>
              <a:rPr lang="en-US" altLang="en-US" sz="3600" b="1" dirty="0"/>
              <a:t>compute </a:t>
            </a:r>
          </a:p>
          <a:p>
            <a:pPr eaLnBrk="1" hangingPunct="1"/>
            <a:endParaRPr lang="en-US" altLang="en-US" sz="3600" b="1" dirty="0">
              <a:solidFill>
                <a:srgbClr val="FF0000"/>
              </a:solidFill>
            </a:endParaRPr>
          </a:p>
          <a:p>
            <a:pPr eaLnBrk="1" hangingPunct="1"/>
            <a:r>
              <a:rPr lang="en-US" altLang="en-US" sz="3600" b="1" dirty="0">
                <a:solidFill>
                  <a:srgbClr val="FF0000"/>
                </a:solidFill>
              </a:rPr>
              <a:t>gradients of Error(loss) with respect to Weights </a:t>
            </a:r>
            <a:r>
              <a:rPr lang="en-US" altLang="en-US" sz="3600" b="1" dirty="0"/>
              <a:t> to optimize weights using Gradient descent or any other Optimization technique to reduce Error.</a:t>
            </a:r>
            <a:endParaRPr lang="en-US"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810">
                                            <p:txEl>
                                              <p:pRg st="0" end="0"/>
                                            </p:txEl>
                                          </p:spTgt>
                                        </p:tgtEl>
                                        <p:attrNameLst>
                                          <p:attrName>style.visibility</p:attrName>
                                        </p:attrNameLst>
                                      </p:cBhvr>
                                      <p:to>
                                        <p:strVal val="visible"/>
                                      </p:to>
                                    </p:set>
                                    <p:anim calcmode="lin" valueType="num">
                                      <p:cBhvr additive="base">
                                        <p:cTn id="7" dur="500" fill="hold"/>
                                        <p:tgtEl>
                                          <p:spTgt spid="1198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98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810">
                                            <p:txEl>
                                              <p:pRg st="2" end="2"/>
                                            </p:txEl>
                                          </p:spTgt>
                                        </p:tgtEl>
                                        <p:attrNameLst>
                                          <p:attrName>style.visibility</p:attrName>
                                        </p:attrNameLst>
                                      </p:cBhvr>
                                      <p:to>
                                        <p:strVal val="visible"/>
                                      </p:to>
                                    </p:set>
                                    <p:anim calcmode="lin" valueType="num">
                                      <p:cBhvr additive="base">
                                        <p:cTn id="13" dur="500" fill="hold"/>
                                        <p:tgtEl>
                                          <p:spTgt spid="1198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98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9810">
                                            <p:txEl>
                                              <p:pRg st="4" end="4"/>
                                            </p:txEl>
                                          </p:spTgt>
                                        </p:tgtEl>
                                        <p:attrNameLst>
                                          <p:attrName>style.visibility</p:attrName>
                                        </p:attrNameLst>
                                      </p:cBhvr>
                                      <p:to>
                                        <p:strVal val="visible"/>
                                      </p:to>
                                    </p:set>
                                    <p:anim calcmode="lin" valueType="num">
                                      <p:cBhvr additive="base">
                                        <p:cTn id="19" dur="500" fill="hold"/>
                                        <p:tgtEl>
                                          <p:spTgt spid="1198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98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30" name="Picture 2" descr="Sigmoid">
            <a:extLst>
              <a:ext uri="{FF2B5EF4-FFF2-40B4-BE49-F238E27FC236}">
                <a16:creationId xmlns:a16="http://schemas.microsoft.com/office/drawing/2014/main" id="{968275FF-80E1-465C-9120-3935E2E47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182688"/>
            <a:ext cx="8156575" cy="567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a:extLst>
              <a:ext uri="{FF2B5EF4-FFF2-40B4-BE49-F238E27FC236}">
                <a16:creationId xmlns:a16="http://schemas.microsoft.com/office/drawing/2014/main" id="{5FE4CB7F-22D9-454E-BB8D-6507099AA47C}"/>
              </a:ext>
            </a:extLst>
          </p:cNvPr>
          <p:cNvSpPr txBox="1">
            <a:spLocks noChangeArrowheads="1"/>
          </p:cNvSpPr>
          <p:nvPr/>
        </p:nvSpPr>
        <p:spPr bwMode="auto">
          <a:xfrm>
            <a:off x="0" y="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i="1">
                <a:solidFill>
                  <a:srgbClr val="FF0000"/>
                </a:solidFill>
                <a:latin typeface="Calibri" panose="020F0502020204030204" pitchFamily="34" charset="0"/>
              </a:rPr>
              <a:t>Binary /Log sigmoid activation function</a:t>
            </a:r>
          </a:p>
          <a:p>
            <a:r>
              <a:rPr lang="en-US" altLang="en-US" sz="3600" i="1">
                <a:solidFill>
                  <a:srgbClr val="FF0000"/>
                </a:solidFill>
                <a:latin typeface="Calibri" panose="020F0502020204030204" pitchFamily="34" charset="0"/>
              </a:rPr>
              <a:t>S –shaped curve</a:t>
            </a:r>
            <a:r>
              <a:rPr lang="en-US" altLang="en-US" sz="3600">
                <a:solidFill>
                  <a:srgbClr val="FF0000"/>
                </a:solidFill>
                <a:latin typeface="Calibri" panose="020F050202020403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a:extLst>
              <a:ext uri="{FF2B5EF4-FFF2-40B4-BE49-F238E27FC236}">
                <a16:creationId xmlns:a16="http://schemas.microsoft.com/office/drawing/2014/main" id="{8BF9656A-4794-4210-A438-E8CE77360B29}"/>
              </a:ext>
            </a:extLst>
          </p:cNvPr>
          <p:cNvSpPr txBox="1">
            <a:spLocks noChangeArrowheads="1"/>
          </p:cNvSpPr>
          <p:nvPr/>
        </p:nvSpPr>
        <p:spPr bwMode="auto">
          <a:xfrm>
            <a:off x="0" y="434340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i="1">
                <a:solidFill>
                  <a:srgbClr val="FF0000"/>
                </a:solidFill>
                <a:latin typeface="Calibri" panose="020F0502020204030204" pitchFamily="34" charset="0"/>
              </a:rPr>
              <a:t>Binary /Log sigmoid activation function</a:t>
            </a:r>
          </a:p>
          <a:p>
            <a:r>
              <a:rPr lang="en-US" altLang="en-US" sz="3600" i="1">
                <a:solidFill>
                  <a:srgbClr val="FF0000"/>
                </a:solidFill>
                <a:latin typeface="Calibri" panose="020F0502020204030204" pitchFamily="34" charset="0"/>
              </a:rPr>
              <a:t>S –shaped curve</a:t>
            </a:r>
            <a:r>
              <a:rPr lang="en-US" altLang="en-US" sz="3600">
                <a:solidFill>
                  <a:srgbClr val="FF0000"/>
                </a:solidFill>
                <a:latin typeface="Calibri" panose="020F0502020204030204" pitchFamily="34" charset="0"/>
              </a:rPr>
              <a:t> </a:t>
            </a:r>
          </a:p>
        </p:txBody>
      </p:sp>
      <p:graphicFrame>
        <p:nvGraphicFramePr>
          <p:cNvPr id="8194" name="Object 4">
            <a:extLst>
              <a:ext uri="{FF2B5EF4-FFF2-40B4-BE49-F238E27FC236}">
                <a16:creationId xmlns:a16="http://schemas.microsoft.com/office/drawing/2014/main" id="{42732C11-4875-4280-91E9-36E8F7BF20C9}"/>
              </a:ext>
            </a:extLst>
          </p:cNvPr>
          <p:cNvGraphicFramePr>
            <a:graphicFrameLocks noChangeAspect="1"/>
          </p:cNvGraphicFramePr>
          <p:nvPr/>
        </p:nvGraphicFramePr>
        <p:xfrm>
          <a:off x="428625" y="5334000"/>
          <a:ext cx="8434388" cy="1524000"/>
        </p:xfrm>
        <a:graphic>
          <a:graphicData uri="http://schemas.openxmlformats.org/presentationml/2006/ole">
            <mc:AlternateContent xmlns:mc="http://schemas.openxmlformats.org/markup-compatibility/2006">
              <mc:Choice xmlns:v="urn:schemas-microsoft-com:vml" Requires="v">
                <p:oleObj spid="_x0000_s12297" name="Equation" r:id="rId3" imgW="2654280" imgH="419040" progId="Equation.DSMT4">
                  <p:embed/>
                </p:oleObj>
              </mc:Choice>
              <mc:Fallback>
                <p:oleObj name="Equation" r:id="rId3" imgW="2654280" imgH="419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5334000"/>
                        <a:ext cx="8434388"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196" name="Picture 5">
            <a:extLst>
              <a:ext uri="{FF2B5EF4-FFF2-40B4-BE49-F238E27FC236}">
                <a16:creationId xmlns:a16="http://schemas.microsoft.com/office/drawing/2014/main" id="{739C101E-4FAB-4D00-AE52-22D652090AD9}"/>
              </a:ext>
            </a:extLst>
          </p:cNvPr>
          <p:cNvPicPr>
            <a:picLocks noChangeAspect="1" noChangeArrowheads="1"/>
          </p:cNvPicPr>
          <p:nvPr/>
        </p:nvPicPr>
        <p:blipFill>
          <a:blip r:embed="rId5">
            <a:lum contrast="-40000"/>
            <a:extLst>
              <a:ext uri="{28A0092B-C50C-407E-A947-70E740481C1C}">
                <a14:useLocalDpi xmlns:a14="http://schemas.microsoft.com/office/drawing/2010/main" val="0"/>
              </a:ext>
            </a:extLst>
          </a:blip>
          <a:srcRect/>
          <a:stretch>
            <a:fillRect/>
          </a:stretch>
        </p:blipFill>
        <p:spPr bwMode="auto">
          <a:xfrm>
            <a:off x="0" y="0"/>
            <a:ext cx="9144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a:extLst>
              <a:ext uri="{FF2B5EF4-FFF2-40B4-BE49-F238E27FC236}">
                <a16:creationId xmlns:a16="http://schemas.microsoft.com/office/drawing/2014/main" id="{2DEA1D16-B18B-4528-81E5-C38625F85F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4953000"/>
            <a:ext cx="27828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 calcmode="lin" valueType="num">
                                      <p:cBhvr additive="base">
                                        <p:cTn id="19" dur="500" fill="hold"/>
                                        <p:tgtEl>
                                          <p:spTgt spid="8194"/>
                                        </p:tgtEl>
                                        <p:attrNameLst>
                                          <p:attrName>ppt_x</p:attrName>
                                        </p:attrNameLst>
                                      </p:cBhvr>
                                      <p:tavLst>
                                        <p:tav tm="0">
                                          <p:val>
                                            <p:strVal val="#ppt_x"/>
                                          </p:val>
                                        </p:tav>
                                        <p:tav tm="100000">
                                          <p:val>
                                            <p:strVal val="#ppt_x"/>
                                          </p:val>
                                        </p:tav>
                                      </p:tavLst>
                                    </p:anim>
                                    <p:anim calcmode="lin" valueType="num">
                                      <p:cBhvr additive="base">
                                        <p:cTn id="20"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197"/>
                                        </p:tgtEl>
                                        <p:attrNameLst>
                                          <p:attrName>style.visibility</p:attrName>
                                        </p:attrNameLst>
                                      </p:cBhvr>
                                      <p:to>
                                        <p:strVal val="visible"/>
                                      </p:to>
                                    </p:set>
                                    <p:anim calcmode="lin" valueType="num">
                                      <p:cBhvr additive="base">
                                        <p:cTn id="25" dur="500" fill="hold"/>
                                        <p:tgtEl>
                                          <p:spTgt spid="8197"/>
                                        </p:tgtEl>
                                        <p:attrNameLst>
                                          <p:attrName>ppt_x</p:attrName>
                                        </p:attrNameLst>
                                      </p:cBhvr>
                                      <p:tavLst>
                                        <p:tav tm="0">
                                          <p:val>
                                            <p:strVal val="#ppt_x"/>
                                          </p:val>
                                        </p:tav>
                                        <p:tav tm="100000">
                                          <p:val>
                                            <p:strVal val="#ppt_x"/>
                                          </p:val>
                                        </p:tav>
                                      </p:tavLst>
                                    </p:anim>
                                    <p:anim calcmode="lin" valueType="num">
                                      <p:cBhvr additive="base">
                                        <p:cTn id="26"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a:extLst>
              <a:ext uri="{FF2B5EF4-FFF2-40B4-BE49-F238E27FC236}">
                <a16:creationId xmlns:a16="http://schemas.microsoft.com/office/drawing/2014/main" id="{D0023F66-B1DE-48F8-BA80-F76E33A5F8E0}"/>
              </a:ext>
            </a:extLst>
          </p:cNvPr>
          <p:cNvPicPr>
            <a:picLocks noChangeAspect="1" noChangeArrowheads="1"/>
          </p:cNvPicPr>
          <p:nvPr/>
        </p:nvPicPr>
        <p:blipFill>
          <a:blip r:embed="rId2">
            <a:lum bright="-34000"/>
            <a:extLst>
              <a:ext uri="{28A0092B-C50C-407E-A947-70E740481C1C}">
                <a14:useLocalDpi xmlns:a14="http://schemas.microsoft.com/office/drawing/2010/main" val="0"/>
              </a:ext>
            </a:extLst>
          </a:blip>
          <a:srcRect/>
          <a:stretch>
            <a:fillRect/>
          </a:stretch>
        </p:blipFill>
        <p:spPr bwMode="auto">
          <a:xfrm>
            <a:off x="-179388" y="0"/>
            <a:ext cx="93233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3CC16-9DFC-4BE3-A33B-48F71F8EC80E}"/>
              </a:ext>
            </a:extLst>
          </p:cNvPr>
          <p:cNvSpPr txBox="1">
            <a:spLocks/>
          </p:cNvSpPr>
          <p:nvPr/>
        </p:nvSpPr>
        <p:spPr>
          <a:xfrm>
            <a:off x="0" y="0"/>
            <a:ext cx="9144000" cy="1676400"/>
          </a:xfrm>
          <a:prstGeom prst="rect">
            <a:avLst/>
          </a:prstGeom>
        </p:spPr>
        <p:txBody>
          <a:bodyPr/>
          <a:lstStyle/>
          <a:p>
            <a:pPr marL="342900" indent="-342900">
              <a:spcBef>
                <a:spcPct val="20000"/>
              </a:spcBef>
              <a:buFont typeface="Arial" pitchFamily="34" charset="0"/>
              <a:buChar char="•"/>
              <a:defRPr/>
            </a:pPr>
            <a:r>
              <a:rPr lang="en-US" sz="3600" b="1" dirty="0">
                <a:latin typeface="+mn-lt"/>
                <a:cs typeface="+mn-cs"/>
              </a:rPr>
              <a:t>What happens when net = z = -10?  0.000045</a:t>
            </a:r>
          </a:p>
          <a:p>
            <a:pPr marL="342900" indent="-342900">
              <a:spcBef>
                <a:spcPct val="20000"/>
              </a:spcBef>
              <a:buFont typeface="Arial" pitchFamily="34" charset="0"/>
              <a:buChar char="•"/>
              <a:defRPr/>
            </a:pPr>
            <a:r>
              <a:rPr lang="en-US" sz="3600" b="1" dirty="0">
                <a:latin typeface="+mn-lt"/>
                <a:cs typeface="+mn-cs"/>
              </a:rPr>
              <a:t> What happens when net =z = 0? 0.5</a:t>
            </a:r>
          </a:p>
          <a:p>
            <a:pPr marL="342900" indent="-342900">
              <a:spcBef>
                <a:spcPct val="20000"/>
              </a:spcBef>
              <a:buFont typeface="Arial" pitchFamily="34" charset="0"/>
              <a:buChar char="•"/>
              <a:defRPr/>
            </a:pPr>
            <a:r>
              <a:rPr lang="en-US" sz="3600" b="1" dirty="0">
                <a:latin typeface="+mn-lt"/>
                <a:cs typeface="+mn-cs"/>
              </a:rPr>
              <a:t> What happens when net =z = 10? 0.99995</a:t>
            </a:r>
          </a:p>
        </p:txBody>
      </p:sp>
      <p:sp>
        <p:nvSpPr>
          <p:cNvPr id="4" name="Rectangle 3">
            <a:extLst>
              <a:ext uri="{FF2B5EF4-FFF2-40B4-BE49-F238E27FC236}">
                <a16:creationId xmlns:a16="http://schemas.microsoft.com/office/drawing/2014/main" id="{63B2C0F9-5C5F-48DA-AC68-A73E99705896}"/>
              </a:ext>
            </a:extLst>
          </p:cNvPr>
          <p:cNvSpPr>
            <a:spLocks noChangeArrowheads="1"/>
          </p:cNvSpPr>
          <p:nvPr/>
        </p:nvSpPr>
        <p:spPr bwMode="auto">
          <a:xfrm>
            <a:off x="0" y="2362200"/>
            <a:ext cx="9144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A very undesirable property of the sigmoid neuron is :when the neuron's activation saturates at either tail of 0 or 1, the gradient at these regions is almost zero.</a:t>
            </a:r>
          </a:p>
          <a:p>
            <a:pPr eaLnBrk="1" hangingPunct="1"/>
            <a:endParaRPr lang="en-US" altLang="en-US" sz="3600" b="1"/>
          </a:p>
          <a:p>
            <a:pPr eaLnBrk="1" hangingPunct="1"/>
            <a:r>
              <a:rPr lang="en-US" altLang="en-US" sz="3600" i="1">
                <a:solidFill>
                  <a:srgbClr val="FF0000"/>
                </a:solidFill>
              </a:rPr>
              <a:t>Sigmoids saturate and kill gradients</a:t>
            </a:r>
            <a:r>
              <a:rPr lang="en-US" altLang="en-US" sz="3600">
                <a:solidFill>
                  <a:srgbClr val="FF0000"/>
                </a:solidFill>
              </a:rPr>
              <a:t>. </a:t>
            </a:r>
          </a:p>
          <a:p>
            <a:pPr eaLnBrk="1" hangingPunct="1"/>
            <a:endParaRPr lang="en-US" altLang="en-US" sz="28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1">
            <a:extLst>
              <a:ext uri="{FF2B5EF4-FFF2-40B4-BE49-F238E27FC236}">
                <a16:creationId xmlns:a16="http://schemas.microsoft.com/office/drawing/2014/main" id="{431EB152-CBBC-4F4A-8FC5-F95A760709D2}"/>
              </a:ext>
            </a:extLst>
          </p:cNvPr>
          <p:cNvSpPr>
            <a:spLocks noChangeArrowheads="1"/>
          </p:cNvSpPr>
          <p:nvPr/>
        </p:nvSpPr>
        <p:spPr bwMode="auto">
          <a:xfrm>
            <a:off x="0" y="-53340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3200"/>
          </a:p>
          <a:p>
            <a:pPr eaLnBrk="1" hangingPunct="1"/>
            <a:r>
              <a:rPr lang="en-US" altLang="en-US" sz="3200" b="1"/>
              <a:t>if the initial weights are too large then most neurons would become saturated and the network will barely learn. So pay extra caution when initializing the weights of sigmoid neurons to prevent saturation. </a:t>
            </a:r>
          </a:p>
        </p:txBody>
      </p:sp>
      <p:sp>
        <p:nvSpPr>
          <p:cNvPr id="3" name="Rectangle 1">
            <a:extLst>
              <a:ext uri="{FF2B5EF4-FFF2-40B4-BE49-F238E27FC236}">
                <a16:creationId xmlns:a16="http://schemas.microsoft.com/office/drawing/2014/main" id="{F8524864-68C5-4180-AF87-327E757B67E6}"/>
              </a:ext>
            </a:extLst>
          </p:cNvPr>
          <p:cNvSpPr>
            <a:spLocks noChangeArrowheads="1"/>
          </p:cNvSpPr>
          <p:nvPr/>
        </p:nvSpPr>
        <p:spPr bwMode="auto">
          <a:xfrm>
            <a:off x="0" y="3200400"/>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Sigmoid is especially used for models where we have to predict the probability as an output.</a:t>
            </a:r>
          </a:p>
          <a:p>
            <a:pPr eaLnBrk="1" hangingPunct="1"/>
            <a:endParaRPr lang="en-US" altLang="en-US" sz="3200" b="1"/>
          </a:p>
          <a:p>
            <a:pPr eaLnBrk="1" hangingPunct="1"/>
            <a:r>
              <a:rPr lang="en-US" altLang="en-US" sz="3200" b="1"/>
              <a:t>Since probability of anything exists only between the range of 0 and 1, sigmoid is the right choice.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xEl>
                                              <p:pRg st="1" end="1"/>
                                            </p:txEl>
                                          </p:spTgt>
                                        </p:tgtEl>
                                        <p:attrNameLst>
                                          <p:attrName>style.visibility</p:attrName>
                                        </p:attrNameLst>
                                      </p:cBhvr>
                                      <p:to>
                                        <p:strVal val="visible"/>
                                      </p:to>
                                    </p:set>
                                    <p:anim calcmode="lin" valueType="num">
                                      <p:cBhvr additive="base">
                                        <p:cTn id="7" dur="500" fill="hold"/>
                                        <p:tgtEl>
                                          <p:spTgt spid="24678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67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build="p"/>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a:extLst>
              <a:ext uri="{FF2B5EF4-FFF2-40B4-BE49-F238E27FC236}">
                <a16:creationId xmlns:a16="http://schemas.microsoft.com/office/drawing/2014/main" id="{700044C9-0E75-4D81-889F-347DF5FDD863}"/>
              </a:ext>
            </a:extLst>
          </p:cNvPr>
          <p:cNvSpPr>
            <a:spLocks noGrp="1" noChangeArrowheads="1"/>
          </p:cNvSpPr>
          <p:nvPr>
            <p:ph type="title"/>
          </p:nvPr>
        </p:nvSpPr>
        <p:spPr>
          <a:xfrm>
            <a:off x="0" y="274638"/>
            <a:ext cx="9144000" cy="1143000"/>
          </a:xfrm>
        </p:spPr>
        <p:txBody>
          <a:bodyPr/>
          <a:lstStyle/>
          <a:p>
            <a:pPr eaLnBrk="1" hangingPunct="1"/>
            <a:r>
              <a:rPr lang="en-US" altLang="en-US" sz="4000" b="1">
                <a:solidFill>
                  <a:srgbClr val="FF0000"/>
                </a:solidFill>
              </a:rPr>
              <a:t>PRINCIPAL ELEMENTS REQUIRED TO SPECIFY ANNs </a:t>
            </a:r>
          </a:p>
        </p:txBody>
      </p:sp>
      <p:sp>
        <p:nvSpPr>
          <p:cNvPr id="90115" name="Rectangle 5">
            <a:extLst>
              <a:ext uri="{FF2B5EF4-FFF2-40B4-BE49-F238E27FC236}">
                <a16:creationId xmlns:a16="http://schemas.microsoft.com/office/drawing/2014/main" id="{F21BDD40-78D6-4F15-ABCF-911B9BD40076}"/>
              </a:ext>
            </a:extLst>
          </p:cNvPr>
          <p:cNvSpPr>
            <a:spLocks noChangeArrowheads="1"/>
          </p:cNvSpPr>
          <p:nvPr/>
        </p:nvSpPr>
        <p:spPr bwMode="auto">
          <a:xfrm>
            <a:off x="0" y="1524000"/>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rgbClr val="FF0000"/>
                </a:solidFill>
              </a:rPr>
              <a:t>Topology</a:t>
            </a:r>
            <a:r>
              <a:rPr lang="en-US" altLang="en-US" sz="4000" b="1"/>
              <a:t> - layers and interconnections</a:t>
            </a:r>
          </a:p>
          <a:p>
            <a:pPr eaLnBrk="1" hangingPunct="1"/>
            <a:endParaRPr lang="en-US" altLang="en-US" sz="4000" b="1"/>
          </a:p>
          <a:p>
            <a:pPr eaLnBrk="1" hangingPunct="1"/>
            <a:r>
              <a:rPr lang="en-US" altLang="en-US" sz="4000" b="1">
                <a:solidFill>
                  <a:srgbClr val="FF0000"/>
                </a:solidFill>
              </a:rPr>
              <a:t>Learning/Adaptation</a:t>
            </a:r>
            <a:r>
              <a:rPr lang="en-US" altLang="en-US" sz="4000" b="1"/>
              <a:t> - how network is configured to store information</a:t>
            </a:r>
          </a:p>
          <a:p>
            <a:pPr eaLnBrk="1" hangingPunct="1"/>
            <a:endParaRPr lang="en-US" altLang="en-US" sz="4000" b="1"/>
          </a:p>
          <a:p>
            <a:pPr eaLnBrk="1" hangingPunct="1"/>
            <a:r>
              <a:rPr lang="en-US" altLang="en-US" sz="4000" b="1">
                <a:solidFill>
                  <a:srgbClr val="FF0000"/>
                </a:solidFill>
              </a:rPr>
              <a:t>Recall</a:t>
            </a:r>
            <a:r>
              <a:rPr lang="en-US" altLang="en-US" sz="4000" b="1"/>
              <a:t> - How stored information is retrieved</a:t>
            </a:r>
            <a:r>
              <a:rPr lang="en-US" altLang="en-US" sz="3600" b="1"/>
              <a:t> </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additive="base">
                                        <p:cTn id="7" dur="500" fill="hold"/>
                                        <p:tgtEl>
                                          <p:spTgt spid="90114"/>
                                        </p:tgtEl>
                                        <p:attrNameLst>
                                          <p:attrName>ppt_x</p:attrName>
                                        </p:attrNameLst>
                                      </p:cBhvr>
                                      <p:tavLst>
                                        <p:tav tm="0">
                                          <p:val>
                                            <p:strVal val="#ppt_x"/>
                                          </p:val>
                                        </p:tav>
                                        <p:tav tm="100000">
                                          <p:val>
                                            <p:strVal val="#ppt_x"/>
                                          </p:val>
                                        </p:tav>
                                      </p:tavLst>
                                    </p:anim>
                                    <p:anim calcmode="lin" valueType="num">
                                      <p:cBhvr additive="base">
                                        <p:cTn id="8" dur="500" fill="hold"/>
                                        <p:tgtEl>
                                          <p:spTgt spid="901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115">
                                            <p:txEl>
                                              <p:pRg st="0" end="0"/>
                                            </p:txEl>
                                          </p:spTgt>
                                        </p:tgtEl>
                                        <p:attrNameLst>
                                          <p:attrName>style.visibility</p:attrName>
                                        </p:attrNameLst>
                                      </p:cBhvr>
                                      <p:to>
                                        <p:strVal val="visible"/>
                                      </p:to>
                                    </p:set>
                                    <p:anim calcmode="lin" valueType="num">
                                      <p:cBhvr additive="base">
                                        <p:cTn id="13" dur="500" fill="hold"/>
                                        <p:tgtEl>
                                          <p:spTgt spid="901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115">
                                            <p:txEl>
                                              <p:pRg st="2" end="2"/>
                                            </p:txEl>
                                          </p:spTgt>
                                        </p:tgtEl>
                                        <p:attrNameLst>
                                          <p:attrName>style.visibility</p:attrName>
                                        </p:attrNameLst>
                                      </p:cBhvr>
                                      <p:to>
                                        <p:strVal val="visible"/>
                                      </p:to>
                                    </p:set>
                                    <p:anim calcmode="lin" valueType="num">
                                      <p:cBhvr additive="base">
                                        <p:cTn id="19"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115">
                                            <p:txEl>
                                              <p:pRg st="4" end="4"/>
                                            </p:txEl>
                                          </p:spTgt>
                                        </p:tgtEl>
                                        <p:attrNameLst>
                                          <p:attrName>style.visibility</p:attrName>
                                        </p:attrNameLst>
                                      </p:cBhvr>
                                      <p:to>
                                        <p:strVal val="visible"/>
                                      </p:to>
                                    </p:set>
                                    <p:anim calcmode="lin" valueType="num">
                                      <p:cBhvr additive="base">
                                        <p:cTn id="25" dur="500" fill="hold"/>
                                        <p:tgtEl>
                                          <p:spTgt spid="901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0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p:bldP spid="90115"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2">
            <a:extLst>
              <a:ext uri="{FF2B5EF4-FFF2-40B4-BE49-F238E27FC236}">
                <a16:creationId xmlns:a16="http://schemas.microsoft.com/office/drawing/2014/main" id="{0D84071E-0A12-4D5C-A3FC-5EEBBEF45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1238250"/>
            <a:ext cx="73628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8">
            <a:extLst>
              <a:ext uri="{FF2B5EF4-FFF2-40B4-BE49-F238E27FC236}">
                <a16:creationId xmlns:a16="http://schemas.microsoft.com/office/drawing/2014/main" id="{A06B615A-647B-45FB-BF46-6A9DB9D23151}"/>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latin typeface="Calibri" panose="020F0502020204030204" pitchFamily="34" charset="0"/>
            </a:endParaRPr>
          </a:p>
        </p:txBody>
      </p:sp>
      <p:sp>
        <p:nvSpPr>
          <p:cNvPr id="13317" name="Rectangle 10">
            <a:extLst>
              <a:ext uri="{FF2B5EF4-FFF2-40B4-BE49-F238E27FC236}">
                <a16:creationId xmlns:a16="http://schemas.microsoft.com/office/drawing/2014/main" id="{3788F9E7-60D1-4E51-8BC5-7784629ABBB3}"/>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latin typeface="Calibri" panose="020F0502020204030204" pitchFamily="34" charset="0"/>
            </a:endParaRPr>
          </a:p>
        </p:txBody>
      </p:sp>
      <p:graphicFrame>
        <p:nvGraphicFramePr>
          <p:cNvPr id="8194" name="Object 9">
            <a:extLst>
              <a:ext uri="{FF2B5EF4-FFF2-40B4-BE49-F238E27FC236}">
                <a16:creationId xmlns:a16="http://schemas.microsoft.com/office/drawing/2014/main" id="{D8686A90-2417-40C8-95CE-7FBA9EA943BE}"/>
              </a:ext>
            </a:extLst>
          </p:cNvPr>
          <p:cNvGraphicFramePr>
            <a:graphicFrameLocks noChangeAspect="1"/>
          </p:cNvGraphicFramePr>
          <p:nvPr/>
        </p:nvGraphicFramePr>
        <p:xfrm>
          <a:off x="0" y="2003425"/>
          <a:ext cx="7072313" cy="4854575"/>
        </p:xfrm>
        <a:graphic>
          <a:graphicData uri="http://schemas.openxmlformats.org/presentationml/2006/ole">
            <mc:AlternateContent xmlns:mc="http://schemas.openxmlformats.org/markup-compatibility/2006">
              <mc:Choice xmlns:v="urn:schemas-microsoft-com:vml" Requires="v">
                <p:oleObj spid="_x0000_s13324" name="Equation" r:id="rId3" imgW="2539800" imgH="1523880" progId="Equation.DSMT4">
                  <p:embed/>
                </p:oleObj>
              </mc:Choice>
              <mc:Fallback>
                <p:oleObj name="Equation" r:id="rId3" imgW="2539800" imgH="152388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03425"/>
                        <a:ext cx="7072313" cy="485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a:extLst>
              <a:ext uri="{FF2B5EF4-FFF2-40B4-BE49-F238E27FC236}">
                <a16:creationId xmlns:a16="http://schemas.microsoft.com/office/drawing/2014/main" id="{BA603186-7055-4735-9C54-BE014574AE14}"/>
              </a:ext>
            </a:extLst>
          </p:cNvPr>
          <p:cNvGraphicFramePr>
            <a:graphicFrameLocks noChangeAspect="1"/>
          </p:cNvGraphicFramePr>
          <p:nvPr/>
        </p:nvGraphicFramePr>
        <p:xfrm>
          <a:off x="228600" y="0"/>
          <a:ext cx="8382000" cy="2190750"/>
        </p:xfrm>
        <a:graphic>
          <a:graphicData uri="http://schemas.openxmlformats.org/presentationml/2006/ole">
            <mc:AlternateContent xmlns:mc="http://schemas.openxmlformats.org/markup-compatibility/2006">
              <mc:Choice xmlns:v="urn:schemas-microsoft-com:vml" Requires="v">
                <p:oleObj spid="_x0000_s13325" name="Equation" r:id="rId5" imgW="1854000" imgH="583920" progId="Equation.DSMT4">
                  <p:embed/>
                </p:oleObj>
              </mc:Choice>
              <mc:Fallback>
                <p:oleObj name="Equation" r:id="rId5" imgW="1854000" imgH="58392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0"/>
                        <a:ext cx="8382000" cy="219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 calcmode="lin" valueType="num">
                                      <p:cBhvr additive="base">
                                        <p:cTn id="13" dur="500" fill="hold"/>
                                        <p:tgtEl>
                                          <p:spTgt spid="8194"/>
                                        </p:tgtEl>
                                        <p:attrNameLst>
                                          <p:attrName>ppt_x</p:attrName>
                                        </p:attrNameLst>
                                      </p:cBhvr>
                                      <p:tavLst>
                                        <p:tav tm="0">
                                          <p:val>
                                            <p:strVal val="#ppt_x"/>
                                          </p:val>
                                        </p:tav>
                                        <p:tav tm="100000">
                                          <p:val>
                                            <p:strVal val="#ppt_x"/>
                                          </p:val>
                                        </p:tav>
                                      </p:tavLst>
                                    </p:anim>
                                    <p:anim calcmode="lin" valueType="num">
                                      <p:cBhvr additive="base">
                                        <p:cTn id="14"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5" descr="Image result for derivative of tan sigmoid and log sigmoid">
            <a:extLst>
              <a:ext uri="{FF2B5EF4-FFF2-40B4-BE49-F238E27FC236}">
                <a16:creationId xmlns:a16="http://schemas.microsoft.com/office/drawing/2014/main" id="{E7C8DE25-52B6-4E01-978F-0CFC86140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111F7324-ACA1-4D3E-81C8-DED334B8ECB7}"/>
              </a:ext>
            </a:extLst>
          </p:cNvPr>
          <p:cNvSpPr>
            <a:spLocks noChangeArrowheads="1"/>
          </p:cNvSpPr>
          <p:nvPr/>
        </p:nvSpPr>
        <p:spPr bwMode="auto">
          <a:xfrm>
            <a:off x="0" y="54737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output of the derivative of the cost function is always between 0 and 1/4. In mathematical terms, the range is (0, 1/4]</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8" name="Picture 2">
            <a:extLst>
              <a:ext uri="{FF2B5EF4-FFF2-40B4-BE49-F238E27FC236}">
                <a16:creationId xmlns:a16="http://schemas.microsoft.com/office/drawing/2014/main" id="{A8F10F29-A510-4791-8C0D-154E838558D1}"/>
              </a:ext>
            </a:extLst>
          </p:cNvPr>
          <p:cNvPicPr>
            <a:picLocks noChangeAspect="1" noChangeArrowheads="1"/>
          </p:cNvPicPr>
          <p:nvPr/>
        </p:nvPicPr>
        <p:blipFill>
          <a:blip r:embed="rId2">
            <a:lum contrast="-22000"/>
            <a:extLst>
              <a:ext uri="{28A0092B-C50C-407E-A947-70E740481C1C}">
                <a14:useLocalDpi xmlns:a14="http://schemas.microsoft.com/office/drawing/2010/main" val="0"/>
              </a:ext>
            </a:extLst>
          </a:blip>
          <a:srcRect/>
          <a:stretch>
            <a:fillRect/>
          </a:stretch>
        </p:blipFill>
        <p:spPr bwMode="auto">
          <a:xfrm>
            <a:off x="0" y="0"/>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75" name="Rectangle 3">
            <a:extLst>
              <a:ext uri="{FF2B5EF4-FFF2-40B4-BE49-F238E27FC236}">
                <a16:creationId xmlns:a16="http://schemas.microsoft.com/office/drawing/2014/main" id="{7A788FDC-CB5C-4658-A165-CA0C4A2F9BEE}"/>
              </a:ext>
            </a:extLst>
          </p:cNvPr>
          <p:cNvSpPr>
            <a:spLocks noChangeArrowheads="1"/>
          </p:cNvSpPr>
          <p:nvPr/>
        </p:nvSpPr>
        <p:spPr bwMode="auto">
          <a:xfrm>
            <a:off x="0" y="57150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The function is </a:t>
            </a:r>
            <a:r>
              <a:rPr lang="en-US" altLang="en-US" sz="3200" b="1"/>
              <a:t>monotonic</a:t>
            </a:r>
            <a:r>
              <a:rPr lang="en-US" altLang="en-US" sz="3200"/>
              <a:t> while its </a:t>
            </a:r>
            <a:r>
              <a:rPr lang="en-US" altLang="en-US" sz="3200" b="1"/>
              <a:t>derivative is not</a:t>
            </a:r>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5698"/>
                                        </p:tgtEl>
                                        <p:attrNameLst>
                                          <p:attrName>style.visibility</p:attrName>
                                        </p:attrNameLst>
                                      </p:cBhvr>
                                      <p:to>
                                        <p:strVal val="visible"/>
                                      </p:to>
                                    </p:set>
                                    <p:anim calcmode="lin" valueType="num">
                                      <p:cBhvr additive="base">
                                        <p:cTn id="7" dur="500" fill="hold"/>
                                        <p:tgtEl>
                                          <p:spTgt spid="285698"/>
                                        </p:tgtEl>
                                        <p:attrNameLst>
                                          <p:attrName>ppt_x</p:attrName>
                                        </p:attrNameLst>
                                      </p:cBhvr>
                                      <p:tavLst>
                                        <p:tav tm="0">
                                          <p:val>
                                            <p:strVal val="#ppt_x"/>
                                          </p:val>
                                        </p:tav>
                                        <p:tav tm="100000">
                                          <p:val>
                                            <p:strVal val="#ppt_x"/>
                                          </p:val>
                                        </p:tav>
                                      </p:tavLst>
                                    </p:anim>
                                    <p:anim calcmode="lin" valueType="num">
                                      <p:cBhvr additive="base">
                                        <p:cTn id="8" dur="500" fill="hold"/>
                                        <p:tgtEl>
                                          <p:spTgt spid="2856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89495-0D04-477F-86C6-D65E33A4626E}"/>
              </a:ext>
            </a:extLst>
          </p:cNvPr>
          <p:cNvSpPr>
            <a:spLocks noChangeArrowheads="1"/>
          </p:cNvSpPr>
          <p:nvPr/>
        </p:nvSpPr>
        <p:spPr bwMode="auto">
          <a:xfrm>
            <a:off x="0" y="0"/>
            <a:ext cx="91440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For the BPA in a neural network, it means that your errors which would be multiplied by the derivatives of activation function will be squeezed by (at least) a quarter at each layer. </a:t>
            </a:r>
          </a:p>
          <a:p>
            <a:pPr eaLnBrk="1" hangingPunct="1"/>
            <a:endParaRPr lang="en-US" altLang="en-US" sz="2800"/>
          </a:p>
          <a:p>
            <a:pPr eaLnBrk="1" hangingPunct="1"/>
            <a:r>
              <a:rPr lang="en-US" altLang="en-US" sz="2800"/>
              <a:t>Therefore, deeper your network is, more knowledge from the data will be "lost".</a:t>
            </a:r>
          </a:p>
          <a:p>
            <a:pPr eaLnBrk="1" hangingPunct="1"/>
            <a:endParaRPr lang="en-US" altLang="en-US" sz="2800"/>
          </a:p>
          <a:p>
            <a:pPr eaLnBrk="1" hangingPunct="1"/>
            <a:r>
              <a:rPr lang="en-US" altLang="en-US" sz="2800"/>
              <a:t> Some "big" errors we get from the output layer might not be able to affect the synapses weight of a neuron in a relatively shallow layer much ("shallow" means it's close to the input layer).</a:t>
            </a:r>
          </a:p>
          <a:p>
            <a:pPr eaLnBrk="1" hangingPunct="1"/>
            <a:endParaRPr lang="en-US" altLang="en-US" sz="2800"/>
          </a:p>
          <a:p>
            <a:pPr eaLnBrk="1" hangingPunct="1"/>
            <a:r>
              <a:rPr lang="en-US" altLang="en-US" sz="2800"/>
              <a:t>Due to this, sigmoids have fallen out of favor as activations on hidden units</a:t>
            </a:r>
            <a:r>
              <a:rPr lang="en-US" altLang="en-US" sz="32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a:extLst>
              <a:ext uri="{FF2B5EF4-FFF2-40B4-BE49-F238E27FC236}">
                <a16:creationId xmlns:a16="http://schemas.microsoft.com/office/drawing/2014/main" id="{BA243D61-5945-4910-8F66-BCA93BB62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ext Box 3">
            <a:extLst>
              <a:ext uri="{FF2B5EF4-FFF2-40B4-BE49-F238E27FC236}">
                <a16:creationId xmlns:a16="http://schemas.microsoft.com/office/drawing/2014/main" id="{8EA0CEE7-D723-4D81-AD49-47263E0881FF}"/>
              </a:ext>
            </a:extLst>
          </p:cNvPr>
          <p:cNvSpPr txBox="1">
            <a:spLocks noChangeArrowheads="1"/>
          </p:cNvSpPr>
          <p:nvPr/>
        </p:nvSpPr>
        <p:spPr bwMode="auto">
          <a:xfrm>
            <a:off x="0" y="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b="1" i="1">
                <a:solidFill>
                  <a:srgbClr val="FF0000"/>
                </a:solidFill>
                <a:latin typeface="Calibri" panose="020F0502020204030204" pitchFamily="34" charset="0"/>
              </a:rPr>
              <a:t>Hyperbolic Tan Sigmoid activation function</a:t>
            </a:r>
            <a:r>
              <a:rPr lang="en-US" altLang="en-US" b="1">
                <a:solidFill>
                  <a:srgbClr val="FF0000"/>
                </a:solidFill>
                <a:latin typeface="Calibri" panose="020F0502020204030204" pitchFamily="34" charset="0"/>
              </a:rPr>
              <a:t> </a:t>
            </a:r>
          </a:p>
        </p:txBody>
      </p:sp>
      <p:pic>
        <p:nvPicPr>
          <p:cNvPr id="138244" name="Picture 1">
            <a:extLst>
              <a:ext uri="{FF2B5EF4-FFF2-40B4-BE49-F238E27FC236}">
                <a16:creationId xmlns:a16="http://schemas.microsoft.com/office/drawing/2014/main" id="{AB100A3A-00D3-421B-9A9D-87D77989C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6138863"/>
            <a:ext cx="33004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8243"/>
                                        </p:tgtEl>
                                        <p:attrNameLst>
                                          <p:attrName>style.visibility</p:attrName>
                                        </p:attrNameLst>
                                      </p:cBhvr>
                                      <p:to>
                                        <p:strVal val="visible"/>
                                      </p:to>
                                    </p:set>
                                    <p:anim calcmode="lin" valueType="num">
                                      <p:cBhvr additive="base">
                                        <p:cTn id="7" dur="500" fill="hold"/>
                                        <p:tgtEl>
                                          <p:spTgt spid="138243"/>
                                        </p:tgtEl>
                                        <p:attrNameLst>
                                          <p:attrName>ppt_x</p:attrName>
                                        </p:attrNameLst>
                                      </p:cBhvr>
                                      <p:tavLst>
                                        <p:tav tm="0">
                                          <p:val>
                                            <p:strVal val="#ppt_x"/>
                                          </p:val>
                                        </p:tav>
                                        <p:tav tm="100000">
                                          <p:val>
                                            <p:strVal val="#ppt_x"/>
                                          </p:val>
                                        </p:tav>
                                      </p:tavLst>
                                    </p:anim>
                                    <p:anim calcmode="lin" valueType="num">
                                      <p:cBhvr additive="base">
                                        <p:cTn id="8" dur="500" fill="hold"/>
                                        <p:tgtEl>
                                          <p:spTgt spid="1382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8242"/>
                                        </p:tgtEl>
                                        <p:attrNameLst>
                                          <p:attrName>style.visibility</p:attrName>
                                        </p:attrNameLst>
                                      </p:cBhvr>
                                      <p:to>
                                        <p:strVal val="visible"/>
                                      </p:to>
                                    </p:set>
                                    <p:anim calcmode="lin" valueType="num">
                                      <p:cBhvr additive="base">
                                        <p:cTn id="13" dur="500" fill="hold"/>
                                        <p:tgtEl>
                                          <p:spTgt spid="138242"/>
                                        </p:tgtEl>
                                        <p:attrNameLst>
                                          <p:attrName>ppt_x</p:attrName>
                                        </p:attrNameLst>
                                      </p:cBhvr>
                                      <p:tavLst>
                                        <p:tav tm="0">
                                          <p:val>
                                            <p:strVal val="#ppt_x"/>
                                          </p:val>
                                        </p:tav>
                                        <p:tav tm="100000">
                                          <p:val>
                                            <p:strVal val="#ppt_x"/>
                                          </p:val>
                                        </p:tav>
                                      </p:tavLst>
                                    </p:anim>
                                    <p:anim calcmode="lin" valueType="num">
                                      <p:cBhvr additive="base">
                                        <p:cTn id="14" dur="500" fill="hold"/>
                                        <p:tgtEl>
                                          <p:spTgt spid="13824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8244"/>
                                        </p:tgtEl>
                                        <p:attrNameLst>
                                          <p:attrName>style.visibility</p:attrName>
                                        </p:attrNameLst>
                                      </p:cBhvr>
                                      <p:to>
                                        <p:strVal val="visible"/>
                                      </p:to>
                                    </p:set>
                                    <p:anim calcmode="lin" valueType="num">
                                      <p:cBhvr additive="base">
                                        <p:cTn id="19" dur="500" fill="hold"/>
                                        <p:tgtEl>
                                          <p:spTgt spid="138244"/>
                                        </p:tgtEl>
                                        <p:attrNameLst>
                                          <p:attrName>ppt_x</p:attrName>
                                        </p:attrNameLst>
                                      </p:cBhvr>
                                      <p:tavLst>
                                        <p:tav tm="0">
                                          <p:val>
                                            <p:strVal val="#ppt_x"/>
                                          </p:val>
                                        </p:tav>
                                        <p:tav tm="100000">
                                          <p:val>
                                            <p:strVal val="#ppt_x"/>
                                          </p:val>
                                        </p:tav>
                                      </p:tavLst>
                                    </p:anim>
                                    <p:anim calcmode="lin" valueType="num">
                                      <p:cBhvr additive="base">
                                        <p:cTn id="20" dur="500" fill="hold"/>
                                        <p:tgtEl>
                                          <p:spTgt spid="138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FE382EC-2654-4BCD-A499-47304C4C0C94}"/>
              </a:ext>
            </a:extLst>
          </p:cNvPr>
          <p:cNvSpPr>
            <a:spLocks noChangeArrowheads="1"/>
          </p:cNvSpPr>
          <p:nvPr/>
        </p:nvSpPr>
        <p:spPr bwMode="auto">
          <a:xfrm>
            <a:off x="0" y="457200"/>
            <a:ext cx="9144000" cy="667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a:t>its </a:t>
            </a:r>
            <a:r>
              <a:rPr lang="en-US" altLang="en-US" sz="4400">
                <a:solidFill>
                  <a:srgbClr val="FF0000"/>
                </a:solidFill>
              </a:rPr>
              <a:t>output is zero centered </a:t>
            </a:r>
            <a:r>
              <a:rPr lang="en-US" altLang="en-US" sz="4400"/>
              <a:t>because its range in between -1 to 1. </a:t>
            </a:r>
          </a:p>
          <a:p>
            <a:pPr eaLnBrk="1" hangingPunct="1"/>
            <a:endParaRPr lang="en-US" altLang="en-US" sz="4400"/>
          </a:p>
          <a:p>
            <a:pPr eaLnBrk="1" hangingPunct="1"/>
            <a:r>
              <a:rPr lang="en-US" altLang="en-US" sz="4400"/>
              <a:t> </a:t>
            </a:r>
            <a:r>
              <a:rPr lang="en-US" altLang="en-US" sz="4400" i="1"/>
              <a:t>But still it suffers from Vanishing gradient problem.</a:t>
            </a:r>
            <a:r>
              <a:rPr lang="en-US" altLang="en-US" sz="4400"/>
              <a:t> </a:t>
            </a:r>
          </a:p>
          <a:p>
            <a:pPr eaLnBrk="1" hangingPunct="1"/>
            <a:endParaRPr lang="en-US" altLang="en-US" sz="4400"/>
          </a:p>
          <a:p>
            <a:pPr eaLnBrk="1" hangingPunct="1"/>
            <a:r>
              <a:rPr lang="en-US" altLang="en-US" sz="4400"/>
              <a:t>The </a:t>
            </a:r>
            <a:r>
              <a:rPr lang="en-US" altLang="en-US" sz="4400">
                <a:solidFill>
                  <a:srgbClr val="FF0000"/>
                </a:solidFill>
              </a:rPr>
              <a:t>tanh function is mainly used for classification between two classes.</a:t>
            </a:r>
            <a:endParaRPr lang="en-US" altLang="en-US" sz="4400" i="1">
              <a:solidFill>
                <a:srgbClr val="FF0000"/>
              </a:solidFill>
            </a:endParaRPr>
          </a:p>
          <a:p>
            <a:pPr eaLnBrk="1" hangingPunct="1"/>
            <a:endParaRPr lang="en-US" altLang="en-US" sz="4400" i="1"/>
          </a:p>
          <a:p>
            <a:pPr eaLnBrk="1" hangingPunct="1"/>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930">
                                            <p:txEl>
                                              <p:pRg st="0" end="0"/>
                                            </p:txEl>
                                          </p:spTgt>
                                        </p:tgtEl>
                                        <p:attrNameLst>
                                          <p:attrName>style.visibility</p:attrName>
                                        </p:attrNameLst>
                                      </p:cBhvr>
                                      <p:to>
                                        <p:strVal val="visible"/>
                                      </p:to>
                                    </p:set>
                                    <p:anim calcmode="lin" valueType="num">
                                      <p:cBhvr additive="base">
                                        <p:cTn id="7" dur="500" fill="hold"/>
                                        <p:tgtEl>
                                          <p:spTgt spid="1249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9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930">
                                            <p:txEl>
                                              <p:pRg st="2" end="2"/>
                                            </p:txEl>
                                          </p:spTgt>
                                        </p:tgtEl>
                                        <p:attrNameLst>
                                          <p:attrName>style.visibility</p:attrName>
                                        </p:attrNameLst>
                                      </p:cBhvr>
                                      <p:to>
                                        <p:strVal val="visible"/>
                                      </p:to>
                                    </p:set>
                                    <p:anim calcmode="lin" valueType="num">
                                      <p:cBhvr additive="base">
                                        <p:cTn id="13" dur="500" fill="hold"/>
                                        <p:tgtEl>
                                          <p:spTgt spid="1249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49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4930">
                                            <p:txEl>
                                              <p:pRg st="4" end="4"/>
                                            </p:txEl>
                                          </p:spTgt>
                                        </p:tgtEl>
                                        <p:attrNameLst>
                                          <p:attrName>style.visibility</p:attrName>
                                        </p:attrNameLst>
                                      </p:cBhvr>
                                      <p:to>
                                        <p:strVal val="visible"/>
                                      </p:to>
                                    </p:set>
                                    <p:anim calcmode="lin" valueType="num">
                                      <p:cBhvr additive="base">
                                        <p:cTn id="19" dur="500" fill="hold"/>
                                        <p:tgtEl>
                                          <p:spTgt spid="12493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493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0" name="Picture 2">
            <a:extLst>
              <a:ext uri="{FF2B5EF4-FFF2-40B4-BE49-F238E27FC236}">
                <a16:creationId xmlns:a16="http://schemas.microsoft.com/office/drawing/2014/main" id="{98C6565A-AD49-4E6D-B094-4C44A5B08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2888"/>
            <a:ext cx="8382000" cy="625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371" name="TextBox 2">
            <a:extLst>
              <a:ext uri="{FF2B5EF4-FFF2-40B4-BE49-F238E27FC236}">
                <a16:creationId xmlns:a16="http://schemas.microsoft.com/office/drawing/2014/main" id="{CC38C5B9-1D31-4FFE-89BC-FB65DC470799}"/>
              </a:ext>
            </a:extLst>
          </p:cNvPr>
          <p:cNvSpPr txBox="1">
            <a:spLocks noChangeArrowheads="1"/>
          </p:cNvSpPr>
          <p:nvPr/>
        </p:nvSpPr>
        <p:spPr bwMode="auto">
          <a:xfrm>
            <a:off x="0" y="6273800"/>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x is net, f(x) is f(net)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
            <a:extLst>
              <a:ext uri="{FF2B5EF4-FFF2-40B4-BE49-F238E27FC236}">
                <a16:creationId xmlns:a16="http://schemas.microsoft.com/office/drawing/2014/main" id="{318C2AC3-C105-458B-ADED-B49CDE058EBC}"/>
              </a:ext>
            </a:extLst>
          </p:cNvPr>
          <p:cNvSpPr>
            <a:spLocks noChangeArrowheads="1"/>
          </p:cNvSpPr>
          <p:nvPr/>
        </p:nvSpPr>
        <p:spPr bwMode="auto">
          <a:xfrm>
            <a:off x="0" y="3209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latin typeface="Calibri" panose="020F0502020204030204" pitchFamily="34" charset="0"/>
            </a:endParaRPr>
          </a:p>
        </p:txBody>
      </p:sp>
      <p:sp>
        <p:nvSpPr>
          <p:cNvPr id="14340" name="Text Box 10">
            <a:extLst>
              <a:ext uri="{FF2B5EF4-FFF2-40B4-BE49-F238E27FC236}">
                <a16:creationId xmlns:a16="http://schemas.microsoft.com/office/drawing/2014/main" id="{AE218C2C-E636-428C-A870-9E59852D6FC4}"/>
              </a:ext>
            </a:extLst>
          </p:cNvPr>
          <p:cNvSpPr txBox="1">
            <a:spLocks noChangeArrowheads="1"/>
          </p:cNvSpPr>
          <p:nvPr/>
        </p:nvSpPr>
        <p:spPr bwMode="auto">
          <a:xfrm>
            <a:off x="0" y="3581400"/>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latin typeface="Calibri" panose="020F0502020204030204" pitchFamily="34" charset="0"/>
              </a:rPr>
              <a:t> </a:t>
            </a:r>
          </a:p>
          <a:p>
            <a:endParaRPr lang="en-US" altLang="en-US" sz="3200">
              <a:latin typeface="Calibri" panose="020F0502020204030204" pitchFamily="34" charset="0"/>
            </a:endParaRPr>
          </a:p>
          <a:p>
            <a:r>
              <a:rPr lang="en-US" altLang="en-US" sz="4000">
                <a:latin typeface="Calibri" panose="020F0502020204030204" pitchFamily="34" charset="0"/>
              </a:rPr>
              <a:t>Find 	f </a:t>
            </a:r>
            <a:r>
              <a:rPr lang="en-US" altLang="en-US" sz="4000" baseline="30000">
                <a:latin typeface="Calibri" panose="020F0502020204030204" pitchFamily="34" charset="0"/>
              </a:rPr>
              <a:t>’</a:t>
            </a:r>
            <a:r>
              <a:rPr lang="en-US" altLang="en-US" sz="4000">
                <a:latin typeface="Calibri" panose="020F0502020204030204" pitchFamily="34" charset="0"/>
              </a:rPr>
              <a:t>(net) w.r.t. net  in terms of y</a:t>
            </a:r>
          </a:p>
        </p:txBody>
      </p:sp>
      <p:graphicFrame>
        <p:nvGraphicFramePr>
          <p:cNvPr id="14338" name="Object 11">
            <a:extLst>
              <a:ext uri="{FF2B5EF4-FFF2-40B4-BE49-F238E27FC236}">
                <a16:creationId xmlns:a16="http://schemas.microsoft.com/office/drawing/2014/main" id="{DA93D9AF-F3F7-42A6-9F87-51336C59ACBC}"/>
              </a:ext>
            </a:extLst>
          </p:cNvPr>
          <p:cNvGraphicFramePr>
            <a:graphicFrameLocks noChangeAspect="1"/>
          </p:cNvGraphicFramePr>
          <p:nvPr/>
        </p:nvGraphicFramePr>
        <p:xfrm>
          <a:off x="0" y="0"/>
          <a:ext cx="9020175" cy="3505200"/>
        </p:xfrm>
        <a:graphic>
          <a:graphicData uri="http://schemas.openxmlformats.org/presentationml/2006/ole">
            <mc:AlternateContent xmlns:mc="http://schemas.openxmlformats.org/markup-compatibility/2006">
              <mc:Choice xmlns:v="urn:schemas-microsoft-com:vml" Requires="v">
                <p:oleObj spid="_x0000_s14344" name="Equation" r:id="rId3" imgW="2920680" imgH="1028520" progId="Equation.3">
                  <p:embed/>
                </p:oleObj>
              </mc:Choice>
              <mc:Fallback>
                <p:oleObj name="Equation" r:id="rId3" imgW="2920680" imgH="102852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020175"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1" name="Object 6">
            <a:extLst>
              <a:ext uri="{FF2B5EF4-FFF2-40B4-BE49-F238E27FC236}">
                <a16:creationId xmlns:a16="http://schemas.microsoft.com/office/drawing/2014/main" id="{21DD4749-48CF-4F5E-809B-620E6B5AB5B0}"/>
              </a:ext>
            </a:extLst>
          </p:cNvPr>
          <p:cNvGraphicFramePr>
            <a:graphicFrameLocks noChangeAspect="1"/>
          </p:cNvGraphicFramePr>
          <p:nvPr/>
        </p:nvGraphicFramePr>
        <p:xfrm>
          <a:off x="381000" y="609600"/>
          <a:ext cx="8001000" cy="6103938"/>
        </p:xfrm>
        <a:graphic>
          <a:graphicData uri="http://schemas.openxmlformats.org/presentationml/2006/ole">
            <mc:AlternateContent xmlns:mc="http://schemas.openxmlformats.org/markup-compatibility/2006">
              <mc:Choice xmlns:v="urn:schemas-microsoft-com:vml" Requires="v">
                <p:oleObj spid="_x0000_s15366" name="Equation" r:id="rId3" imgW="1993680" imgH="1536480" progId="Equation.DSMT4">
                  <p:embed/>
                </p:oleObj>
              </mc:Choice>
              <mc:Fallback>
                <p:oleObj name="Equation" r:id="rId3" imgW="1993680" imgH="1536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09600"/>
                        <a:ext cx="8001000" cy="610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1FA4237-F53D-4D73-9679-E687CDD07470}"/>
              </a:ext>
            </a:extLst>
          </p:cNvPr>
          <p:cNvSpPr>
            <a:spLocks noGrp="1" noChangeArrowheads="1"/>
          </p:cNvSpPr>
          <p:nvPr>
            <p:ph type="title"/>
          </p:nvPr>
        </p:nvSpPr>
        <p:spPr>
          <a:xfrm>
            <a:off x="0" y="274638"/>
            <a:ext cx="9144000" cy="1143000"/>
          </a:xfrm>
        </p:spPr>
        <p:txBody>
          <a:bodyPr/>
          <a:lstStyle/>
          <a:p>
            <a:pPr algn="l" eaLnBrk="1" hangingPunct="1"/>
            <a:r>
              <a:rPr lang="en-US" altLang="en-US" sz="6000" b="1">
                <a:solidFill>
                  <a:srgbClr val="FF0000"/>
                </a:solidFill>
              </a:rPr>
              <a:t>CLASSIFICATION OF LEARNING</a:t>
            </a:r>
          </a:p>
        </p:txBody>
      </p:sp>
      <p:sp>
        <p:nvSpPr>
          <p:cNvPr id="43011" name="Rectangle 3">
            <a:extLst>
              <a:ext uri="{FF2B5EF4-FFF2-40B4-BE49-F238E27FC236}">
                <a16:creationId xmlns:a16="http://schemas.microsoft.com/office/drawing/2014/main" id="{6397B198-8A08-4A07-B24A-A715D5E05476}"/>
              </a:ext>
            </a:extLst>
          </p:cNvPr>
          <p:cNvSpPr>
            <a:spLocks noGrp="1" noChangeArrowheads="1"/>
          </p:cNvSpPr>
          <p:nvPr>
            <p:ph type="body" idx="1"/>
          </p:nvPr>
        </p:nvSpPr>
        <p:spPr>
          <a:xfrm>
            <a:off x="0" y="2332038"/>
            <a:ext cx="9144000" cy="4525962"/>
          </a:xfrm>
        </p:spPr>
        <p:txBody>
          <a:bodyPr/>
          <a:lstStyle/>
          <a:p>
            <a:pPr eaLnBrk="1" hangingPunct="1">
              <a:buFont typeface="Wingdings" panose="05000000000000000000" pitchFamily="2" charset="2"/>
              <a:buChar char="Ø"/>
            </a:pPr>
            <a:r>
              <a:rPr lang="en-US" altLang="en-US" sz="6600" b="1"/>
              <a:t>Supervised learning</a:t>
            </a:r>
          </a:p>
          <a:p>
            <a:pPr eaLnBrk="1" hangingPunct="1">
              <a:buFont typeface="Wingdings" panose="05000000000000000000" pitchFamily="2" charset="2"/>
              <a:buChar char="Ø"/>
            </a:pPr>
            <a:r>
              <a:rPr lang="en-US" altLang="en-US" sz="6600" b="1"/>
              <a:t>Unsupervised learning</a:t>
            </a:r>
          </a:p>
          <a:p>
            <a:pPr eaLnBrk="1" hangingPunct="1">
              <a:buFont typeface="Wingdings" panose="05000000000000000000" pitchFamily="2" charset="2"/>
              <a:buChar char="Ø"/>
            </a:pPr>
            <a:r>
              <a:rPr lang="en-US" altLang="en-US" sz="6600" b="1"/>
              <a:t>Reinforcement 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ppt_x"/>
                                          </p:val>
                                        </p:tav>
                                        <p:tav tm="100000">
                                          <p:val>
                                            <p:strVal val="#ppt_x"/>
                                          </p:val>
                                        </p:tav>
                                      </p:tavLst>
                                    </p:anim>
                                    <p:anim calcmode="lin" valueType="num">
                                      <p:cBhvr additive="base">
                                        <p:cTn id="8" dur="500" fill="hold"/>
                                        <p:tgtEl>
                                          <p:spTgt spid="430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11">
                                            <p:txEl>
                                              <p:pRg st="0" end="0"/>
                                            </p:txEl>
                                          </p:spTgt>
                                        </p:tgtEl>
                                        <p:attrNameLst>
                                          <p:attrName>style.visibility</p:attrName>
                                        </p:attrNameLst>
                                      </p:cBhvr>
                                      <p:to>
                                        <p:strVal val="visible"/>
                                      </p:to>
                                    </p:set>
                                    <p:anim calcmode="lin" valueType="num">
                                      <p:cBhvr additive="base">
                                        <p:cTn id="13"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011">
                                            <p:txEl>
                                              <p:pRg st="1" end="1"/>
                                            </p:txEl>
                                          </p:spTgt>
                                        </p:tgtEl>
                                        <p:attrNameLst>
                                          <p:attrName>style.visibility</p:attrName>
                                        </p:attrNameLst>
                                      </p:cBhvr>
                                      <p:to>
                                        <p:strVal val="visible"/>
                                      </p:to>
                                    </p:set>
                                    <p:anim calcmode="lin" valueType="num">
                                      <p:cBhvr additive="base">
                                        <p:cTn id="19"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3011">
                                            <p:txEl>
                                              <p:pRg st="2" end="2"/>
                                            </p:txEl>
                                          </p:spTgt>
                                        </p:tgtEl>
                                        <p:attrNameLst>
                                          <p:attrName>style.visibility</p:attrName>
                                        </p:attrNameLst>
                                      </p:cBhvr>
                                      <p:to>
                                        <p:strVal val="visible"/>
                                      </p:to>
                                    </p:set>
                                    <p:anim calcmode="lin" valueType="num">
                                      <p:cBhvr additive="base">
                                        <p:cTn id="25"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0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1"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7">
            <a:extLst>
              <a:ext uri="{FF2B5EF4-FFF2-40B4-BE49-F238E27FC236}">
                <a16:creationId xmlns:a16="http://schemas.microsoft.com/office/drawing/2014/main" id="{6EBB2D2E-3E2B-4FC9-AAE0-1BA218EE75BA}"/>
              </a:ext>
            </a:extLst>
          </p:cNvPr>
          <p:cNvGraphicFramePr>
            <a:graphicFrameLocks noChangeAspect="1"/>
          </p:cNvGraphicFramePr>
          <p:nvPr/>
        </p:nvGraphicFramePr>
        <p:xfrm>
          <a:off x="228600" y="0"/>
          <a:ext cx="8456613" cy="4648200"/>
        </p:xfrm>
        <a:graphic>
          <a:graphicData uri="http://schemas.openxmlformats.org/presentationml/2006/ole">
            <mc:AlternateContent xmlns:mc="http://schemas.openxmlformats.org/markup-compatibility/2006">
              <mc:Choice xmlns:v="urn:schemas-microsoft-com:vml" Requires="v">
                <p:oleObj spid="_x0000_s17418" name="Equation" r:id="rId3" imgW="1663560" imgH="914400" progId="Equation.DSMT4">
                  <p:embed/>
                </p:oleObj>
              </mc:Choice>
              <mc:Fallback>
                <p:oleObj name="Equation" r:id="rId3" imgW="1663560" imgH="9144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0"/>
                        <a:ext cx="8456613" cy="464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9">
            <a:extLst>
              <a:ext uri="{FF2B5EF4-FFF2-40B4-BE49-F238E27FC236}">
                <a16:creationId xmlns:a16="http://schemas.microsoft.com/office/drawing/2014/main" id="{A10A9B62-3B06-4CEC-9089-86B6C26C58C4}"/>
              </a:ext>
            </a:extLst>
          </p:cNvPr>
          <p:cNvGraphicFramePr>
            <a:graphicFrameLocks noChangeAspect="1"/>
          </p:cNvGraphicFramePr>
          <p:nvPr/>
        </p:nvGraphicFramePr>
        <p:xfrm>
          <a:off x="228600" y="4876800"/>
          <a:ext cx="7145338" cy="1441450"/>
        </p:xfrm>
        <a:graphic>
          <a:graphicData uri="http://schemas.openxmlformats.org/presentationml/2006/ole">
            <mc:AlternateContent xmlns:mc="http://schemas.openxmlformats.org/markup-compatibility/2006">
              <mc:Choice xmlns:v="urn:schemas-microsoft-com:vml" Requires="v">
                <p:oleObj spid="_x0000_s17419" name="Equation" r:id="rId5" imgW="1447560" imgH="291960" progId="Equation.DSMT4">
                  <p:embed/>
                </p:oleObj>
              </mc:Choice>
              <mc:Fallback>
                <p:oleObj name="Equation" r:id="rId5" imgW="1447560" imgH="29196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876800"/>
                        <a:ext cx="7145338"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418" name="Picture 2">
            <a:extLst>
              <a:ext uri="{FF2B5EF4-FFF2-40B4-BE49-F238E27FC236}">
                <a16:creationId xmlns:a16="http://schemas.microsoft.com/office/drawing/2014/main" id="{7231B1EA-1B60-40F3-AE45-18558FC65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457200"/>
            <a:ext cx="723265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a:extLst>
              <a:ext uri="{FF2B5EF4-FFF2-40B4-BE49-F238E27FC236}">
                <a16:creationId xmlns:a16="http://schemas.microsoft.com/office/drawing/2014/main" id="{C9FAAC43-25B5-4152-A144-2916181C1CE3}"/>
              </a:ext>
            </a:extLst>
          </p:cNvPr>
          <p:cNvSpPr>
            <a:spLocks noChangeArrowheads="1"/>
          </p:cNvSpPr>
          <p:nvPr/>
        </p:nvSpPr>
        <p:spPr bwMode="auto">
          <a:xfrm>
            <a:off x="0" y="83820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endParaRPr lang="en-US" altLang="en-US" sz="4000"/>
          </a:p>
          <a:p>
            <a:pPr eaLnBrk="1" hangingPunct="1">
              <a:buFont typeface="Wingdings" panose="05000000000000000000" pitchFamily="2" charset="2"/>
              <a:buChar char="Ø"/>
            </a:pPr>
            <a:r>
              <a:rPr lang="en-US" altLang="en-US" sz="4000"/>
              <a:t>Sigmoids saturate and kill gradients.</a:t>
            </a:r>
          </a:p>
          <a:p>
            <a:pPr eaLnBrk="1" hangingPunct="1">
              <a:buFont typeface="Wingdings" panose="05000000000000000000" pitchFamily="2" charset="2"/>
              <a:buChar char="Ø"/>
            </a:pPr>
            <a:endParaRPr lang="en-US" altLang="en-US" sz="4000"/>
          </a:p>
          <a:p>
            <a:pPr eaLnBrk="1" hangingPunct="1">
              <a:buFont typeface="Wingdings" panose="05000000000000000000" pitchFamily="2" charset="2"/>
              <a:buChar char="Ø"/>
            </a:pPr>
            <a:r>
              <a:rPr lang="en-US" altLang="en-US" sz="4000"/>
              <a:t>Sigmoids have slow convergence.</a:t>
            </a:r>
            <a:r>
              <a:rPr lang="en-US" altLang="en-US" sz="4000">
                <a:latin typeface="Calibri" panose="020F0502020204030204" pitchFamily="34" charset="0"/>
              </a:rPr>
              <a:t> </a:t>
            </a:r>
          </a:p>
          <a:p>
            <a:pPr eaLnBrk="1" hangingPunct="1">
              <a:buFont typeface="Wingdings" panose="05000000000000000000" pitchFamily="2" charset="2"/>
              <a:buChar char="Ø"/>
            </a:pPr>
            <a:endParaRPr lang="en-US" altLang="en-US" sz="4000">
              <a:latin typeface="Calibri" panose="020F0502020204030204" pitchFamily="34" charset="0"/>
            </a:endParaRPr>
          </a:p>
          <a:p>
            <a:pPr eaLnBrk="1" hangingPunct="1">
              <a:buFont typeface="Wingdings" panose="05000000000000000000" pitchFamily="2" charset="2"/>
              <a:buChar char="Ø"/>
            </a:pPr>
            <a:r>
              <a:rPr lang="en-US" altLang="en-US" sz="4800">
                <a:latin typeface="Calibri" panose="020F0502020204030204" pitchFamily="34" charset="0"/>
              </a:rPr>
              <a:t>exp() is a bit compute expensive</a:t>
            </a:r>
          </a:p>
          <a:p>
            <a:pPr eaLnBrk="1" hangingPunct="1">
              <a:buFont typeface="Wingdings" panose="05000000000000000000" pitchFamily="2" charset="2"/>
              <a:buChar char="Ø"/>
            </a:pPr>
            <a:endParaRPr lang="en-US" altLang="en-US" sz="4000"/>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extBox 1">
            <a:extLst>
              <a:ext uri="{FF2B5EF4-FFF2-40B4-BE49-F238E27FC236}">
                <a16:creationId xmlns:a16="http://schemas.microsoft.com/office/drawing/2014/main" id="{0663D795-319A-4D49-821E-029F2CD7F834}"/>
              </a:ext>
            </a:extLst>
          </p:cNvPr>
          <p:cNvSpPr txBox="1">
            <a:spLocks noChangeArrowheads="1"/>
          </p:cNvSpPr>
          <p:nvPr/>
        </p:nvSpPr>
        <p:spPr bwMode="auto">
          <a:xfrm>
            <a:off x="0" y="0"/>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Linear Activation function</a:t>
            </a:r>
          </a:p>
          <a:p>
            <a:pPr eaLnBrk="1" hangingPunct="1"/>
            <a:endParaRPr lang="en-US" altLang="en-US" sz="4000"/>
          </a:p>
        </p:txBody>
      </p:sp>
      <p:pic>
        <p:nvPicPr>
          <p:cNvPr id="319491" name="Picture 2">
            <a:extLst>
              <a:ext uri="{FF2B5EF4-FFF2-40B4-BE49-F238E27FC236}">
                <a16:creationId xmlns:a16="http://schemas.microsoft.com/office/drawing/2014/main" id="{07209641-AC53-44BC-8585-596E9C8C707C}"/>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990600" y="762000"/>
            <a:ext cx="54991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492" name="Rectangle 3">
            <a:extLst>
              <a:ext uri="{FF2B5EF4-FFF2-40B4-BE49-F238E27FC236}">
                <a16:creationId xmlns:a16="http://schemas.microsoft.com/office/drawing/2014/main" id="{242130F1-780A-4362-B464-63ED76A4919D}"/>
              </a:ext>
            </a:extLst>
          </p:cNvPr>
          <p:cNvSpPr>
            <a:spLocks noChangeArrowheads="1"/>
          </p:cNvSpPr>
          <p:nvPr/>
        </p:nvSpPr>
        <p:spPr bwMode="auto">
          <a:xfrm>
            <a:off x="0" y="5029200"/>
            <a:ext cx="5715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800"/>
          </a:p>
          <a:p>
            <a:pPr eaLnBrk="1" hangingPunct="1"/>
            <a:r>
              <a:rPr lang="en-US" altLang="en-US" sz="2800"/>
              <a:t>y’=f’(net) =c, if c=1,  f’(net)=1</a:t>
            </a:r>
          </a:p>
        </p:txBody>
      </p:sp>
      <p:pic>
        <p:nvPicPr>
          <p:cNvPr id="319493" name="Picture 4">
            <a:extLst>
              <a:ext uri="{FF2B5EF4-FFF2-40B4-BE49-F238E27FC236}">
                <a16:creationId xmlns:a16="http://schemas.microsoft.com/office/drawing/2014/main" id="{6CDB0C49-3351-4982-BB70-F0D9659EB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814888"/>
            <a:ext cx="4191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a:extLst>
              <a:ext uri="{FF2B5EF4-FFF2-40B4-BE49-F238E27FC236}">
                <a16:creationId xmlns:a16="http://schemas.microsoft.com/office/drawing/2014/main" id="{91B7598C-43DB-473A-9345-E8E342314A5F}"/>
              </a:ext>
            </a:extLst>
          </p:cNvPr>
          <p:cNvPicPr>
            <a:picLocks noChangeAspect="1" noChangeArrowheads="1"/>
          </p:cNvPicPr>
          <p:nvPr/>
        </p:nvPicPr>
        <p:blipFill>
          <a:blip r:embed="rId2">
            <a:lum bright="-14000"/>
            <a:extLst>
              <a:ext uri="{28A0092B-C50C-407E-A947-70E740481C1C}">
                <a14:useLocalDpi xmlns:a14="http://schemas.microsoft.com/office/drawing/2010/main" val="0"/>
              </a:ext>
            </a:extLst>
          </a:blip>
          <a:srcRect/>
          <a:stretch>
            <a:fillRect/>
          </a:stretch>
        </p:blipFill>
        <p:spPr bwMode="auto">
          <a:xfrm>
            <a:off x="0" y="0"/>
            <a:ext cx="4724400"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Picture 3">
            <a:extLst>
              <a:ext uri="{FF2B5EF4-FFF2-40B4-BE49-F238E27FC236}">
                <a16:creationId xmlns:a16="http://schemas.microsoft.com/office/drawing/2014/main" id="{1B6615F2-99B9-41E9-83A0-B4E41C0161DF}"/>
              </a:ext>
            </a:extLst>
          </p:cNvPr>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4114800" y="2895600"/>
            <a:ext cx="50292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3362"/>
                                        </p:tgtEl>
                                        <p:attrNameLst>
                                          <p:attrName>style.visibility</p:attrName>
                                        </p:attrNameLst>
                                      </p:cBhvr>
                                      <p:to>
                                        <p:strVal val="visible"/>
                                      </p:to>
                                    </p:set>
                                    <p:anim calcmode="lin" valueType="num">
                                      <p:cBhvr additive="base">
                                        <p:cTn id="7" dur="500" fill="hold"/>
                                        <p:tgtEl>
                                          <p:spTgt spid="143362"/>
                                        </p:tgtEl>
                                        <p:attrNameLst>
                                          <p:attrName>ppt_x</p:attrName>
                                        </p:attrNameLst>
                                      </p:cBhvr>
                                      <p:tavLst>
                                        <p:tav tm="0">
                                          <p:val>
                                            <p:strVal val="#ppt_x"/>
                                          </p:val>
                                        </p:tav>
                                        <p:tav tm="100000">
                                          <p:val>
                                            <p:strVal val="#ppt_x"/>
                                          </p:val>
                                        </p:tav>
                                      </p:tavLst>
                                    </p:anim>
                                    <p:anim calcmode="lin" valueType="num">
                                      <p:cBhvr additive="base">
                                        <p:cTn id="8" dur="500" fill="hold"/>
                                        <p:tgtEl>
                                          <p:spTgt spid="1433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3363"/>
                                        </p:tgtEl>
                                        <p:attrNameLst>
                                          <p:attrName>style.visibility</p:attrName>
                                        </p:attrNameLst>
                                      </p:cBhvr>
                                      <p:to>
                                        <p:strVal val="visible"/>
                                      </p:to>
                                    </p:set>
                                    <p:anim calcmode="lin" valueType="num">
                                      <p:cBhvr additive="base">
                                        <p:cTn id="13" dur="500" fill="hold"/>
                                        <p:tgtEl>
                                          <p:spTgt spid="143363"/>
                                        </p:tgtEl>
                                        <p:attrNameLst>
                                          <p:attrName>ppt_x</p:attrName>
                                        </p:attrNameLst>
                                      </p:cBhvr>
                                      <p:tavLst>
                                        <p:tav tm="0">
                                          <p:val>
                                            <p:strVal val="#ppt_x"/>
                                          </p:val>
                                        </p:tav>
                                        <p:tav tm="100000">
                                          <p:val>
                                            <p:strVal val="#ppt_x"/>
                                          </p:val>
                                        </p:tav>
                                      </p:tavLst>
                                    </p:anim>
                                    <p:anim calcmode="lin" valueType="num">
                                      <p:cBhvr additive="base">
                                        <p:cTn id="14" dur="500" fill="hold"/>
                                        <p:tgtEl>
                                          <p:spTgt spid="143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986" name="Picture 2" descr="Image result for poslin function in matlab">
            <a:extLst>
              <a:ext uri="{FF2B5EF4-FFF2-40B4-BE49-F238E27FC236}">
                <a16:creationId xmlns:a16="http://schemas.microsoft.com/office/drawing/2014/main" id="{B8A9B9D0-0F8A-405F-8806-0238031D7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14925"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987" name="TextBox 2">
            <a:extLst>
              <a:ext uri="{FF2B5EF4-FFF2-40B4-BE49-F238E27FC236}">
                <a16:creationId xmlns:a16="http://schemas.microsoft.com/office/drawing/2014/main" id="{EA6F13F8-14BD-4FC8-BCE6-DB92B09BCF05}"/>
              </a:ext>
            </a:extLst>
          </p:cNvPr>
          <p:cNvSpPr txBox="1">
            <a:spLocks noChangeArrowheads="1"/>
          </p:cNvSpPr>
          <p:nvPr/>
        </p:nvSpPr>
        <p:spPr bwMode="auto">
          <a:xfrm>
            <a:off x="381000" y="4038600"/>
            <a:ext cx="2743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It is ReLU</a:t>
            </a:r>
          </a:p>
        </p:txBody>
      </p:sp>
      <p:pic>
        <p:nvPicPr>
          <p:cNvPr id="4" name="Picture 4">
            <a:extLst>
              <a:ext uri="{FF2B5EF4-FFF2-40B4-BE49-F238E27FC236}">
                <a16:creationId xmlns:a16="http://schemas.microsoft.com/office/drawing/2014/main" id="{3B012555-7B05-44A0-94AD-78AE8C64B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275" y="1676400"/>
            <a:ext cx="38957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989" name="Rectangle 4">
            <a:extLst>
              <a:ext uri="{FF2B5EF4-FFF2-40B4-BE49-F238E27FC236}">
                <a16:creationId xmlns:a16="http://schemas.microsoft.com/office/drawing/2014/main" id="{8BD457B1-81B5-4310-BB3C-A237D4CD60C5}"/>
              </a:ext>
            </a:extLst>
          </p:cNvPr>
          <p:cNvSpPr>
            <a:spLocks noChangeArrowheads="1"/>
          </p:cNvSpPr>
          <p:nvPr/>
        </p:nvSpPr>
        <p:spPr bwMode="auto">
          <a:xfrm>
            <a:off x="2819400" y="5029200"/>
            <a:ext cx="5943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 </a:t>
            </a:r>
            <a:r>
              <a:rPr lang="en-US" altLang="en-US" sz="3200"/>
              <a:t>f</a:t>
            </a:r>
            <a:r>
              <a:rPr lang="en-US" altLang="en-US" sz="3200" i="1"/>
              <a:t>(net) = max(0,net) i.e </a:t>
            </a:r>
          </a:p>
          <a:p>
            <a:pPr eaLnBrk="1" hangingPunct="1"/>
            <a:r>
              <a:rPr lang="en-US" altLang="en-US" sz="3200" i="1"/>
              <a:t>If  net &lt; 0 , f(net) = 0 and</a:t>
            </a:r>
          </a:p>
          <a:p>
            <a:pPr eaLnBrk="1" hangingPunct="1"/>
            <a:r>
              <a:rPr lang="en-US" altLang="en-US" sz="3200" i="1"/>
              <a:t> if net &gt;= 0 , f(net) = net.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97986"/>
                                        </p:tgtEl>
                                        <p:attrNameLst>
                                          <p:attrName>style.visibility</p:attrName>
                                        </p:attrNameLst>
                                      </p:cBhvr>
                                      <p:to>
                                        <p:strVal val="visible"/>
                                      </p:to>
                                    </p:set>
                                    <p:anim calcmode="lin" valueType="num">
                                      <p:cBhvr additive="base">
                                        <p:cTn id="13" dur="500" fill="hold"/>
                                        <p:tgtEl>
                                          <p:spTgt spid="297986"/>
                                        </p:tgtEl>
                                        <p:attrNameLst>
                                          <p:attrName>ppt_x</p:attrName>
                                        </p:attrNameLst>
                                      </p:cBhvr>
                                      <p:tavLst>
                                        <p:tav tm="0">
                                          <p:val>
                                            <p:strVal val="#ppt_x"/>
                                          </p:val>
                                        </p:tav>
                                        <p:tav tm="100000">
                                          <p:val>
                                            <p:strVal val="#ppt_x"/>
                                          </p:val>
                                        </p:tav>
                                      </p:tavLst>
                                    </p:anim>
                                    <p:anim calcmode="lin" valueType="num">
                                      <p:cBhvr additive="base">
                                        <p:cTn id="14" dur="500" fill="hold"/>
                                        <p:tgtEl>
                                          <p:spTgt spid="29798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7989"/>
                                        </p:tgtEl>
                                        <p:attrNameLst>
                                          <p:attrName>style.visibility</p:attrName>
                                        </p:attrNameLst>
                                      </p:cBhvr>
                                      <p:to>
                                        <p:strVal val="visible"/>
                                      </p:to>
                                    </p:set>
                                    <p:anim calcmode="lin" valueType="num">
                                      <p:cBhvr additive="base">
                                        <p:cTn id="25" dur="500" fill="hold"/>
                                        <p:tgtEl>
                                          <p:spTgt spid="297989"/>
                                        </p:tgtEl>
                                        <p:attrNameLst>
                                          <p:attrName>ppt_x</p:attrName>
                                        </p:attrNameLst>
                                      </p:cBhvr>
                                      <p:tavLst>
                                        <p:tav tm="0">
                                          <p:val>
                                            <p:strVal val="#ppt_x"/>
                                          </p:val>
                                        </p:tav>
                                        <p:tav tm="100000">
                                          <p:val>
                                            <p:strVal val="#ppt_x"/>
                                          </p:val>
                                        </p:tav>
                                      </p:tavLst>
                                    </p:anim>
                                    <p:anim calcmode="lin" valueType="num">
                                      <p:cBhvr additive="base">
                                        <p:cTn id="26" dur="500" fill="hold"/>
                                        <p:tgtEl>
                                          <p:spTgt spid="29798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7987"/>
                                        </p:tgtEl>
                                        <p:attrNameLst>
                                          <p:attrName>style.visibility</p:attrName>
                                        </p:attrNameLst>
                                      </p:cBhvr>
                                      <p:to>
                                        <p:strVal val="visible"/>
                                      </p:to>
                                    </p:set>
                                    <p:anim calcmode="lin" valueType="num">
                                      <p:cBhvr additive="base">
                                        <p:cTn id="31" dur="500" fill="hold"/>
                                        <p:tgtEl>
                                          <p:spTgt spid="297987"/>
                                        </p:tgtEl>
                                        <p:attrNameLst>
                                          <p:attrName>ppt_x</p:attrName>
                                        </p:attrNameLst>
                                      </p:cBhvr>
                                      <p:tavLst>
                                        <p:tav tm="0">
                                          <p:val>
                                            <p:strVal val="#ppt_x"/>
                                          </p:val>
                                        </p:tav>
                                        <p:tav tm="100000">
                                          <p:val>
                                            <p:strVal val="#ppt_x"/>
                                          </p:val>
                                        </p:tav>
                                      </p:tavLst>
                                    </p:anim>
                                    <p:anim calcmode="lin" valueType="num">
                                      <p:cBhvr additive="base">
                                        <p:cTn id="32" dur="500" fill="hold"/>
                                        <p:tgtEl>
                                          <p:spTgt spid="297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p:bldP spid="29798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2" name="Picture 2">
            <a:extLst>
              <a:ext uri="{FF2B5EF4-FFF2-40B4-BE49-F238E27FC236}">
                <a16:creationId xmlns:a16="http://schemas.microsoft.com/office/drawing/2014/main" id="{E5C13B31-4A63-4043-844B-3EA14E6B4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2563" name="Picture 3">
            <a:extLst>
              <a:ext uri="{FF2B5EF4-FFF2-40B4-BE49-F238E27FC236}">
                <a16:creationId xmlns:a16="http://schemas.microsoft.com/office/drawing/2014/main" id="{94FF2E15-A2B3-4F75-8850-A91099AE0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505200"/>
            <a:ext cx="9067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363BD7-180E-4213-8AED-F9423119A03D}"/>
              </a:ext>
            </a:extLst>
          </p:cNvPr>
          <p:cNvSpPr>
            <a:spLocks noChangeArrowheads="1"/>
          </p:cNvSpPr>
          <p:nvPr/>
        </p:nvSpPr>
        <p:spPr bwMode="auto">
          <a:xfrm>
            <a:off x="0" y="32004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When the input is positive, the derivative is just 1, so there isn't the squeezing effect you meet on backpropagated errors from the sigmoid function. </a:t>
            </a:r>
            <a:endParaRPr lang="en-US" altLang="en-US"/>
          </a:p>
        </p:txBody>
      </p:sp>
      <p:pic>
        <p:nvPicPr>
          <p:cNvPr id="608258" name="Picture 2" descr="https://cdn-images-1.medium.com/max/1600/1*cIsyfhOzTjQrfhUiimxn8g.png">
            <a:extLst>
              <a:ext uri="{FF2B5EF4-FFF2-40B4-BE49-F238E27FC236}">
                <a16:creationId xmlns:a16="http://schemas.microsoft.com/office/drawing/2014/main" id="{F60C3E2D-5687-4CA1-8786-A1463186E7BB}"/>
              </a:ext>
            </a:extLst>
          </p:cNvPr>
          <p:cNvPicPr>
            <a:picLocks noChangeAspect="1" noChangeArrowheads="1"/>
          </p:cNvPicPr>
          <p:nvPr/>
        </p:nvPicPr>
        <p:blipFill>
          <a:blip r:embed="rId2">
            <a:lum bright="-52000"/>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588" name="Rectangle 2">
            <a:extLst>
              <a:ext uri="{FF2B5EF4-FFF2-40B4-BE49-F238E27FC236}">
                <a16:creationId xmlns:a16="http://schemas.microsoft.com/office/drawing/2014/main" id="{25CEA397-C6F6-4621-822D-091D3DC0E0BC}"/>
              </a:ext>
            </a:extLst>
          </p:cNvPr>
          <p:cNvSpPr>
            <a:spLocks noChangeArrowheads="1"/>
          </p:cNvSpPr>
          <p:nvPr/>
        </p:nvSpPr>
        <p:spPr bwMode="auto">
          <a:xfrm>
            <a:off x="0" y="4611688"/>
            <a:ext cx="9144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ReLu  : The function and its derivative </a:t>
            </a:r>
            <a:r>
              <a:rPr lang="en-US" altLang="en-US" sz="2800" b="1"/>
              <a:t>both are</a:t>
            </a:r>
            <a:r>
              <a:rPr lang="en-US" altLang="en-US" sz="2800"/>
              <a:t> </a:t>
            </a:r>
            <a:r>
              <a:rPr lang="en-US" altLang="en-US" sz="2800" b="1"/>
              <a:t>monotonic</a:t>
            </a:r>
            <a:r>
              <a:rPr lang="en-US" altLang="en-US" sz="2800"/>
              <a:t>.</a:t>
            </a:r>
          </a:p>
          <a:p>
            <a:pPr eaLnBrk="1" hangingPunct="1"/>
            <a:r>
              <a:rPr lang="en-US" altLang="en-US" sz="2800"/>
              <a:t>While </a:t>
            </a:r>
          </a:p>
          <a:p>
            <a:pPr eaLnBrk="1" hangingPunct="1"/>
            <a:r>
              <a:rPr lang="en-US" altLang="en-US" sz="2800"/>
              <a:t>With tansigmoid and logsigmoid   The function is </a:t>
            </a:r>
            <a:r>
              <a:rPr lang="en-US" altLang="en-US" sz="2800" b="1"/>
              <a:t>monotonic</a:t>
            </a:r>
            <a:r>
              <a:rPr lang="en-US" altLang="en-US" sz="2800"/>
              <a:t> while its </a:t>
            </a:r>
            <a:r>
              <a:rPr lang="en-US" altLang="en-US" sz="2800" b="1"/>
              <a:t>derivative is not</a:t>
            </a:r>
            <a:r>
              <a:rPr lang="en-US" altLang="en-US" sz="2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08258"/>
                                        </p:tgtEl>
                                        <p:attrNameLst>
                                          <p:attrName>style.visibility</p:attrName>
                                        </p:attrNameLst>
                                      </p:cBhvr>
                                      <p:to>
                                        <p:strVal val="visible"/>
                                      </p:to>
                                    </p:set>
                                    <p:anim calcmode="lin" valueType="num">
                                      <p:cBhvr additive="base">
                                        <p:cTn id="7" dur="500" fill="hold"/>
                                        <p:tgtEl>
                                          <p:spTgt spid="608258"/>
                                        </p:tgtEl>
                                        <p:attrNameLst>
                                          <p:attrName>ppt_x</p:attrName>
                                        </p:attrNameLst>
                                      </p:cBhvr>
                                      <p:tavLst>
                                        <p:tav tm="0">
                                          <p:val>
                                            <p:strVal val="#ppt_x"/>
                                          </p:val>
                                        </p:tav>
                                        <p:tav tm="100000">
                                          <p:val>
                                            <p:strVal val="#ppt_x"/>
                                          </p:val>
                                        </p:tav>
                                      </p:tavLst>
                                    </p:anim>
                                    <p:anim calcmode="lin" valueType="num">
                                      <p:cBhvr additive="base">
                                        <p:cTn id="8" dur="500" fill="hold"/>
                                        <p:tgtEl>
                                          <p:spTgt spid="6082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1">
            <a:extLst>
              <a:ext uri="{FF2B5EF4-FFF2-40B4-BE49-F238E27FC236}">
                <a16:creationId xmlns:a16="http://schemas.microsoft.com/office/drawing/2014/main" id="{4ED8DE3F-2CBA-488A-AFD6-E0F870053094}"/>
              </a:ext>
            </a:extLst>
          </p:cNvPr>
          <p:cNvSpPr>
            <a:spLocks noChangeArrowheads="1"/>
          </p:cNvSpPr>
          <p:nvPr/>
        </p:nvSpPr>
        <p:spPr bwMode="auto">
          <a:xfrm>
            <a:off x="2286000" y="2274888"/>
            <a:ext cx="457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Anyway, they have another problem: the fact that the output is equal to 0 when the input is negative can lead to a “dead neuron”, a neuron that never fires. (you can study further this problem in literature). A solution to this problem is often found using ELU: ReLU that are not exactly 0 when x&lt;0.</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a:extLst>
              <a:ext uri="{FF2B5EF4-FFF2-40B4-BE49-F238E27FC236}">
                <a16:creationId xmlns:a16="http://schemas.microsoft.com/office/drawing/2014/main" id="{A2DA4AAC-98F9-4BDB-9401-1BE1A763E1E7}"/>
              </a:ext>
            </a:extLst>
          </p:cNvPr>
          <p:cNvSpPr>
            <a:spLocks noChangeArrowheads="1"/>
          </p:cNvSpPr>
          <p:nvPr/>
        </p:nvSpPr>
        <p:spPr bwMode="auto">
          <a:xfrm>
            <a:off x="0" y="0"/>
            <a:ext cx="91440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Issue with ReLU is that all the negative values become zero immediately which decreases the ability of the model to fit or train from the data properly. </a:t>
            </a:r>
          </a:p>
          <a:p>
            <a:pPr eaLnBrk="1" hangingPunct="1"/>
            <a:endParaRPr lang="en-US" altLang="en-US" sz="3600"/>
          </a:p>
          <a:p>
            <a:pPr eaLnBrk="1" hangingPunct="1"/>
            <a:endParaRPr lang="en-US" altLang="en-US" sz="3600"/>
          </a:p>
          <a:p>
            <a:pPr eaLnBrk="1" hangingPunct="1"/>
            <a:r>
              <a:rPr lang="en-US" altLang="en-US" sz="3600"/>
              <a:t>Any negative input given to the ReLU activation function turns the value into zero immediately in the graph, not mapping the negative values appropriately.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4146">
                                            <p:txEl>
                                              <p:pRg st="0" end="0"/>
                                            </p:txEl>
                                          </p:spTgt>
                                        </p:tgtEl>
                                        <p:attrNameLst>
                                          <p:attrName>style.visibility</p:attrName>
                                        </p:attrNameLst>
                                      </p:cBhvr>
                                      <p:to>
                                        <p:strVal val="visible"/>
                                      </p:to>
                                    </p:set>
                                    <p:anim calcmode="lin" valueType="num">
                                      <p:cBhvr additive="base">
                                        <p:cTn id="7" dur="500" fill="hold"/>
                                        <p:tgtEl>
                                          <p:spTgt spid="134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4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4146">
                                            <p:txEl>
                                              <p:pRg st="3" end="3"/>
                                            </p:txEl>
                                          </p:spTgt>
                                        </p:tgtEl>
                                        <p:attrNameLst>
                                          <p:attrName>style.visibility</p:attrName>
                                        </p:attrNameLst>
                                      </p:cBhvr>
                                      <p:to>
                                        <p:strVal val="visible"/>
                                      </p:to>
                                    </p:set>
                                    <p:anim calcmode="lin" valueType="num">
                                      <p:cBhvr additive="base">
                                        <p:cTn id="13" dur="500" fill="hold"/>
                                        <p:tgtEl>
                                          <p:spTgt spid="13414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414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7D6CF6-DB3F-44BA-B2CB-15F7B73D85C5}"/>
              </a:ext>
            </a:extLst>
          </p:cNvPr>
          <p:cNvSpPr>
            <a:spLocks noChangeArrowheads="1"/>
          </p:cNvSpPr>
          <p:nvPr/>
        </p:nvSpPr>
        <p:spPr bwMode="auto">
          <a:xfrm>
            <a:off x="0" y="0"/>
            <a:ext cx="9144000" cy="704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Supervised learning algorithms use </a:t>
            </a:r>
            <a:r>
              <a:rPr lang="en-US" altLang="en-US" sz="3200" b="1">
                <a:solidFill>
                  <a:srgbClr val="FF0000"/>
                </a:solidFill>
              </a:rPr>
              <a:t>labeled examples</a:t>
            </a:r>
            <a:r>
              <a:rPr lang="en-US" altLang="en-US" sz="3200" b="1"/>
              <a:t> in the training process. </a:t>
            </a:r>
          </a:p>
          <a:p>
            <a:pPr eaLnBrk="1" hangingPunct="1"/>
            <a:endParaRPr lang="en-US" altLang="en-US" sz="3200" b="1"/>
          </a:p>
          <a:p>
            <a:pPr eaLnBrk="1" hangingPunct="1"/>
            <a:r>
              <a:rPr lang="en-US" altLang="en-US" sz="3200" b="1"/>
              <a:t>The learning algorithm receives </a:t>
            </a:r>
            <a:r>
              <a:rPr lang="en-US" altLang="en-US" sz="3200" b="1">
                <a:solidFill>
                  <a:srgbClr val="FF0000"/>
                </a:solidFill>
              </a:rPr>
              <a:t>a set of inputs along with the corresponding correct outputs</a:t>
            </a:r>
            <a:r>
              <a:rPr lang="en-US" altLang="en-US" sz="3200" b="1"/>
              <a:t>, and then the algorithm learns by comparing its </a:t>
            </a:r>
            <a:r>
              <a:rPr lang="en-US" altLang="en-US" sz="3200" b="1">
                <a:solidFill>
                  <a:srgbClr val="FF0000"/>
                </a:solidFill>
              </a:rPr>
              <a:t>actual output with the “correct output.” </a:t>
            </a:r>
          </a:p>
          <a:p>
            <a:pPr eaLnBrk="1" hangingPunct="1"/>
            <a:endParaRPr lang="en-US" altLang="en-US" sz="3200" b="1"/>
          </a:p>
          <a:p>
            <a:pPr eaLnBrk="1" hangingPunct="1"/>
            <a:r>
              <a:rPr lang="en-US" altLang="en-US" sz="3200" b="1"/>
              <a:t>Then, it </a:t>
            </a:r>
            <a:r>
              <a:rPr lang="en-US" altLang="en-US" sz="3200" b="1">
                <a:solidFill>
                  <a:srgbClr val="FF0000"/>
                </a:solidFill>
              </a:rPr>
              <a:t>modifies the model </a:t>
            </a:r>
            <a:r>
              <a:rPr lang="en-US" altLang="en-US" sz="3200" b="1"/>
              <a:t>accordingly.</a:t>
            </a:r>
          </a:p>
          <a:p>
            <a:pPr eaLnBrk="1" hangingPunct="1"/>
            <a:r>
              <a:rPr lang="en-US" altLang="en-US" sz="3600" b="1"/>
              <a:t> </a:t>
            </a:r>
          </a:p>
          <a:p>
            <a:pPr eaLnBrk="1" hangingPunct="1"/>
            <a:r>
              <a:rPr lang="en-US" altLang="en-US" sz="3200" b="1"/>
              <a:t>Goal is to learn a </a:t>
            </a:r>
            <a:r>
              <a:rPr lang="en-US" altLang="en-US" sz="3200" b="1">
                <a:solidFill>
                  <a:srgbClr val="FF0000"/>
                </a:solidFill>
              </a:rPr>
              <a:t>general rule </a:t>
            </a:r>
            <a:r>
              <a:rPr lang="en-US" altLang="en-US" sz="3200" b="1"/>
              <a:t>that </a:t>
            </a:r>
            <a:r>
              <a:rPr lang="en-US" altLang="en-US" sz="3200" b="1">
                <a:solidFill>
                  <a:srgbClr val="FF0000"/>
                </a:solidFill>
              </a:rPr>
              <a:t>maps inputs to outputs by minimization of error</a:t>
            </a:r>
            <a:endParaRPr lang="en-IN" altLang="en-US" sz="3200" b="1">
              <a:solidFill>
                <a:srgbClr val="FF0000"/>
              </a:solidFill>
            </a:endParaRPr>
          </a:p>
          <a:p>
            <a:pPr eaLnBrk="1" hangingPunct="1"/>
            <a:endParaRPr lang="en-US" altLang="en-US" sz="32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2">
            <a:extLst>
              <a:ext uri="{FF2B5EF4-FFF2-40B4-BE49-F238E27FC236}">
                <a16:creationId xmlns:a16="http://schemas.microsoft.com/office/drawing/2014/main" id="{6AFD9D5D-DB55-4740-BFE9-90C889557190}"/>
              </a:ext>
            </a:extLst>
          </p:cNvPr>
          <p:cNvPicPr>
            <a:picLocks noChangeAspect="1" noChangeArrowheads="1"/>
          </p:cNvPicPr>
          <p:nvPr/>
        </p:nvPicPr>
        <p:blipFill>
          <a:blip r:embed="rId2">
            <a:lum bright="-2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1">
            <a:extLst>
              <a:ext uri="{FF2B5EF4-FFF2-40B4-BE49-F238E27FC236}">
                <a16:creationId xmlns:a16="http://schemas.microsoft.com/office/drawing/2014/main" id="{EDA51B25-D2F5-410E-B24F-FBC5963347D0}"/>
              </a:ext>
            </a:extLst>
          </p:cNvPr>
          <p:cNvSpPr>
            <a:spLocks noChangeArrowheads="1"/>
          </p:cNvSpPr>
          <p:nvPr/>
        </p:nvSpPr>
        <p:spPr bwMode="auto">
          <a:xfrm>
            <a:off x="0" y="0"/>
            <a:ext cx="9144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The simplest case, no activation, the signal goes through unchanged. </a:t>
            </a:r>
          </a:p>
          <a:p>
            <a:pPr eaLnBrk="1" hangingPunct="1"/>
            <a:endParaRPr lang="en-US" altLang="en-US" sz="3200"/>
          </a:p>
          <a:p>
            <a:pPr eaLnBrk="1" hangingPunct="1"/>
            <a:r>
              <a:rPr lang="en-US" altLang="en-US" sz="3200"/>
              <a:t>LINEAR  This is a good choice for regression problems</a:t>
            </a:r>
          </a:p>
          <a:p>
            <a:pPr eaLnBrk="1" hangingPunct="1"/>
            <a:endParaRPr lang="en-US" altLang="en-US" sz="3200"/>
          </a:p>
          <a:p>
            <a:pPr eaLnBrk="1" hangingPunct="1"/>
            <a:r>
              <a:rPr lang="en-US" altLang="en-US" sz="3200"/>
              <a:t>Linear Activation function are  useful for problems where the output is a continuous variable, as opposed to several outputs which represent categories.  </a:t>
            </a:r>
          </a:p>
          <a:p>
            <a:pPr eaLnBrk="1" hangingPunct="1"/>
            <a:r>
              <a:rPr lang="en-US" altLang="en-US" sz="3200"/>
              <a:t>.</a:t>
            </a:r>
          </a:p>
          <a:p>
            <a:pPr eaLnBrk="1" hangingPunct="1"/>
            <a:r>
              <a:rPr lang="en-US" altLang="en-US" sz="3200"/>
              <a:t>Stick to the logistic for categories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2">
            <a:extLst>
              <a:ext uri="{FF2B5EF4-FFF2-40B4-BE49-F238E27FC236}">
                <a16:creationId xmlns:a16="http://schemas.microsoft.com/office/drawing/2014/main" id="{1DD6EF89-5968-4680-8087-8405B7A08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2D2EA83-7AEC-4D41-9DDF-0EDB49A7A046}"/>
              </a:ext>
            </a:extLst>
          </p:cNvPr>
          <p:cNvSpPr>
            <a:spLocks noChangeArrowheads="1"/>
          </p:cNvSpPr>
          <p:nvPr/>
        </p:nvSpPr>
        <p:spPr bwMode="auto">
          <a:xfrm>
            <a:off x="0" y="48768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leak helps to increase the range of the ReLU function. </a:t>
            </a:r>
          </a:p>
          <a:p>
            <a:pPr eaLnBrk="1" hangingPunct="1"/>
            <a:r>
              <a:rPr lang="en-US" altLang="en-US" sz="2800">
                <a:solidFill>
                  <a:srgbClr val="FF0000"/>
                </a:solidFill>
              </a:rPr>
              <a:t>PReLu ( Parametric  Rectified Linear Unit)</a:t>
            </a:r>
          </a:p>
          <a:p>
            <a:pPr eaLnBrk="1" hangingPunct="1"/>
            <a:r>
              <a:rPr lang="en-US" altLang="en-US" sz="2800"/>
              <a:t>the value of </a:t>
            </a:r>
            <a:r>
              <a:rPr lang="en-US" altLang="en-US" sz="2800" b="1">
                <a:solidFill>
                  <a:srgbClr val="FF0000"/>
                </a:solidFill>
              </a:rPr>
              <a:t>a </a:t>
            </a:r>
            <a:r>
              <a:rPr lang="en-US" altLang="en-US" sz="2800">
                <a:solidFill>
                  <a:srgbClr val="FF0000"/>
                </a:solidFill>
              </a:rPr>
              <a:t>is 0.01 </a:t>
            </a:r>
            <a:r>
              <a:rPr lang="en-US" altLang="en-US" sz="2800"/>
              <a:t>or 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9250"/>
                                        </p:tgtEl>
                                        <p:attrNameLst>
                                          <p:attrName>style.visibility</p:attrName>
                                        </p:attrNameLst>
                                      </p:cBhvr>
                                      <p:to>
                                        <p:strVal val="visible"/>
                                      </p:to>
                                    </p:set>
                                    <p:anim calcmode="lin" valueType="num">
                                      <p:cBhvr additive="base">
                                        <p:cTn id="7" dur="500" fill="hold"/>
                                        <p:tgtEl>
                                          <p:spTgt spid="309250"/>
                                        </p:tgtEl>
                                        <p:attrNameLst>
                                          <p:attrName>ppt_x</p:attrName>
                                        </p:attrNameLst>
                                      </p:cBhvr>
                                      <p:tavLst>
                                        <p:tav tm="0">
                                          <p:val>
                                            <p:strVal val="#ppt_x"/>
                                          </p:val>
                                        </p:tav>
                                        <p:tav tm="100000">
                                          <p:val>
                                            <p:strVal val="#ppt_x"/>
                                          </p:val>
                                        </p:tav>
                                      </p:tavLst>
                                    </p:anim>
                                    <p:anim calcmode="lin" valueType="num">
                                      <p:cBhvr additive="base">
                                        <p:cTn id="8" dur="500" fill="hold"/>
                                        <p:tgtEl>
                                          <p:spTgt spid="3092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0" name="Picture 2">
            <a:extLst>
              <a:ext uri="{FF2B5EF4-FFF2-40B4-BE49-F238E27FC236}">
                <a16:creationId xmlns:a16="http://schemas.microsoft.com/office/drawing/2014/main" id="{77FC321A-B18C-4491-87C6-C2FD5DE31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87313"/>
            <a:ext cx="4414837" cy="473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074D49D-26B2-4786-B517-7B3004F70335}"/>
              </a:ext>
            </a:extLst>
          </p:cNvPr>
          <p:cNvSpPr>
            <a:spLocks noChangeArrowheads="1"/>
          </p:cNvSpPr>
          <p:nvPr/>
        </p:nvSpPr>
        <p:spPr bwMode="auto">
          <a:xfrm>
            <a:off x="0" y="5103813"/>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When </a:t>
            </a:r>
            <a:r>
              <a:rPr lang="en-US" altLang="en-US" sz="2800" b="1"/>
              <a:t>a is not 0.01</a:t>
            </a:r>
            <a:r>
              <a:rPr lang="en-US" altLang="en-US" sz="2800"/>
              <a:t> then it is called </a:t>
            </a:r>
            <a:r>
              <a:rPr lang="en-US" altLang="en-US" sz="2800" b="1">
                <a:solidFill>
                  <a:srgbClr val="FF0000"/>
                </a:solidFill>
              </a:rPr>
              <a:t>Randomized ReLU</a:t>
            </a:r>
            <a:r>
              <a:rPr lang="en-US" altLang="en-US" sz="2800">
                <a:solidFill>
                  <a:srgbClr val="FF0000"/>
                </a:solidFill>
              </a:rPr>
              <a:t>.</a:t>
            </a:r>
          </a:p>
          <a:p>
            <a:pPr eaLnBrk="1" hangingPunct="1"/>
            <a:endParaRPr lang="en-US" altLang="en-US" sz="2800"/>
          </a:p>
          <a:p>
            <a:pPr eaLnBrk="1" hangingPunct="1"/>
            <a:r>
              <a:rPr lang="en-US" altLang="en-US" sz="2800"/>
              <a:t>Both Leaky and Randomized ReLU functions are monotonic in nature.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59490"/>
                                        </p:tgtEl>
                                        <p:attrNameLst>
                                          <p:attrName>style.visibility</p:attrName>
                                        </p:attrNameLst>
                                      </p:cBhvr>
                                      <p:to>
                                        <p:strVal val="visible"/>
                                      </p:to>
                                    </p:set>
                                    <p:anim calcmode="lin" valueType="num">
                                      <p:cBhvr additive="base">
                                        <p:cTn id="7" dur="500" fill="hold"/>
                                        <p:tgtEl>
                                          <p:spTgt spid="959490"/>
                                        </p:tgtEl>
                                        <p:attrNameLst>
                                          <p:attrName>ppt_x</p:attrName>
                                        </p:attrNameLst>
                                      </p:cBhvr>
                                      <p:tavLst>
                                        <p:tav tm="0">
                                          <p:val>
                                            <p:strVal val="#ppt_x"/>
                                          </p:val>
                                        </p:tav>
                                        <p:tav tm="100000">
                                          <p:val>
                                            <p:strVal val="#ppt_x"/>
                                          </p:val>
                                        </p:tav>
                                      </p:tavLst>
                                    </p:anim>
                                    <p:anim calcmode="lin" valueType="num">
                                      <p:cBhvr additive="base">
                                        <p:cTn id="8" dur="500" fill="hold"/>
                                        <p:tgtEl>
                                          <p:spTgt spid="9594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850" name="Picture 2">
            <a:extLst>
              <a:ext uri="{FF2B5EF4-FFF2-40B4-BE49-F238E27FC236}">
                <a16:creationId xmlns:a16="http://schemas.microsoft.com/office/drawing/2014/main" id="{8B6E2D00-665D-44A0-90B0-9E4D7DC29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366713"/>
            <a:ext cx="7820025"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851" name="TextBox 2">
            <a:extLst>
              <a:ext uri="{FF2B5EF4-FFF2-40B4-BE49-F238E27FC236}">
                <a16:creationId xmlns:a16="http://schemas.microsoft.com/office/drawing/2014/main" id="{4FD198CC-C1DC-446E-8062-6FD35EAA2519}"/>
              </a:ext>
            </a:extLst>
          </p:cNvPr>
          <p:cNvSpPr txBox="1">
            <a:spLocks noChangeArrowheads="1"/>
          </p:cNvSpPr>
          <p:nvPr/>
        </p:nvSpPr>
        <p:spPr bwMode="auto">
          <a:xfrm>
            <a:off x="990600" y="0"/>
            <a:ext cx="815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Derivative of which activation function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4" name="Picture 2" descr="http://nn.readthedocs.io/en/latest/image/prelu.png">
            <a:extLst>
              <a:ext uri="{FF2B5EF4-FFF2-40B4-BE49-F238E27FC236}">
                <a16:creationId xmlns:a16="http://schemas.microsoft.com/office/drawing/2014/main" id="{094CFD75-BFA5-4B50-935A-C78C1EE4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8128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a:extLst>
              <a:ext uri="{FF2B5EF4-FFF2-40B4-BE49-F238E27FC236}">
                <a16:creationId xmlns:a16="http://schemas.microsoft.com/office/drawing/2014/main" id="{A044AE70-F68C-4F10-BEBC-F25E3FB40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9688"/>
            <a:ext cx="987742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23" name="Picture 3">
            <a:extLst>
              <a:ext uri="{FF2B5EF4-FFF2-40B4-BE49-F238E27FC236}">
                <a16:creationId xmlns:a16="http://schemas.microsoft.com/office/drawing/2014/main" id="{A118EDF8-C7B8-4DE9-8373-7C9C77849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3400"/>
            <a:ext cx="98869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a:extLst>
              <a:ext uri="{FF2B5EF4-FFF2-40B4-BE49-F238E27FC236}">
                <a16:creationId xmlns:a16="http://schemas.microsoft.com/office/drawing/2014/main" id="{04A310C9-1DE8-4EC3-9D69-750E2275A3C1}"/>
              </a:ext>
            </a:extLst>
          </p:cNvPr>
          <p:cNvSpPr>
            <a:spLocks noChangeArrowheads="1"/>
          </p:cNvSpPr>
          <p:nvPr/>
        </p:nvSpPr>
        <p:spPr bwMode="auto">
          <a:xfrm>
            <a:off x="0" y="0"/>
            <a:ext cx="9144000" cy="17097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3920" tIns="31740" rIns="0" bIns="1587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solidFill>
                  <a:srgbClr val="222222"/>
                </a:solidFill>
              </a:rPr>
              <a:t>A </a:t>
            </a:r>
            <a:r>
              <a:rPr lang="en-US" altLang="en-US" sz="3600">
                <a:solidFill>
                  <a:srgbClr val="FF0000"/>
                </a:solidFill>
              </a:rPr>
              <a:t>smooth</a:t>
            </a:r>
            <a:r>
              <a:rPr lang="en-US" altLang="en-US" sz="3600">
                <a:solidFill>
                  <a:srgbClr val="222222"/>
                </a:solidFill>
              </a:rPr>
              <a:t> approximation to the rectifier is the </a:t>
            </a:r>
            <a:r>
              <a:rPr lang="en-US" altLang="en-US" sz="3600">
                <a:solidFill>
                  <a:srgbClr val="0B0080"/>
                </a:solidFill>
                <a:hlinkClick r:id="rId3" tooltip="Analytic function"/>
              </a:rPr>
              <a:t>analytic function</a:t>
            </a:r>
            <a:r>
              <a:rPr lang="en-US" altLang="en-US" sz="3600">
                <a:solidFill>
                  <a:srgbClr val="222222"/>
                </a:solidFill>
              </a:rPr>
              <a:t> called the </a:t>
            </a:r>
            <a:r>
              <a:rPr lang="en-US" altLang="en-US" sz="3600" b="1">
                <a:solidFill>
                  <a:srgbClr val="FF0000"/>
                </a:solidFill>
              </a:rPr>
              <a:t>softplus</a:t>
            </a:r>
            <a:r>
              <a:rPr lang="en-US" altLang="en-US" sz="3600">
                <a:solidFill>
                  <a:srgbClr val="FF0000"/>
                </a:solidFill>
              </a:rPr>
              <a:t> </a:t>
            </a:r>
            <a:r>
              <a:rPr lang="en-US" altLang="en-US" sz="3600">
                <a:solidFill>
                  <a:srgbClr val="222222"/>
                </a:solidFill>
              </a:rPr>
              <a:t>function</a:t>
            </a:r>
          </a:p>
        </p:txBody>
      </p:sp>
      <p:sp>
        <p:nvSpPr>
          <p:cNvPr id="19460" name="AutoShape 3" descr="{\displaystyle f(x)=\ln[1+\exp(x)],}">
            <a:extLst>
              <a:ext uri="{FF2B5EF4-FFF2-40B4-BE49-F238E27FC236}">
                <a16:creationId xmlns:a16="http://schemas.microsoft.com/office/drawing/2014/main" id="{30535546-0FEA-450E-84E2-67C16EAAEAA0}"/>
              </a:ext>
            </a:extLst>
          </p:cNvPr>
          <p:cNvSpPr>
            <a:spLocks noChangeAspect="1" noChangeArrowheads="1"/>
          </p:cNvSpPr>
          <p:nvPr/>
        </p:nvSpPr>
        <p:spPr bwMode="auto">
          <a:xfrm>
            <a:off x="28892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8" name="Object 8">
            <a:extLst>
              <a:ext uri="{FF2B5EF4-FFF2-40B4-BE49-F238E27FC236}">
                <a16:creationId xmlns:a16="http://schemas.microsoft.com/office/drawing/2014/main" id="{AE14EDD2-9738-467B-A1C7-A81229D0F243}"/>
              </a:ext>
            </a:extLst>
          </p:cNvPr>
          <p:cNvGraphicFramePr>
            <a:graphicFrameLocks noChangeAspect="1"/>
          </p:cNvGraphicFramePr>
          <p:nvPr/>
        </p:nvGraphicFramePr>
        <p:xfrm>
          <a:off x="0" y="1981200"/>
          <a:ext cx="8839200" cy="2554288"/>
        </p:xfrm>
        <a:graphic>
          <a:graphicData uri="http://schemas.openxmlformats.org/presentationml/2006/ole">
            <mc:AlternateContent xmlns:mc="http://schemas.openxmlformats.org/markup-compatibility/2006">
              <mc:Choice xmlns:v="urn:schemas-microsoft-com:vml" Requires="v">
                <p:oleObj spid="_x0000_s19465" name="Equation" r:id="rId4" imgW="2234880" imgH="609480" progId="Equation.DSMT4">
                  <p:embed/>
                </p:oleObj>
              </mc:Choice>
              <mc:Fallback>
                <p:oleObj name="Equation" r:id="rId4" imgW="2234880" imgH="60948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81200"/>
                        <a:ext cx="8839200" cy="2554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Rectangle 4">
            <a:extLst>
              <a:ext uri="{FF2B5EF4-FFF2-40B4-BE49-F238E27FC236}">
                <a16:creationId xmlns:a16="http://schemas.microsoft.com/office/drawing/2014/main" id="{72BCCABB-2F89-47DF-8A01-352A46386233}"/>
              </a:ext>
            </a:extLst>
          </p:cNvPr>
          <p:cNvSpPr>
            <a:spLocks noChangeArrowheads="1"/>
          </p:cNvSpPr>
          <p:nvPr/>
        </p:nvSpPr>
        <p:spPr bwMode="auto">
          <a:xfrm>
            <a:off x="0" y="4795838"/>
            <a:ext cx="91440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Also known as </a:t>
            </a:r>
            <a:r>
              <a:rPr lang="en-US" altLang="en-US" sz="3200">
                <a:solidFill>
                  <a:srgbClr val="FF0000"/>
                </a:solidFill>
              </a:rPr>
              <a:t>“give-me-the-probability-distribution” </a:t>
            </a:r>
            <a:r>
              <a:rPr lang="en-US" altLang="en-US" sz="3200"/>
              <a:t>function. If you know that whatever comes out of the layer must be a distribution, this is what you want to use.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8146"/>
                                        </p:tgtEl>
                                        <p:attrNameLst>
                                          <p:attrName>style.visibility</p:attrName>
                                        </p:attrNameLst>
                                      </p:cBhvr>
                                      <p:to>
                                        <p:strVal val="visible"/>
                                      </p:to>
                                    </p:set>
                                    <p:anim calcmode="lin" valueType="num">
                                      <p:cBhvr additive="base">
                                        <p:cTn id="7" dur="500" fill="hold"/>
                                        <p:tgtEl>
                                          <p:spTgt spid="518146"/>
                                        </p:tgtEl>
                                        <p:attrNameLst>
                                          <p:attrName>ppt_x</p:attrName>
                                        </p:attrNameLst>
                                      </p:cBhvr>
                                      <p:tavLst>
                                        <p:tav tm="0">
                                          <p:val>
                                            <p:strVal val="#ppt_x"/>
                                          </p:val>
                                        </p:tav>
                                        <p:tav tm="100000">
                                          <p:val>
                                            <p:strVal val="#ppt_x"/>
                                          </p:val>
                                        </p:tav>
                                      </p:tavLst>
                                    </p:anim>
                                    <p:anim calcmode="lin" valueType="num">
                                      <p:cBhvr additive="base">
                                        <p:cTn id="8" dur="500" fill="hold"/>
                                        <p:tgtEl>
                                          <p:spTgt spid="5181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0" name="Picture 2">
            <a:extLst>
              <a:ext uri="{FF2B5EF4-FFF2-40B4-BE49-F238E27FC236}">
                <a16:creationId xmlns:a16="http://schemas.microsoft.com/office/drawing/2014/main" id="{A63FED78-34BD-425C-923A-92253D3C8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6096000" cy="616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Box 2">
            <a:extLst>
              <a:ext uri="{FF2B5EF4-FFF2-40B4-BE49-F238E27FC236}">
                <a16:creationId xmlns:a16="http://schemas.microsoft.com/office/drawing/2014/main" id="{598A8499-9E8B-47B7-8BEE-573D46FD0D2C}"/>
              </a:ext>
            </a:extLst>
          </p:cNvPr>
          <p:cNvSpPr txBox="1">
            <a:spLocks noChangeArrowheads="1"/>
          </p:cNvSpPr>
          <p:nvPr/>
        </p:nvSpPr>
        <p:spPr bwMode="auto">
          <a:xfrm>
            <a:off x="5562600" y="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Red :  Soft plus </a:t>
            </a:r>
          </a:p>
        </p:txBody>
      </p:sp>
      <p:pic>
        <p:nvPicPr>
          <p:cNvPr id="318469" name="Picture 5">
            <a:extLst>
              <a:ext uri="{FF2B5EF4-FFF2-40B4-BE49-F238E27FC236}">
                <a16:creationId xmlns:a16="http://schemas.microsoft.com/office/drawing/2014/main" id="{41600FA0-B4A9-4401-9D1A-DD52CAF02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34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5041C44B-3ADD-4D18-97C8-71EA4F3320D1}"/>
              </a:ext>
            </a:extLst>
          </p:cNvPr>
          <p:cNvSpPr txBox="1">
            <a:spLocks noChangeArrowheads="1"/>
          </p:cNvSpPr>
          <p:nvPr/>
        </p:nvSpPr>
        <p:spPr bwMode="auto">
          <a:xfrm>
            <a:off x="0" y="1905000"/>
            <a:ext cx="2133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Why ReLu is preferred over Softplus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8469"/>
                                        </p:tgtEl>
                                        <p:attrNameLst>
                                          <p:attrName>style.visibility</p:attrName>
                                        </p:attrNameLst>
                                      </p:cBhvr>
                                      <p:to>
                                        <p:strVal val="visible"/>
                                      </p:to>
                                    </p:set>
                                    <p:anim calcmode="lin" valueType="num">
                                      <p:cBhvr additive="base">
                                        <p:cTn id="7" dur="500" fill="hold"/>
                                        <p:tgtEl>
                                          <p:spTgt spid="318469"/>
                                        </p:tgtEl>
                                        <p:attrNameLst>
                                          <p:attrName>ppt_x</p:attrName>
                                        </p:attrNameLst>
                                      </p:cBhvr>
                                      <p:tavLst>
                                        <p:tav tm="0">
                                          <p:val>
                                            <p:strVal val="#ppt_x"/>
                                          </p:val>
                                        </p:tav>
                                        <p:tav tm="100000">
                                          <p:val>
                                            <p:strVal val="#ppt_x"/>
                                          </p:val>
                                        </p:tav>
                                      </p:tavLst>
                                    </p:anim>
                                    <p:anim calcmode="lin" valueType="num">
                                      <p:cBhvr additive="base">
                                        <p:cTn id="8" dur="500" fill="hold"/>
                                        <p:tgtEl>
                                          <p:spTgt spid="3184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B676CAA-F34A-48BE-B976-A0B17881C42B}"/>
              </a:ext>
            </a:extLst>
          </p:cNvPr>
          <p:cNvSpPr>
            <a:spLocks noGrp="1" noChangeArrowheads="1"/>
          </p:cNvSpPr>
          <p:nvPr>
            <p:ph type="title"/>
          </p:nvPr>
        </p:nvSpPr>
        <p:spPr>
          <a:xfrm>
            <a:off x="457200" y="-304800"/>
            <a:ext cx="8229600" cy="1143000"/>
          </a:xfrm>
        </p:spPr>
        <p:txBody>
          <a:bodyPr/>
          <a:lstStyle/>
          <a:p>
            <a:pPr eaLnBrk="1" hangingPunct="1"/>
            <a:r>
              <a:rPr lang="en-US" altLang="en-US">
                <a:solidFill>
                  <a:srgbClr val="FF0000"/>
                </a:solidFill>
              </a:rPr>
              <a:t>Supervised Learning</a:t>
            </a:r>
          </a:p>
        </p:txBody>
      </p:sp>
      <p:sp>
        <p:nvSpPr>
          <p:cNvPr id="44035" name="Rectangle 3">
            <a:extLst>
              <a:ext uri="{FF2B5EF4-FFF2-40B4-BE49-F238E27FC236}">
                <a16:creationId xmlns:a16="http://schemas.microsoft.com/office/drawing/2014/main" id="{C31A007F-0326-42E4-8BAA-D71E29F6D533}"/>
              </a:ext>
            </a:extLst>
          </p:cNvPr>
          <p:cNvSpPr>
            <a:spLocks noGrp="1" noChangeArrowheads="1"/>
          </p:cNvSpPr>
          <p:nvPr>
            <p:ph type="body" idx="1"/>
          </p:nvPr>
        </p:nvSpPr>
        <p:spPr>
          <a:xfrm>
            <a:off x="0" y="533400"/>
            <a:ext cx="9144000" cy="4525963"/>
          </a:xfrm>
        </p:spPr>
        <p:txBody>
          <a:bodyPr/>
          <a:lstStyle/>
          <a:p>
            <a:pPr eaLnBrk="1" hangingPunct="1"/>
            <a:r>
              <a:rPr lang="en-US" altLang="en-US" b="1"/>
              <a:t>Training pair = [input vector, target vector]</a:t>
            </a:r>
          </a:p>
          <a:p>
            <a:pPr eaLnBrk="1" hangingPunct="1"/>
            <a:r>
              <a:rPr lang="en-US" altLang="en-US" b="1"/>
              <a:t>Error changes  Model parameters</a:t>
            </a:r>
          </a:p>
          <a:p>
            <a:pPr eaLnBrk="1" hangingPunct="1">
              <a:buFontTx/>
              <a:buNone/>
            </a:pPr>
            <a:endParaRPr lang="en-US" altLang="en-US"/>
          </a:p>
        </p:txBody>
      </p:sp>
      <p:pic>
        <p:nvPicPr>
          <p:cNvPr id="1234946" name="Picture 2">
            <a:extLst>
              <a:ext uri="{FF2B5EF4-FFF2-40B4-BE49-F238E27FC236}">
                <a16:creationId xmlns:a16="http://schemas.microsoft.com/office/drawing/2014/main" id="{A14F6478-F458-45C2-9F6A-B0C0CDF6E61B}"/>
              </a:ext>
            </a:extLst>
          </p:cNvPr>
          <p:cNvPicPr>
            <a:picLocks noChangeAspect="1" noChangeArrowheads="1"/>
          </p:cNvPicPr>
          <p:nvPr/>
        </p:nvPicPr>
        <p:blipFill>
          <a:blip r:embed="rId2">
            <a:lum contrast="-22000"/>
            <a:extLst>
              <a:ext uri="{28A0092B-C50C-407E-A947-70E740481C1C}">
                <a14:useLocalDpi xmlns:a14="http://schemas.microsoft.com/office/drawing/2010/main" val="0"/>
              </a:ext>
            </a:extLst>
          </a:blip>
          <a:srcRect/>
          <a:stretch>
            <a:fillRect/>
          </a:stretch>
        </p:blipFill>
        <p:spPr bwMode="auto">
          <a:xfrm>
            <a:off x="55563" y="1905000"/>
            <a:ext cx="908843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4"/>
                                        </p:tgtEl>
                                        <p:attrNameLst>
                                          <p:attrName>style.visibility</p:attrName>
                                        </p:attrNameLst>
                                      </p:cBhvr>
                                      <p:to>
                                        <p:strVal val="visible"/>
                                      </p:to>
                                    </p:set>
                                    <p:anim calcmode="lin" valueType="num">
                                      <p:cBhvr additive="base">
                                        <p:cTn id="7" dur="500" fill="hold"/>
                                        <p:tgtEl>
                                          <p:spTgt spid="44034"/>
                                        </p:tgtEl>
                                        <p:attrNameLst>
                                          <p:attrName>ppt_x</p:attrName>
                                        </p:attrNameLst>
                                      </p:cBhvr>
                                      <p:tavLst>
                                        <p:tav tm="0">
                                          <p:val>
                                            <p:strVal val="#ppt_x"/>
                                          </p:val>
                                        </p:tav>
                                        <p:tav tm="100000">
                                          <p:val>
                                            <p:strVal val="#ppt_x"/>
                                          </p:val>
                                        </p:tav>
                                      </p:tavLst>
                                    </p:anim>
                                    <p:anim calcmode="lin" valueType="num">
                                      <p:cBhvr additive="base">
                                        <p:cTn id="8" dur="500" fill="hold"/>
                                        <p:tgtEl>
                                          <p:spTgt spid="440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5">
                                            <p:txEl>
                                              <p:pRg st="0" end="0"/>
                                            </p:txEl>
                                          </p:spTgt>
                                        </p:tgtEl>
                                        <p:attrNameLst>
                                          <p:attrName>style.visibility</p:attrName>
                                        </p:attrNameLst>
                                      </p:cBhvr>
                                      <p:to>
                                        <p:strVal val="visible"/>
                                      </p:to>
                                    </p:set>
                                    <p:anim calcmode="lin" valueType="num">
                                      <p:cBhvr additive="base">
                                        <p:cTn id="13" dur="500" fill="hold"/>
                                        <p:tgtEl>
                                          <p:spTgt spid="4403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0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035">
                                            <p:txEl>
                                              <p:pRg st="1" end="1"/>
                                            </p:txEl>
                                          </p:spTgt>
                                        </p:tgtEl>
                                        <p:attrNameLst>
                                          <p:attrName>style.visibility</p:attrName>
                                        </p:attrNameLst>
                                      </p:cBhvr>
                                      <p:to>
                                        <p:strVal val="visible"/>
                                      </p:to>
                                    </p:set>
                                    <p:anim calcmode="lin" valueType="num">
                                      <p:cBhvr additive="base">
                                        <p:cTn id="19" dur="500" fill="hold"/>
                                        <p:tgtEl>
                                          <p:spTgt spid="4403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0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34946"/>
                                        </p:tgtEl>
                                        <p:attrNameLst>
                                          <p:attrName>style.visibility</p:attrName>
                                        </p:attrNameLst>
                                      </p:cBhvr>
                                      <p:to>
                                        <p:strVal val="visible"/>
                                      </p:to>
                                    </p:set>
                                    <p:anim calcmode="lin" valueType="num">
                                      <p:cBhvr additive="base">
                                        <p:cTn id="25" dur="500" fill="hold"/>
                                        <p:tgtEl>
                                          <p:spTgt spid="1234946"/>
                                        </p:tgtEl>
                                        <p:attrNameLst>
                                          <p:attrName>ppt_x</p:attrName>
                                        </p:attrNameLst>
                                      </p:cBhvr>
                                      <p:tavLst>
                                        <p:tav tm="0">
                                          <p:val>
                                            <p:strVal val="#ppt_x"/>
                                          </p:val>
                                        </p:tav>
                                        <p:tav tm="100000">
                                          <p:val>
                                            <p:strVal val="#ppt_x"/>
                                          </p:val>
                                        </p:tav>
                                      </p:tavLst>
                                    </p:anim>
                                    <p:anim calcmode="lin" valueType="num">
                                      <p:cBhvr additive="base">
                                        <p:cTn id="26" dur="500" fill="hold"/>
                                        <p:tgtEl>
                                          <p:spTgt spid="1234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p:bldP spid="44035"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3" name="Rectangle 1">
            <a:extLst>
              <a:ext uri="{FF2B5EF4-FFF2-40B4-BE49-F238E27FC236}">
                <a16:creationId xmlns:a16="http://schemas.microsoft.com/office/drawing/2014/main" id="{6B610FF3-F72C-474D-959A-BAEC4704089B}"/>
              </a:ext>
            </a:extLst>
          </p:cNvPr>
          <p:cNvSpPr>
            <a:spLocks noChangeArrowheads="1"/>
          </p:cNvSpPr>
          <p:nvPr/>
        </p:nvSpPr>
        <p:spPr bwMode="auto">
          <a:xfrm>
            <a:off x="0" y="0"/>
            <a:ext cx="9144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b="1">
                <a:solidFill>
                  <a:srgbClr val="333333"/>
                </a:solidFill>
                <a:latin typeface="q_serif"/>
              </a:rPr>
              <a:t>Both the ReLU and Softplus are largely similar, except near 0 where the softplus is enticingly smooth and differentiable. </a:t>
            </a:r>
          </a:p>
          <a:p>
            <a:endParaRPr lang="en-US" altLang="en-US" sz="2400" b="1">
              <a:solidFill>
                <a:srgbClr val="333333"/>
              </a:solidFill>
              <a:latin typeface="q_serif"/>
            </a:endParaRPr>
          </a:p>
          <a:p>
            <a:r>
              <a:rPr lang="en-US" altLang="en-US" sz="2400" b="1">
                <a:solidFill>
                  <a:srgbClr val="333333"/>
                </a:solidFill>
                <a:latin typeface="q_serif"/>
              </a:rPr>
              <a:t>Its much easier and efficient to compute ReLU and its derivative than for the softplus function which has log(.) and exp(.) in its formulation.</a:t>
            </a:r>
          </a:p>
          <a:p>
            <a:endParaRPr lang="en-US" altLang="en-US" sz="2400" b="1">
              <a:solidFill>
                <a:srgbClr val="333333"/>
              </a:solidFill>
              <a:latin typeface="q_serif"/>
            </a:endParaRPr>
          </a:p>
          <a:p>
            <a:r>
              <a:rPr lang="en-US" altLang="en-US" sz="2400" b="1">
                <a:solidFill>
                  <a:srgbClr val="333333"/>
                </a:solidFill>
                <a:latin typeface="q_serif"/>
              </a:rPr>
              <a:t> </a:t>
            </a:r>
          </a:p>
          <a:p>
            <a:r>
              <a:rPr lang="en-US" altLang="en-US" sz="2400" b="1">
                <a:solidFill>
                  <a:srgbClr val="FF0000"/>
                </a:solidFill>
                <a:latin typeface="q_serif"/>
              </a:rPr>
              <a:t>In deep learning, computing the activation function and its derivative is as frequent as addition and subtraction in arithmetic. </a:t>
            </a:r>
          </a:p>
          <a:p>
            <a:endParaRPr lang="en-US" altLang="en-US" sz="2400" b="1">
              <a:solidFill>
                <a:srgbClr val="333333"/>
              </a:solidFill>
              <a:latin typeface="q_serif"/>
            </a:endParaRPr>
          </a:p>
          <a:p>
            <a:r>
              <a:rPr lang="en-US" altLang="en-US" sz="2400" b="1">
                <a:solidFill>
                  <a:srgbClr val="333333"/>
                </a:solidFill>
                <a:latin typeface="q_serif"/>
              </a:rPr>
              <a:t>By switching to ReLU, the forward and backward passes are much faster while retaining the non-linear nature of the activation function required for deep neural networks to be useful.</a:t>
            </a:r>
            <a:endParaRPr lang="en-US" altLang="en-US" sz="36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50273">
                                            <p:txEl>
                                              <p:pRg st="0" end="0"/>
                                            </p:txEl>
                                          </p:spTgt>
                                        </p:tgtEl>
                                        <p:attrNameLst>
                                          <p:attrName>style.visibility</p:attrName>
                                        </p:attrNameLst>
                                      </p:cBhvr>
                                      <p:to>
                                        <p:strVal val="visible"/>
                                      </p:to>
                                    </p:set>
                                    <p:anim calcmode="lin" valueType="num">
                                      <p:cBhvr additive="base">
                                        <p:cTn id="7" dur="500" fill="hold"/>
                                        <p:tgtEl>
                                          <p:spTgt spid="95027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502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50273">
                                            <p:txEl>
                                              <p:pRg st="2" end="2"/>
                                            </p:txEl>
                                          </p:spTgt>
                                        </p:tgtEl>
                                        <p:attrNameLst>
                                          <p:attrName>style.visibility</p:attrName>
                                        </p:attrNameLst>
                                      </p:cBhvr>
                                      <p:to>
                                        <p:strVal val="visible"/>
                                      </p:to>
                                    </p:set>
                                    <p:anim calcmode="lin" valueType="num">
                                      <p:cBhvr additive="base">
                                        <p:cTn id="13" dur="500" fill="hold"/>
                                        <p:tgtEl>
                                          <p:spTgt spid="95027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5027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50273">
                                            <p:txEl>
                                              <p:pRg st="4" end="4"/>
                                            </p:txEl>
                                          </p:spTgt>
                                        </p:tgtEl>
                                        <p:attrNameLst>
                                          <p:attrName>style.visibility</p:attrName>
                                        </p:attrNameLst>
                                      </p:cBhvr>
                                      <p:to>
                                        <p:strVal val="visible"/>
                                      </p:to>
                                    </p:set>
                                    <p:anim calcmode="lin" valueType="num">
                                      <p:cBhvr additive="base">
                                        <p:cTn id="19" dur="500" fill="hold"/>
                                        <p:tgtEl>
                                          <p:spTgt spid="95027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5027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50273">
                                            <p:txEl>
                                              <p:pRg st="5" end="5"/>
                                            </p:txEl>
                                          </p:spTgt>
                                        </p:tgtEl>
                                        <p:attrNameLst>
                                          <p:attrName>style.visibility</p:attrName>
                                        </p:attrNameLst>
                                      </p:cBhvr>
                                      <p:to>
                                        <p:strVal val="visible"/>
                                      </p:to>
                                    </p:set>
                                    <p:anim calcmode="lin" valueType="num">
                                      <p:cBhvr additive="base">
                                        <p:cTn id="25" dur="500" fill="hold"/>
                                        <p:tgtEl>
                                          <p:spTgt spid="95027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5027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50273">
                                            <p:txEl>
                                              <p:pRg st="7" end="7"/>
                                            </p:txEl>
                                          </p:spTgt>
                                        </p:tgtEl>
                                        <p:attrNameLst>
                                          <p:attrName>style.visibility</p:attrName>
                                        </p:attrNameLst>
                                      </p:cBhvr>
                                      <p:to>
                                        <p:strVal val="visible"/>
                                      </p:to>
                                    </p:set>
                                    <p:anim calcmode="lin" valueType="num">
                                      <p:cBhvr additive="base">
                                        <p:cTn id="31" dur="500" fill="hold"/>
                                        <p:tgtEl>
                                          <p:spTgt spid="95027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5027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2E71EC-9E60-46B4-A08E-96777333EF1B}"/>
              </a:ext>
            </a:extLst>
          </p:cNvPr>
          <p:cNvSpPr>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i="1">
                <a:solidFill>
                  <a:srgbClr val="FF0000"/>
                </a:solidFill>
              </a:rPr>
              <a:t>ReLu- Rectified Linear units </a:t>
            </a:r>
            <a:r>
              <a:rPr lang="en-US" altLang="en-US" sz="2800"/>
              <a:t>: It has become very popular in the past couple of years. </a:t>
            </a:r>
          </a:p>
          <a:p>
            <a:pPr eaLnBrk="1" hangingPunct="1"/>
            <a:endParaRPr lang="en-US" altLang="en-US" sz="2800"/>
          </a:p>
          <a:p>
            <a:pPr eaLnBrk="1" hangingPunct="1"/>
            <a:r>
              <a:rPr lang="en-US" altLang="en-US" sz="2800"/>
              <a:t>It was recently proved that it had </a:t>
            </a:r>
            <a:r>
              <a:rPr lang="en-US" altLang="en-US" sz="2800" i="1">
                <a:solidFill>
                  <a:srgbClr val="FF0000"/>
                </a:solidFill>
              </a:rPr>
              <a:t>6 times improvement in convergence </a:t>
            </a:r>
            <a:r>
              <a:rPr lang="en-US" altLang="en-US" sz="2800">
                <a:solidFill>
                  <a:srgbClr val="FF0000"/>
                </a:solidFill>
              </a:rPr>
              <a:t>from tanh function. </a:t>
            </a:r>
          </a:p>
          <a:p>
            <a:pPr eaLnBrk="1" hangingPunct="1"/>
            <a:endParaRPr lang="en-US" altLang="en-US" sz="2800"/>
          </a:p>
          <a:p>
            <a:pPr eaLnBrk="1" hangingPunct="1"/>
            <a:endParaRPr lang="en-US" altLang="en-US" sz="2400" i="1"/>
          </a:p>
        </p:txBody>
      </p:sp>
      <p:sp>
        <p:nvSpPr>
          <p:cNvPr id="4" name="Rectangle 3">
            <a:extLst>
              <a:ext uri="{FF2B5EF4-FFF2-40B4-BE49-F238E27FC236}">
                <a16:creationId xmlns:a16="http://schemas.microsoft.com/office/drawing/2014/main" id="{17D01ED6-A973-48F7-903A-FA2FDB41F5AF}"/>
              </a:ext>
            </a:extLst>
          </p:cNvPr>
          <p:cNvSpPr>
            <a:spLocks noChangeArrowheads="1"/>
          </p:cNvSpPr>
          <p:nvPr/>
        </p:nvSpPr>
        <p:spPr bwMode="auto">
          <a:xfrm>
            <a:off x="0" y="236220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i="1"/>
              <a:t>it is very simple and efficient . </a:t>
            </a:r>
          </a:p>
          <a:p>
            <a:pPr eaLnBrk="1" hangingPunct="1"/>
            <a:r>
              <a:rPr lang="en-US" altLang="en-US" sz="3200"/>
              <a:t>it avoids and rectifies </a:t>
            </a:r>
            <a:r>
              <a:rPr lang="en-US" altLang="en-US" sz="3200" b="1"/>
              <a:t>vanishing gradient problem</a:t>
            </a:r>
            <a:r>
              <a:rPr lang="en-US" altLang="en-US" sz="3200"/>
              <a:t>. </a:t>
            </a:r>
          </a:p>
          <a:p>
            <a:pPr eaLnBrk="1" hangingPunct="1"/>
            <a:r>
              <a:rPr lang="en-US" altLang="en-US" sz="3200">
                <a:solidFill>
                  <a:srgbClr val="FF0000"/>
                </a:solidFill>
              </a:rPr>
              <a:t>Almost all deep learning Models use </a:t>
            </a:r>
            <a:r>
              <a:rPr lang="en-US" altLang="en-US" sz="3200" b="1">
                <a:solidFill>
                  <a:srgbClr val="FF0000"/>
                </a:solidFill>
              </a:rPr>
              <a:t>ReLu</a:t>
            </a:r>
            <a:r>
              <a:rPr lang="en-US" altLang="en-US" sz="3200">
                <a:solidFill>
                  <a:srgbClr val="FF0000"/>
                </a:solidFill>
              </a:rPr>
              <a:t> </a:t>
            </a:r>
          </a:p>
        </p:txBody>
      </p:sp>
      <p:sp>
        <p:nvSpPr>
          <p:cNvPr id="6" name="Rectangle 1">
            <a:extLst>
              <a:ext uri="{FF2B5EF4-FFF2-40B4-BE49-F238E27FC236}">
                <a16:creationId xmlns:a16="http://schemas.microsoft.com/office/drawing/2014/main" id="{0B922C37-C408-453B-9E84-A8409BEB0952}"/>
              </a:ext>
            </a:extLst>
          </p:cNvPr>
          <p:cNvSpPr>
            <a:spLocks noChangeArrowheads="1"/>
          </p:cNvSpPr>
          <p:nvPr/>
        </p:nvSpPr>
        <p:spPr bwMode="auto">
          <a:xfrm>
            <a:off x="0" y="52578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 In Classification problems, it should only be used within Hidden layers of a Neural Network Model</a:t>
            </a:r>
            <a:r>
              <a:rPr lang="en-US" altLang="en-US" sz="32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 calcmode="lin" valueType="num">
                                      <p:cBhvr additive="base">
                                        <p:cTn id="13"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4" grpId="0" build="p"/>
      <p:bldP spid="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066" name="Picture 2">
            <a:extLst>
              <a:ext uri="{FF2B5EF4-FFF2-40B4-BE49-F238E27FC236}">
                <a16:creationId xmlns:a16="http://schemas.microsoft.com/office/drawing/2014/main" id="{B4AAD981-E96A-43C8-AF33-5438ECAE1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067" name="Rectangle 2">
            <a:extLst>
              <a:ext uri="{FF2B5EF4-FFF2-40B4-BE49-F238E27FC236}">
                <a16:creationId xmlns:a16="http://schemas.microsoft.com/office/drawing/2014/main" id="{9EC99AAD-B040-4121-BDDE-F56BB6F61A1D}"/>
              </a:ext>
            </a:extLst>
          </p:cNvPr>
          <p:cNvSpPr>
            <a:spLocks noChangeArrowheads="1"/>
          </p:cNvSpPr>
          <p:nvPr/>
        </p:nvSpPr>
        <p:spPr bwMode="auto">
          <a:xfrm>
            <a:off x="3962400" y="0"/>
            <a:ext cx="518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hlinkClick r:id="rId3"/>
              </a:rPr>
              <a:t>Research has shown</a:t>
            </a:r>
            <a:r>
              <a:rPr lang="en-US" altLang="en-US" sz="2400" b="1"/>
              <a:t> that ReLUs result in much faster training for large networks</a:t>
            </a:r>
            <a:r>
              <a:rPr lang="en-US" altLang="en-US" sz="2400"/>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1">
            <a:extLst>
              <a:ext uri="{FF2B5EF4-FFF2-40B4-BE49-F238E27FC236}">
                <a16:creationId xmlns:a16="http://schemas.microsoft.com/office/drawing/2014/main" id="{3ADD1202-0483-424D-BD2B-43618F292B44}"/>
              </a:ext>
            </a:extLst>
          </p:cNvPr>
          <p:cNvSpPr>
            <a:spLocks noChangeArrowheads="1"/>
          </p:cNvSpPr>
          <p:nvPr/>
        </p:nvSpPr>
        <p:spPr bwMode="auto">
          <a:xfrm>
            <a:off x="-7620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Machines known as “deep neural networks” have learned to</a:t>
            </a:r>
          </a:p>
          <a:p>
            <a:pPr eaLnBrk="1" hangingPunct="1"/>
            <a:endParaRPr lang="en-US" altLang="en-US" sz="3200"/>
          </a:p>
          <a:p>
            <a:pPr eaLnBrk="1" hangingPunct="1"/>
            <a:r>
              <a:rPr lang="en-US" altLang="en-US" sz="3200"/>
              <a:t>Converse, drive cars, </a:t>
            </a:r>
            <a:r>
              <a:rPr lang="en-US" altLang="en-US" sz="3200">
                <a:hlinkClick r:id="rId2"/>
              </a:rPr>
              <a:t>beat games, video games</a:t>
            </a:r>
            <a:r>
              <a:rPr lang="en-US" altLang="en-US" sz="3200"/>
              <a:t> </a:t>
            </a:r>
          </a:p>
          <a:p>
            <a:pPr eaLnBrk="1" hangingPunct="1"/>
            <a:r>
              <a:rPr lang="en-US" altLang="en-US" sz="3200"/>
              <a:t>paint pictures , help make scientific discoveries, </a:t>
            </a:r>
          </a:p>
          <a:p>
            <a:pPr eaLnBrk="1" hangingPunct="1"/>
            <a:endParaRPr lang="en-US" altLang="en-US" sz="3200"/>
          </a:p>
          <a:p>
            <a:pPr eaLnBrk="1" hangingPunct="1"/>
            <a:r>
              <a:rPr lang="en-US" altLang="en-US" sz="3200"/>
              <a:t>DNNs have also confounded their human creators, who never expected so-called “deep-learning” algorithms to work so well. </a:t>
            </a:r>
          </a:p>
          <a:p>
            <a:pPr eaLnBrk="1" hangingPunct="1"/>
            <a:endParaRPr lang="en-US" altLang="en-US" sz="3200"/>
          </a:p>
          <a:p>
            <a:pPr eaLnBrk="1" hangingPunct="1"/>
            <a:r>
              <a:rPr lang="en-US" altLang="en-US" sz="2800" i="1"/>
              <a:t>No underlying principle has guided the design of these learning systems, other than vague inspiration drawn from the architecture of the brain (and no one really understands how that operates either).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7090">
                                            <p:txEl>
                                              <p:pRg st="0" end="0"/>
                                            </p:txEl>
                                          </p:spTgt>
                                        </p:tgtEl>
                                        <p:attrNameLst>
                                          <p:attrName>style.visibility</p:attrName>
                                        </p:attrNameLst>
                                      </p:cBhvr>
                                      <p:to>
                                        <p:strVal val="visible"/>
                                      </p:to>
                                    </p:set>
                                    <p:anim calcmode="lin" valueType="num">
                                      <p:cBhvr additive="base">
                                        <p:cTn id="7" dur="500" fill="hold"/>
                                        <p:tgtEl>
                                          <p:spTgt spid="2170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70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7090">
                                            <p:txEl>
                                              <p:pRg st="2" end="2"/>
                                            </p:txEl>
                                          </p:spTgt>
                                        </p:tgtEl>
                                        <p:attrNameLst>
                                          <p:attrName>style.visibility</p:attrName>
                                        </p:attrNameLst>
                                      </p:cBhvr>
                                      <p:to>
                                        <p:strVal val="visible"/>
                                      </p:to>
                                    </p:set>
                                    <p:anim calcmode="lin" valueType="num">
                                      <p:cBhvr additive="base">
                                        <p:cTn id="13" dur="500" fill="hold"/>
                                        <p:tgtEl>
                                          <p:spTgt spid="21709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70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7090">
                                            <p:txEl>
                                              <p:pRg st="3" end="3"/>
                                            </p:txEl>
                                          </p:spTgt>
                                        </p:tgtEl>
                                        <p:attrNameLst>
                                          <p:attrName>style.visibility</p:attrName>
                                        </p:attrNameLst>
                                      </p:cBhvr>
                                      <p:to>
                                        <p:strVal val="visible"/>
                                      </p:to>
                                    </p:set>
                                    <p:anim calcmode="lin" valueType="num">
                                      <p:cBhvr additive="base">
                                        <p:cTn id="19" dur="500" fill="hold"/>
                                        <p:tgtEl>
                                          <p:spTgt spid="21709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70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7090">
                                            <p:txEl>
                                              <p:pRg st="5" end="5"/>
                                            </p:txEl>
                                          </p:spTgt>
                                        </p:tgtEl>
                                        <p:attrNameLst>
                                          <p:attrName>style.visibility</p:attrName>
                                        </p:attrNameLst>
                                      </p:cBhvr>
                                      <p:to>
                                        <p:strVal val="visible"/>
                                      </p:to>
                                    </p:set>
                                    <p:anim calcmode="lin" valueType="num">
                                      <p:cBhvr additive="base">
                                        <p:cTn id="25" dur="500" fill="hold"/>
                                        <p:tgtEl>
                                          <p:spTgt spid="21709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709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7090">
                                            <p:txEl>
                                              <p:pRg st="7" end="7"/>
                                            </p:txEl>
                                          </p:spTgt>
                                        </p:tgtEl>
                                        <p:attrNameLst>
                                          <p:attrName>style.visibility</p:attrName>
                                        </p:attrNameLst>
                                      </p:cBhvr>
                                      <p:to>
                                        <p:strVal val="visible"/>
                                      </p:to>
                                    </p:set>
                                    <p:anim calcmode="lin" valueType="num">
                                      <p:cBhvr additive="base">
                                        <p:cTn id="31" dur="500" fill="hold"/>
                                        <p:tgtEl>
                                          <p:spTgt spid="21709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709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2" name="Picture 2">
            <a:extLst>
              <a:ext uri="{FF2B5EF4-FFF2-40B4-BE49-F238E27FC236}">
                <a16:creationId xmlns:a16="http://schemas.microsoft.com/office/drawing/2014/main" id="{6C05DDFC-5B02-4F24-8713-322E724A9CEF}"/>
              </a:ext>
            </a:extLst>
          </p:cNvPr>
          <p:cNvPicPr>
            <a:picLocks noChangeAspect="1" noChangeArrowheads="1"/>
          </p:cNvPicPr>
          <p:nvPr/>
        </p:nvPicPr>
        <p:blipFill>
          <a:blip r:embed="rId2">
            <a:lum bright="-42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1">
            <a:extLst>
              <a:ext uri="{FF2B5EF4-FFF2-40B4-BE49-F238E27FC236}">
                <a16:creationId xmlns:a16="http://schemas.microsoft.com/office/drawing/2014/main" id="{F6C683FC-DACF-4CDF-8AAD-DF819F4E8C40}"/>
              </a:ext>
            </a:extLst>
          </p:cNvPr>
          <p:cNvSpPr>
            <a:spLocks noChangeArrowheads="1"/>
          </p:cNvSpPr>
          <p:nvPr/>
        </p:nvSpPr>
        <p:spPr bwMode="auto">
          <a:xfrm>
            <a:off x="0" y="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The magic leap from </a:t>
            </a:r>
            <a:r>
              <a:rPr lang="en-US" altLang="en-US" sz="3600" b="1">
                <a:solidFill>
                  <a:srgbClr val="FF0000"/>
                </a:solidFill>
              </a:rPr>
              <a:t>special cases to general concepts </a:t>
            </a:r>
            <a:r>
              <a:rPr lang="en-US" altLang="en-US" sz="3600" b="1"/>
              <a:t>during learning gives deep neural networks their power - </a:t>
            </a:r>
            <a:r>
              <a:rPr lang="en-US" altLang="en-US" sz="3600"/>
              <a:t>underling human reasoning, creativity and the other faculties collectively termed </a:t>
            </a:r>
            <a:r>
              <a:rPr lang="en-US" altLang="en-US" sz="3600">
                <a:solidFill>
                  <a:srgbClr val="FF0000"/>
                </a:solidFill>
              </a:rPr>
              <a:t>“intelligence.” </a:t>
            </a:r>
          </a:p>
          <a:p>
            <a:pPr eaLnBrk="1" hangingPunct="1"/>
            <a:endParaRPr lang="en-US" altLang="en-US" sz="3600" b="1"/>
          </a:p>
          <a:p>
            <a:pPr eaLnBrk="1" hangingPunct="1"/>
            <a:r>
              <a:rPr lang="en-US" altLang="en-US" sz="3600" b="1"/>
              <a:t>Experts wonder what it is about deep learning that enables generalization — and to what extent brains apprehend reality in the same way.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1058">
                                            <p:txEl>
                                              <p:pRg st="0" end="0"/>
                                            </p:txEl>
                                          </p:spTgt>
                                        </p:tgtEl>
                                        <p:attrNameLst>
                                          <p:attrName>style.visibility</p:attrName>
                                        </p:attrNameLst>
                                      </p:cBhvr>
                                      <p:to>
                                        <p:strVal val="visible"/>
                                      </p:to>
                                    </p:set>
                                    <p:anim calcmode="lin" valueType="num">
                                      <p:cBhvr additive="base">
                                        <p:cTn id="7" dur="500" fill="hold"/>
                                        <p:tgtEl>
                                          <p:spTgt spid="3010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1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1058">
                                            <p:txEl>
                                              <p:pRg st="2" end="2"/>
                                            </p:txEl>
                                          </p:spTgt>
                                        </p:tgtEl>
                                        <p:attrNameLst>
                                          <p:attrName>style.visibility</p:attrName>
                                        </p:attrNameLst>
                                      </p:cBhvr>
                                      <p:to>
                                        <p:strVal val="visible"/>
                                      </p:to>
                                    </p:set>
                                    <p:anim calcmode="lin" valueType="num">
                                      <p:cBhvr additive="base">
                                        <p:cTn id="13" dur="500" fill="hold"/>
                                        <p:tgtEl>
                                          <p:spTgt spid="30105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105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8"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72BBE8-9ACD-420B-B45E-B1947795012F}"/>
              </a:ext>
            </a:extLst>
          </p:cNvPr>
          <p:cNvSpPr>
            <a:spLocks noChangeArrowheads="1"/>
          </p:cNvSpPr>
          <p:nvPr/>
        </p:nvSpPr>
        <p:spPr bwMode="auto">
          <a:xfrm>
            <a:off x="0" y="0"/>
            <a:ext cx="9144000" cy="680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rgbClr val="FF0000"/>
                </a:solidFill>
              </a:rPr>
              <a:t>Applications of DL :</a:t>
            </a:r>
          </a:p>
          <a:p>
            <a:pPr eaLnBrk="1" hangingPunct="1"/>
            <a:endParaRPr lang="en-US" altLang="en-US" sz="3600"/>
          </a:p>
          <a:p>
            <a:pPr eaLnBrk="1" hangingPunct="1">
              <a:buFont typeface="Wingdings" panose="05000000000000000000" pitchFamily="2" charset="2"/>
              <a:buChar char="Ø"/>
            </a:pPr>
            <a:r>
              <a:rPr lang="en-US" altLang="en-US" sz="3600" b="1"/>
              <a:t>Colorization of Black and White Images</a:t>
            </a:r>
          </a:p>
          <a:p>
            <a:pPr eaLnBrk="1" hangingPunct="1">
              <a:buFont typeface="Wingdings" panose="05000000000000000000" pitchFamily="2" charset="2"/>
              <a:buChar char="Ø"/>
            </a:pPr>
            <a:r>
              <a:rPr lang="en-US" altLang="en-US" sz="3600" b="1"/>
              <a:t>Adding Sounds To Silent Movies</a:t>
            </a:r>
          </a:p>
          <a:p>
            <a:pPr eaLnBrk="1" hangingPunct="1">
              <a:buFont typeface="Wingdings" panose="05000000000000000000" pitchFamily="2" charset="2"/>
              <a:buChar char="Ø"/>
            </a:pPr>
            <a:r>
              <a:rPr lang="en-US" altLang="en-US" sz="3600" b="1"/>
              <a:t>Automatic Machine Translation</a:t>
            </a:r>
          </a:p>
          <a:p>
            <a:pPr eaLnBrk="1" hangingPunct="1">
              <a:buFont typeface="Wingdings" panose="05000000000000000000" pitchFamily="2" charset="2"/>
              <a:buChar char="Ø"/>
            </a:pPr>
            <a:r>
              <a:rPr lang="en-US" altLang="en-US" sz="3600" b="1"/>
              <a:t>Object Classification in Photographs</a:t>
            </a:r>
          </a:p>
          <a:p>
            <a:pPr eaLnBrk="1" hangingPunct="1">
              <a:buFont typeface="Wingdings" panose="05000000000000000000" pitchFamily="2" charset="2"/>
              <a:buChar char="Ø"/>
            </a:pPr>
            <a:r>
              <a:rPr lang="en-US" altLang="en-US" sz="3600" b="1"/>
              <a:t>Automatic Handwriting Generation</a:t>
            </a:r>
          </a:p>
          <a:p>
            <a:pPr eaLnBrk="1" hangingPunct="1">
              <a:buFont typeface="Wingdings" panose="05000000000000000000" pitchFamily="2" charset="2"/>
              <a:buChar char="Ø"/>
            </a:pPr>
            <a:r>
              <a:rPr lang="en-US" altLang="en-US" sz="3600" b="1"/>
              <a:t>Character Text Generation</a:t>
            </a:r>
          </a:p>
          <a:p>
            <a:pPr eaLnBrk="1" hangingPunct="1">
              <a:buFont typeface="Wingdings" panose="05000000000000000000" pitchFamily="2" charset="2"/>
              <a:buChar char="Ø"/>
            </a:pPr>
            <a:r>
              <a:rPr lang="en-US" altLang="en-US" sz="3600" b="1"/>
              <a:t>Image Caption Generation</a:t>
            </a:r>
          </a:p>
          <a:p>
            <a:pPr eaLnBrk="1" hangingPunct="1">
              <a:buFont typeface="Wingdings" panose="05000000000000000000" pitchFamily="2" charset="2"/>
              <a:buChar char="Ø"/>
            </a:pPr>
            <a:r>
              <a:rPr lang="en-US" altLang="en-US" sz="3600" b="1"/>
              <a:t>Automatic Game Playing( AlphaGo, AlphaZero etc.)</a:t>
            </a:r>
          </a:p>
          <a:p>
            <a:pPr eaLnBrk="1" hangingPunct="1"/>
            <a:br>
              <a:rPr lang="en-US" altLang="en-US"/>
            </a:b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 calcmode="lin" valueType="num">
                                      <p:cBhvr additive="base">
                                        <p:cTn id="6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1234" name="Picture 2" descr="Colorization of Black and White Photographs">
            <a:extLst>
              <a:ext uri="{FF2B5EF4-FFF2-40B4-BE49-F238E27FC236}">
                <a16:creationId xmlns:a16="http://schemas.microsoft.com/office/drawing/2014/main" id="{53CF165F-8309-4B37-BC27-3073F1F35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1235" name="Picture 4" descr="Instant Visual Translation">
            <a:extLst>
              <a:ext uri="{FF2B5EF4-FFF2-40B4-BE49-F238E27FC236}">
                <a16:creationId xmlns:a16="http://schemas.microsoft.com/office/drawing/2014/main" id="{773F4E2D-7EE2-4995-9AE1-B0FB28C76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953000"/>
            <a:ext cx="71929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58" name="Picture 2" descr="Automatic Image Caption Generation">
            <a:extLst>
              <a:ext uri="{FF2B5EF4-FFF2-40B4-BE49-F238E27FC236}">
                <a16:creationId xmlns:a16="http://schemas.microsoft.com/office/drawing/2014/main" id="{EF45CA77-798C-4D6F-8EE5-C825D5A1B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893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2" name="Picture 2" descr="https://cdn-images-1.medium.com/max/1600/1*9MWIQvKCG9CslJYGo_asSQ.png">
            <a:extLst>
              <a:ext uri="{FF2B5EF4-FFF2-40B4-BE49-F238E27FC236}">
                <a16:creationId xmlns:a16="http://schemas.microsoft.com/office/drawing/2014/main" id="{DC9F1FBC-99F9-4D0C-BB01-D3D37DC7B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a:extLst>
              <a:ext uri="{FF2B5EF4-FFF2-40B4-BE49-F238E27FC236}">
                <a16:creationId xmlns:a16="http://schemas.microsoft.com/office/drawing/2014/main" id="{85F7A461-EB14-4CED-8ADF-613ECE43CDD7}"/>
              </a:ext>
            </a:extLst>
          </p:cNvPr>
          <p:cNvPicPr>
            <a:picLocks noChangeAspect="1" noChangeArrowheads="1"/>
          </p:cNvPicPr>
          <p:nvPr/>
        </p:nvPicPr>
        <p:blipFill>
          <a:blip r:embed="rId2">
            <a:lum contrast="-48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a:extLst>
              <a:ext uri="{FF2B5EF4-FFF2-40B4-BE49-F238E27FC236}">
                <a16:creationId xmlns:a16="http://schemas.microsoft.com/office/drawing/2014/main" id="{AE9C9F66-7757-4738-804C-11F45C719DC7}"/>
              </a:ext>
            </a:extLst>
          </p:cNvPr>
          <p:cNvSpPr>
            <a:spLocks noChangeArrowheads="1"/>
          </p:cNvSpPr>
          <p:nvPr/>
        </p:nvSpPr>
        <p:spPr bwMode="auto">
          <a:xfrm>
            <a:off x="0" y="-250825"/>
            <a:ext cx="9144000" cy="7070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tIns="214245" bIns="14283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6600" b="1" dirty="0" err="1">
                <a:solidFill>
                  <a:srgbClr val="FF0000"/>
                </a:solidFill>
                <a:latin typeface="-apple-system"/>
              </a:rPr>
              <a:t>Softmax</a:t>
            </a:r>
            <a:endParaRPr lang="en-US" altLang="en-US" sz="6600" b="1" dirty="0">
              <a:solidFill>
                <a:srgbClr val="FF0000"/>
              </a:solidFill>
              <a:latin typeface="-apple-system"/>
            </a:endParaRPr>
          </a:p>
          <a:p>
            <a:endParaRPr lang="en-US" altLang="en-US" sz="6600" b="1" dirty="0">
              <a:solidFill>
                <a:srgbClr val="FF0000"/>
              </a:solidFill>
              <a:latin typeface="-apple-system"/>
            </a:endParaRPr>
          </a:p>
          <a:p>
            <a:r>
              <a:rPr lang="en-US" altLang="en-US" sz="3200" dirty="0">
                <a:solidFill>
                  <a:srgbClr val="24292E"/>
                </a:solidFill>
                <a:latin typeface="-apple-system"/>
              </a:rPr>
              <a:t>The sigmoid function can be applied easily, the </a:t>
            </a:r>
            <a:r>
              <a:rPr lang="en-US" altLang="en-US" sz="3200" dirty="0" err="1">
                <a:solidFill>
                  <a:srgbClr val="24292E"/>
                </a:solidFill>
                <a:latin typeface="-apple-system"/>
              </a:rPr>
              <a:t>ReLUs</a:t>
            </a:r>
            <a:r>
              <a:rPr lang="en-US" altLang="en-US" sz="3200" dirty="0">
                <a:solidFill>
                  <a:srgbClr val="24292E"/>
                </a:solidFill>
                <a:latin typeface="-apple-system"/>
              </a:rPr>
              <a:t> will not vanish the effect during your training process. </a:t>
            </a:r>
          </a:p>
          <a:p>
            <a:endParaRPr lang="en-US" altLang="en-US" sz="3200" dirty="0">
              <a:solidFill>
                <a:srgbClr val="24292E"/>
              </a:solidFill>
              <a:latin typeface="-apple-system"/>
            </a:endParaRPr>
          </a:p>
          <a:p>
            <a:r>
              <a:rPr lang="en-US" altLang="en-US" sz="3200" dirty="0">
                <a:solidFill>
                  <a:srgbClr val="24292E"/>
                </a:solidFill>
                <a:latin typeface="-apple-system"/>
              </a:rPr>
              <a:t>However, when you want to deal with </a:t>
            </a:r>
            <a:r>
              <a:rPr lang="en-US" altLang="en-US" sz="3200" dirty="0" err="1">
                <a:solidFill>
                  <a:srgbClr val="24292E"/>
                </a:solidFill>
                <a:latin typeface="-apple-system"/>
              </a:rPr>
              <a:t>hult</a:t>
            </a:r>
            <a:r>
              <a:rPr lang="en-US" altLang="en-US" sz="3200" dirty="0">
                <a:solidFill>
                  <a:srgbClr val="24292E"/>
                </a:solidFill>
                <a:latin typeface="-apple-system"/>
              </a:rPr>
              <a:t>-class classification problems, they cannot help much. Simply speaking, the sigmoid function can only handle two classes, which is not what we expect.</a:t>
            </a:r>
            <a:endParaRPr lang="en-US" altLang="en-US" sz="1600" dirty="0"/>
          </a:p>
          <a:p>
            <a:r>
              <a:rPr lang="en-US" altLang="en-US" sz="4800" dirty="0">
                <a:solidFill>
                  <a:srgbClr val="24292E"/>
                </a:solidFill>
                <a:latin typeface="-apple-system"/>
              </a:rPr>
              <a:t>  </a:t>
            </a:r>
            <a:endParaRPr lang="en-US" altLang="en-US" sz="89900" dirty="0">
              <a:solidFill>
                <a:srgbClr val="24292E"/>
              </a:solidFill>
              <a:latin typeface="-apple-system"/>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7233">
                                            <p:bg/>
                                          </p:spTgt>
                                        </p:tgtEl>
                                        <p:attrNameLst>
                                          <p:attrName>style.visibility</p:attrName>
                                        </p:attrNameLst>
                                      </p:cBhvr>
                                      <p:to>
                                        <p:strVal val="visible"/>
                                      </p:to>
                                    </p:set>
                                    <p:anim calcmode="lin" valueType="num">
                                      <p:cBhvr additive="base">
                                        <p:cTn id="7" dur="500" fill="hold"/>
                                        <p:tgtEl>
                                          <p:spTgt spid="60723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607233">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7233">
                                            <p:txEl>
                                              <p:pRg st="0" end="0"/>
                                            </p:txEl>
                                          </p:spTgt>
                                        </p:tgtEl>
                                        <p:attrNameLst>
                                          <p:attrName>style.visibility</p:attrName>
                                        </p:attrNameLst>
                                      </p:cBhvr>
                                      <p:to>
                                        <p:strVal val="visible"/>
                                      </p:to>
                                    </p:set>
                                    <p:anim calcmode="lin" valueType="num">
                                      <p:cBhvr additive="base">
                                        <p:cTn id="13" dur="500" fill="hold"/>
                                        <p:tgtEl>
                                          <p:spTgt spid="60723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072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07233">
                                            <p:txEl>
                                              <p:pRg st="2" end="2"/>
                                            </p:txEl>
                                          </p:spTgt>
                                        </p:tgtEl>
                                        <p:attrNameLst>
                                          <p:attrName>style.visibility</p:attrName>
                                        </p:attrNameLst>
                                      </p:cBhvr>
                                      <p:to>
                                        <p:strVal val="visible"/>
                                      </p:to>
                                    </p:set>
                                    <p:anim calcmode="lin" valueType="num">
                                      <p:cBhvr additive="base">
                                        <p:cTn id="19" dur="500" fill="hold"/>
                                        <p:tgtEl>
                                          <p:spTgt spid="6072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72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07233">
                                            <p:txEl>
                                              <p:pRg st="4" end="4"/>
                                            </p:txEl>
                                          </p:spTgt>
                                        </p:tgtEl>
                                        <p:attrNameLst>
                                          <p:attrName>style.visibility</p:attrName>
                                        </p:attrNameLst>
                                      </p:cBhvr>
                                      <p:to>
                                        <p:strVal val="visible"/>
                                      </p:to>
                                    </p:set>
                                    <p:anim calcmode="lin" valueType="num">
                                      <p:cBhvr additive="base">
                                        <p:cTn id="25" dur="500" fill="hold"/>
                                        <p:tgtEl>
                                          <p:spTgt spid="60723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072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07233">
                                            <p:txEl>
                                              <p:pRg st="5" end="5"/>
                                            </p:txEl>
                                          </p:spTgt>
                                        </p:tgtEl>
                                        <p:attrNameLst>
                                          <p:attrName>style.visibility</p:attrName>
                                        </p:attrNameLst>
                                      </p:cBhvr>
                                      <p:to>
                                        <p:strVal val="visible"/>
                                      </p:to>
                                    </p:set>
                                    <p:anim calcmode="lin" valueType="num">
                                      <p:cBhvr additive="base">
                                        <p:cTn id="31" dur="500" fill="hold"/>
                                        <p:tgtEl>
                                          <p:spTgt spid="60723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072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3" grpId="0" build="p"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843592-FE98-4C0A-8143-09D76788CEB8}"/>
              </a:ext>
            </a:extLst>
          </p:cNvPr>
          <p:cNvSpPr>
            <a:spLocks noChangeArrowheads="1"/>
          </p:cNvSpPr>
          <p:nvPr/>
        </p:nvSpPr>
        <p:spPr bwMode="auto">
          <a:xfrm>
            <a:off x="0" y="0"/>
            <a:ext cx="9144000" cy="680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softmax function squashes the outputs of each unit to be between 0 and 1, just like a sigmoid function. </a:t>
            </a:r>
          </a:p>
          <a:p>
            <a:pPr eaLnBrk="1" hangingPunct="1"/>
            <a:endParaRPr lang="en-US" altLang="en-US" sz="2800"/>
          </a:p>
          <a:p>
            <a:pPr eaLnBrk="1" hangingPunct="1"/>
            <a:r>
              <a:rPr lang="en-US" altLang="en-US" sz="3600">
                <a:solidFill>
                  <a:srgbClr val="FF0000"/>
                </a:solidFill>
              </a:rPr>
              <a:t>But it divides each output such that the total sum of the outputs is equal to 1.</a:t>
            </a:r>
          </a:p>
          <a:p>
            <a:pPr eaLnBrk="1" hangingPunct="1"/>
            <a:endParaRPr lang="en-US" altLang="en-US" sz="2800"/>
          </a:p>
          <a:p>
            <a:pPr eaLnBrk="1" hangingPunct="1"/>
            <a:endParaRPr lang="en-US" altLang="en-US" sz="2800"/>
          </a:p>
          <a:p>
            <a:pPr eaLnBrk="1" hangingPunct="1"/>
            <a:r>
              <a:rPr lang="en-US" altLang="en-US" sz="2800"/>
              <a:t>The output of the softmax function is equivalent to a categorical probability distribution, it tells you the probability that any of the classes are true. </a:t>
            </a:r>
          </a:p>
          <a:p>
            <a:pPr eaLnBrk="1" hangingPunct="1"/>
            <a:endParaRPr lang="en-US" altLang="en-US" sz="2800"/>
          </a:p>
          <a:p>
            <a:pPr eaLnBrk="1" hangingPunct="1"/>
            <a:r>
              <a:rPr lang="en-US" altLang="en-US" sz="2800" i="1">
                <a:solidFill>
                  <a:srgbClr val="FF0000"/>
                </a:solidFill>
              </a:rPr>
              <a:t>The softmax can be used for any number of classes. It's also used for hundreds and thousands of classes, for example in </a:t>
            </a:r>
            <a:r>
              <a:rPr lang="en-US" altLang="en-US" sz="2800" i="1"/>
              <a:t>object recognition problems where there are hundreds of different possible objects.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ow does a softmax function work">
            <a:extLst>
              <a:ext uri="{FF2B5EF4-FFF2-40B4-BE49-F238E27FC236}">
                <a16:creationId xmlns:a16="http://schemas.microsoft.com/office/drawing/2014/main" id="{B27EFF41-9D36-4C6A-91BE-E84F13014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0"/>
            <a:ext cx="46482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3">
            <a:extLst>
              <a:ext uri="{FF2B5EF4-FFF2-40B4-BE49-F238E27FC236}">
                <a16:creationId xmlns:a16="http://schemas.microsoft.com/office/drawing/2014/main" id="{FC56060A-3CB7-46D0-981E-1FF8CC4CE2B1}"/>
              </a:ext>
            </a:extLst>
          </p:cNvPr>
          <p:cNvGraphicFramePr>
            <a:graphicFrameLocks noChangeAspect="1"/>
          </p:cNvGraphicFramePr>
          <p:nvPr/>
        </p:nvGraphicFramePr>
        <p:xfrm>
          <a:off x="1905000" y="2794000"/>
          <a:ext cx="4876800" cy="4064000"/>
        </p:xfrm>
        <a:graphic>
          <a:graphicData uri="http://schemas.openxmlformats.org/presentationml/2006/ole">
            <mc:AlternateContent xmlns:mc="http://schemas.openxmlformats.org/markup-compatibility/2006">
              <mc:Choice xmlns:v="urn:schemas-microsoft-com:vml" Requires="v">
                <p:oleObj spid="_x0000_s20489" name="Equation" r:id="rId4" imgW="1447560" imgH="1206360" progId="Equation.DSMT4">
                  <p:embed/>
                </p:oleObj>
              </mc:Choice>
              <mc:Fallback>
                <p:oleObj name="Equation" r:id="rId4" imgW="1447560" imgH="120636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794000"/>
                        <a:ext cx="48768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Picture 2">
            <a:extLst>
              <a:ext uri="{FF2B5EF4-FFF2-40B4-BE49-F238E27FC236}">
                <a16:creationId xmlns:a16="http://schemas.microsoft.com/office/drawing/2014/main" id="{87974FB2-380A-4606-B867-FD1CFFAEBD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3528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a:extLst>
              <a:ext uri="{FF2B5EF4-FFF2-40B4-BE49-F238E27FC236}">
                <a16:creationId xmlns:a16="http://schemas.microsoft.com/office/drawing/2014/main" id="{B4BBE96F-D44C-4380-ACA2-D2BC306379E0}"/>
              </a:ext>
            </a:extLst>
          </p:cNvPr>
          <p:cNvSpPr txBox="1">
            <a:spLocks noChangeArrowheads="1"/>
          </p:cNvSpPr>
          <p:nvPr/>
        </p:nvSpPr>
        <p:spPr bwMode="auto">
          <a:xfrm>
            <a:off x="7391400" y="3200400"/>
            <a:ext cx="12192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If outputs are more negative then x / </a:t>
            </a:r>
            <a:r>
              <a:rPr lang="en-US" altLang="en-US" baseline="-25000"/>
              <a:t>x1+x2 +x3+…xn  may become negative while probability cannot be negative</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1">
            <a:extLst>
              <a:ext uri="{FF2B5EF4-FFF2-40B4-BE49-F238E27FC236}">
                <a16:creationId xmlns:a16="http://schemas.microsoft.com/office/drawing/2014/main" id="{2B73CA67-E643-4996-865D-F92FCEE75549}"/>
              </a:ext>
            </a:extLst>
          </p:cNvPr>
          <p:cNvSpPr>
            <a:spLocks noChangeArrowheads="1"/>
          </p:cNvSpPr>
          <p:nvPr/>
        </p:nvSpPr>
        <p:spPr bwMode="auto">
          <a:xfrm>
            <a:off x="0" y="4572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softmax_inputs = [2, 3, 5, 6]</a:t>
            </a:r>
          </a:p>
          <a:p>
            <a:pPr eaLnBrk="1" hangingPunct="1"/>
            <a:r>
              <a:rPr lang="en-US" altLang="en-US" sz="3200"/>
              <a:t>print "Softmax Function Output </a:t>
            </a:r>
          </a:p>
        </p:txBody>
      </p:sp>
      <p:graphicFrame>
        <p:nvGraphicFramePr>
          <p:cNvPr id="3" name="Table 2">
            <a:extLst>
              <a:ext uri="{FF2B5EF4-FFF2-40B4-BE49-F238E27FC236}">
                <a16:creationId xmlns:a16="http://schemas.microsoft.com/office/drawing/2014/main" id="{68EA602B-75BF-4D3B-8C1A-E800D38BFAD6}"/>
              </a:ext>
            </a:extLst>
          </p:cNvPr>
          <p:cNvGraphicFramePr>
            <a:graphicFrameLocks noGrp="1"/>
          </p:cNvGraphicFramePr>
          <p:nvPr/>
        </p:nvGraphicFramePr>
        <p:xfrm>
          <a:off x="0" y="1752600"/>
          <a:ext cx="6935788" cy="1541900"/>
        </p:xfrm>
        <a:graphic>
          <a:graphicData uri="http://schemas.openxmlformats.org/drawingml/2006/table">
            <a:tbl>
              <a:tblPr/>
              <a:tblGrid>
                <a:gridCol w="208282">
                  <a:extLst>
                    <a:ext uri="{9D8B030D-6E8A-4147-A177-3AD203B41FA5}">
                      <a16:colId xmlns:a16="http://schemas.microsoft.com/office/drawing/2014/main" val="20000"/>
                    </a:ext>
                  </a:extLst>
                </a:gridCol>
                <a:gridCol w="6727506">
                  <a:extLst>
                    <a:ext uri="{9D8B030D-6E8A-4147-A177-3AD203B41FA5}">
                      <a16:colId xmlns:a16="http://schemas.microsoft.com/office/drawing/2014/main" val="20001"/>
                    </a:ext>
                  </a:extLst>
                </a:gridCol>
              </a:tblGrid>
              <a:tr h="1541463">
                <a:tc>
                  <a:txBody>
                    <a:bodyPr/>
                    <a:lstStyle/>
                    <a:p>
                      <a:pPr algn="ctr" fontAlgn="t"/>
                      <a:r>
                        <a:rPr lang="en-US" sz="1600" dirty="0">
                          <a:solidFill>
                            <a:srgbClr val="5499DE"/>
                          </a:solidFill>
                          <a:latin typeface="inherit"/>
                        </a:rPr>
                        <a:t>1</a:t>
                      </a:r>
                    </a:p>
                  </a:txBody>
                  <a:tcPr marL="78882" marR="78882" marT="39430" marB="39430">
                    <a:lnL>
                      <a:noFill/>
                    </a:lnL>
                    <a:lnR>
                      <a:noFill/>
                    </a:lnR>
                    <a:lnT>
                      <a:noFill/>
                    </a:lnT>
                    <a:lnB>
                      <a:noFill/>
                    </a:lnB>
                    <a:solidFill>
                      <a:srgbClr val="DFEFFF"/>
                    </a:solidFill>
                  </a:tcPr>
                </a:tc>
                <a:tc>
                  <a:txBody>
                    <a:bodyPr/>
                    <a:lstStyle/>
                    <a:p>
                      <a:pPr algn="l" fontAlgn="t"/>
                      <a:r>
                        <a:rPr lang="en-US" sz="3200" dirty="0" err="1">
                          <a:solidFill>
                            <a:srgbClr val="004ED0"/>
                          </a:solidFill>
                          <a:latin typeface="inherit"/>
                        </a:rPr>
                        <a:t>Softmax</a:t>
                      </a:r>
                      <a:r>
                        <a:rPr lang="en-US" sz="3200" dirty="0">
                          <a:solidFill>
                            <a:srgbClr val="004ED0"/>
                          </a:solidFill>
                          <a:latin typeface="inherit"/>
                        </a:rPr>
                        <a:t> </a:t>
                      </a:r>
                      <a:r>
                        <a:rPr lang="en-US" sz="3200" dirty="0">
                          <a:solidFill>
                            <a:srgbClr val="800080"/>
                          </a:solidFill>
                          <a:latin typeface="inherit"/>
                        </a:rPr>
                        <a:t>Function</a:t>
                      </a:r>
                      <a:r>
                        <a:rPr lang="en-US" sz="3200" dirty="0">
                          <a:solidFill>
                            <a:srgbClr val="006FE0"/>
                          </a:solidFill>
                          <a:latin typeface="inherit"/>
                        </a:rPr>
                        <a:t> </a:t>
                      </a:r>
                      <a:r>
                        <a:rPr lang="en-US" sz="3200" dirty="0">
                          <a:solidFill>
                            <a:srgbClr val="002D7A"/>
                          </a:solidFill>
                          <a:latin typeface="inherit"/>
                        </a:rPr>
                        <a:t>Output</a:t>
                      </a:r>
                      <a:r>
                        <a:rPr lang="en-US" sz="3200" dirty="0">
                          <a:solidFill>
                            <a:srgbClr val="006FE0"/>
                          </a:solidFill>
                          <a:latin typeface="inherit"/>
                        </a:rPr>
                        <a:t> :: </a:t>
                      </a:r>
                      <a:r>
                        <a:rPr lang="en-US" sz="3200" dirty="0">
                          <a:solidFill>
                            <a:srgbClr val="333333"/>
                          </a:solidFill>
                          <a:latin typeface="inherit"/>
                        </a:rPr>
                        <a:t>[</a:t>
                      </a:r>
                      <a:r>
                        <a:rPr lang="en-US" sz="3200" dirty="0">
                          <a:solidFill>
                            <a:srgbClr val="006FE0"/>
                          </a:solidFill>
                          <a:latin typeface="inherit"/>
                        </a:rPr>
                        <a:t> </a:t>
                      </a:r>
                      <a:r>
                        <a:rPr lang="en-US" sz="3200" dirty="0">
                          <a:solidFill>
                            <a:srgbClr val="CE0000"/>
                          </a:solidFill>
                          <a:latin typeface="inherit"/>
                        </a:rPr>
                        <a:t>0.01275478</a:t>
                      </a:r>
                      <a:r>
                        <a:rPr lang="en-US" sz="3200" dirty="0">
                          <a:solidFill>
                            <a:srgbClr val="006FE0"/>
                          </a:solidFill>
                          <a:latin typeface="inherit"/>
                        </a:rPr>
                        <a:t>  </a:t>
                      </a:r>
                      <a:r>
                        <a:rPr lang="en-US" sz="3200" dirty="0">
                          <a:solidFill>
                            <a:srgbClr val="CE0000"/>
                          </a:solidFill>
                          <a:latin typeface="inherit"/>
                        </a:rPr>
                        <a:t>0.03467109</a:t>
                      </a:r>
                      <a:r>
                        <a:rPr lang="en-US" sz="3200" dirty="0">
                          <a:solidFill>
                            <a:srgbClr val="006FE0"/>
                          </a:solidFill>
                          <a:latin typeface="inherit"/>
                        </a:rPr>
                        <a:t>  </a:t>
                      </a:r>
                      <a:r>
                        <a:rPr lang="en-US" sz="3200" dirty="0">
                          <a:solidFill>
                            <a:srgbClr val="CE0000"/>
                          </a:solidFill>
                          <a:latin typeface="inherit"/>
                        </a:rPr>
                        <a:t>0.25618664</a:t>
                      </a:r>
                      <a:r>
                        <a:rPr lang="en-US" sz="3200" dirty="0">
                          <a:solidFill>
                            <a:srgbClr val="006FE0"/>
                          </a:solidFill>
                          <a:latin typeface="inherit"/>
                        </a:rPr>
                        <a:t>  </a:t>
                      </a:r>
                      <a:r>
                        <a:rPr lang="en-US" sz="3200" dirty="0">
                          <a:solidFill>
                            <a:srgbClr val="CE0000"/>
                          </a:solidFill>
                          <a:latin typeface="inherit"/>
                        </a:rPr>
                        <a:t>0.69638749</a:t>
                      </a:r>
                      <a:r>
                        <a:rPr lang="en-US" sz="3200" dirty="0">
                          <a:solidFill>
                            <a:srgbClr val="333333"/>
                          </a:solidFill>
                          <a:latin typeface="inherit"/>
                        </a:rPr>
                        <a:t>]</a:t>
                      </a:r>
                      <a:endParaRPr lang="en-US" sz="3200" dirty="0">
                        <a:solidFill>
                          <a:srgbClr val="000000"/>
                        </a:solidFill>
                        <a:latin typeface="inherit"/>
                      </a:endParaRPr>
                    </a:p>
                  </a:txBody>
                  <a:tcPr marL="78882" marR="78882" marT="39430" marB="39430">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358406" name="Rectangle 4">
            <a:extLst>
              <a:ext uri="{FF2B5EF4-FFF2-40B4-BE49-F238E27FC236}">
                <a16:creationId xmlns:a16="http://schemas.microsoft.com/office/drawing/2014/main" id="{ED7B0B8F-D12C-40C0-B567-7BCD3561D704}"/>
              </a:ext>
            </a:extLst>
          </p:cNvPr>
          <p:cNvSpPr>
            <a:spLocks noChangeArrowheads="1"/>
          </p:cNvSpPr>
          <p:nvPr/>
        </p:nvSpPr>
        <p:spPr bwMode="auto">
          <a:xfrm>
            <a:off x="0" y="45720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Softmax:</a:t>
            </a:r>
            <a:r>
              <a:rPr lang="en-US" altLang="en-US" sz="3200"/>
              <a:t> Used for the multi-classification task.</a:t>
            </a:r>
          </a:p>
          <a:p>
            <a:pPr eaLnBrk="1" hangingPunct="1"/>
            <a:endParaRPr lang="en-US" altLang="en-US" sz="3200"/>
          </a:p>
          <a:p>
            <a:pPr eaLnBrk="1" hangingPunct="1"/>
            <a:r>
              <a:rPr lang="en-US" altLang="en-US" sz="3200" b="1"/>
              <a:t>Sigmoid:</a:t>
            </a:r>
            <a:r>
              <a:rPr lang="en-US" altLang="en-US" sz="3200"/>
              <a:t> Used for the binary classification task.</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4" descr="[Maple Plot]">
            <a:extLst>
              <a:ext uri="{FF2B5EF4-FFF2-40B4-BE49-F238E27FC236}">
                <a16:creationId xmlns:a16="http://schemas.microsoft.com/office/drawing/2014/main" id="{EC89EF21-5315-46D3-A5EF-138888863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0"/>
            <a:ext cx="6934200"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6">
            <a:extLst>
              <a:ext uri="{FF2B5EF4-FFF2-40B4-BE49-F238E27FC236}">
                <a16:creationId xmlns:a16="http://schemas.microsoft.com/office/drawing/2014/main" id="{158B5E68-1220-4F28-849C-D5C25D887F17}"/>
              </a:ext>
            </a:extLst>
          </p:cNvPr>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latin typeface="Calibri" panose="020F0502020204030204" pitchFamily="34" charset="0"/>
            </a:endParaRPr>
          </a:p>
        </p:txBody>
      </p:sp>
      <p:graphicFrame>
        <p:nvGraphicFramePr>
          <p:cNvPr id="21506" name="Object 5">
            <a:extLst>
              <a:ext uri="{FF2B5EF4-FFF2-40B4-BE49-F238E27FC236}">
                <a16:creationId xmlns:a16="http://schemas.microsoft.com/office/drawing/2014/main" id="{E46D0AA9-8D1B-4DCA-A998-EE6630F2E3D1}"/>
              </a:ext>
            </a:extLst>
          </p:cNvPr>
          <p:cNvGraphicFramePr>
            <a:graphicFrameLocks noChangeAspect="1"/>
          </p:cNvGraphicFramePr>
          <p:nvPr/>
        </p:nvGraphicFramePr>
        <p:xfrm>
          <a:off x="5105400" y="1600200"/>
          <a:ext cx="3048000" cy="935038"/>
        </p:xfrm>
        <a:graphic>
          <a:graphicData uri="http://schemas.openxmlformats.org/presentationml/2006/ole">
            <mc:AlternateContent xmlns:mc="http://schemas.openxmlformats.org/markup-compatibility/2006">
              <mc:Choice xmlns:v="urn:schemas-microsoft-com:vml" Requires="v">
                <p:oleObj spid="_x0000_s21513" name="Equation" r:id="rId4" imgW="837836" imgH="253890" progId="Equation.3">
                  <p:embed/>
                </p:oleObj>
              </mc:Choice>
              <mc:Fallback>
                <p:oleObj name="Equation" r:id="rId4" imgW="837836" imgH="25389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600200"/>
                        <a:ext cx="3048000"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7">
            <a:extLst>
              <a:ext uri="{FF2B5EF4-FFF2-40B4-BE49-F238E27FC236}">
                <a16:creationId xmlns:a16="http://schemas.microsoft.com/office/drawing/2014/main" id="{78F1E003-08D8-4917-A507-F4B987C3DC45}"/>
              </a:ext>
            </a:extLst>
          </p:cNvPr>
          <p:cNvSpPr>
            <a:spLocks noChangeArrowheads="1"/>
          </p:cNvSpPr>
          <p:nvPr/>
        </p:nvSpPr>
        <p:spPr bwMode="auto">
          <a:xfrm>
            <a:off x="0" y="5534025"/>
            <a:ext cx="8686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latin typeface="Calibri" panose="020F0502020204030204" pitchFamily="34" charset="0"/>
              </a:rPr>
              <a:t>it is essentially zero everywhere except in a small region around zero</a:t>
            </a:r>
            <a:r>
              <a:rPr lang="en-US" altLang="en-US" sz="2400">
                <a:latin typeface="Calibri" panose="020F0502020204030204" pitchFamily="34" charset="0"/>
              </a:rPr>
              <a: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474" name="Picture 2" descr="Image result for satlin function in matlab">
            <a:extLst>
              <a:ext uri="{FF2B5EF4-FFF2-40B4-BE49-F238E27FC236}">
                <a16:creationId xmlns:a16="http://schemas.microsoft.com/office/drawing/2014/main" id="{50D35A6E-F688-49D8-A338-2E9E9A50E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39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1">
            <a:extLst>
              <a:ext uri="{FF2B5EF4-FFF2-40B4-BE49-F238E27FC236}">
                <a16:creationId xmlns:a16="http://schemas.microsoft.com/office/drawing/2014/main" id="{61C958C4-80DD-4585-A5EB-390333A8C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13" y="152400"/>
            <a:ext cx="7685087" cy="649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descr="http://www.webpages.ttu.edu/dleverin/neural_network/fig_3p5_typical_network_NET3.jpg">
            <a:extLst>
              <a:ext uri="{FF2B5EF4-FFF2-40B4-BE49-F238E27FC236}">
                <a16:creationId xmlns:a16="http://schemas.microsoft.com/office/drawing/2014/main" id="{F5A84379-8DA5-4749-88D4-AE352BEB9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74663"/>
            <a:ext cx="5600700" cy="614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1715" name="TextBox 2">
            <a:extLst>
              <a:ext uri="{FF2B5EF4-FFF2-40B4-BE49-F238E27FC236}">
                <a16:creationId xmlns:a16="http://schemas.microsoft.com/office/drawing/2014/main" id="{B5CB6942-2808-4A16-91DF-65E7E15F55D2}"/>
              </a:ext>
            </a:extLst>
          </p:cNvPr>
          <p:cNvSpPr txBox="1">
            <a:spLocks noChangeArrowheads="1"/>
          </p:cNvSpPr>
          <p:nvPr/>
        </p:nvSpPr>
        <p:spPr bwMode="auto">
          <a:xfrm>
            <a:off x="0" y="381000"/>
            <a:ext cx="3124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FEEDFORWARD NEURAL NETWORKS</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738" name="Picture 1">
            <a:extLst>
              <a:ext uri="{FF2B5EF4-FFF2-40B4-BE49-F238E27FC236}">
                <a16:creationId xmlns:a16="http://schemas.microsoft.com/office/drawing/2014/main" id="{DC1EB094-D67A-4CC9-9F05-9770A923F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347788"/>
            <a:ext cx="5715000"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39" name="TextBox 2">
            <a:extLst>
              <a:ext uri="{FF2B5EF4-FFF2-40B4-BE49-F238E27FC236}">
                <a16:creationId xmlns:a16="http://schemas.microsoft.com/office/drawing/2014/main" id="{42DBB201-4D20-42E8-B672-74B5823B2E4B}"/>
              </a:ext>
            </a:extLst>
          </p:cNvPr>
          <p:cNvSpPr txBox="1">
            <a:spLocks noChangeArrowheads="1"/>
          </p:cNvSpPr>
          <p:nvPr/>
        </p:nvSpPr>
        <p:spPr bwMode="auto">
          <a:xfrm>
            <a:off x="1524000" y="228600"/>
            <a:ext cx="647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latin typeface="Calibri" panose="020F0502020204030204" pitchFamily="34" charset="0"/>
              </a:rPr>
              <a:t>FEEDFORWARD NETWORKS</a:t>
            </a:r>
          </a:p>
        </p:txBody>
      </p:sp>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762" name="Picture 2">
            <a:extLst>
              <a:ext uri="{FF2B5EF4-FFF2-40B4-BE49-F238E27FC236}">
                <a16:creationId xmlns:a16="http://schemas.microsoft.com/office/drawing/2014/main" id="{258D5483-8C76-4195-8DDC-E16A64B88908}"/>
              </a:ext>
            </a:extLst>
          </p:cNvPr>
          <p:cNvPicPr>
            <a:picLocks noChangeAspect="1" noChangeArrowheads="1"/>
          </p:cNvPicPr>
          <p:nvPr/>
        </p:nvPicPr>
        <p:blipFill>
          <a:blip r:embed="rId2">
            <a:lum bright="-42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
            <a:extLst>
              <a:ext uri="{FF2B5EF4-FFF2-40B4-BE49-F238E27FC236}">
                <a16:creationId xmlns:a16="http://schemas.microsoft.com/office/drawing/2014/main" id="{8486B877-52F8-4770-B6F8-AF305316990F}"/>
              </a:ext>
            </a:extLst>
          </p:cNvPr>
          <p:cNvSpPr>
            <a:spLocks noChangeArrowheads="1"/>
          </p:cNvSpPr>
          <p:nvPr/>
        </p:nvSpPr>
        <p:spPr bwMode="auto">
          <a:xfrm>
            <a:off x="0" y="0"/>
            <a:ext cx="91440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When the target variable that we’re trying to predict is </a:t>
            </a:r>
            <a:r>
              <a:rPr lang="en-US" altLang="en-US" sz="3600" b="1">
                <a:solidFill>
                  <a:srgbClr val="FF0000"/>
                </a:solidFill>
              </a:rPr>
              <a:t>continuous</a:t>
            </a:r>
            <a:r>
              <a:rPr lang="en-US" altLang="en-US" sz="3600" b="1"/>
              <a:t>, such as in housing example, learning problem is called a </a:t>
            </a:r>
            <a:r>
              <a:rPr lang="en-US" altLang="en-US" sz="3600" b="1">
                <a:solidFill>
                  <a:srgbClr val="FF0000"/>
                </a:solidFill>
              </a:rPr>
              <a:t>REGRESSION</a:t>
            </a:r>
            <a:r>
              <a:rPr lang="en-US" altLang="en-US" sz="3600" b="1"/>
              <a:t> problem. </a:t>
            </a:r>
          </a:p>
          <a:p>
            <a:pPr eaLnBrk="1" hangingPunct="1"/>
            <a:endParaRPr lang="en-US" altLang="en-US" sz="3600" b="1"/>
          </a:p>
          <a:p>
            <a:pPr eaLnBrk="1" hangingPunct="1"/>
            <a:r>
              <a:rPr lang="en-US" altLang="en-US" sz="3600" b="1"/>
              <a:t>When target variable can take on only a small number of discrete values (given the living area, predict if a dwelling is a house or an apartment), it is called a </a:t>
            </a:r>
            <a:r>
              <a:rPr lang="en-US" altLang="en-US" sz="3600" b="1">
                <a:solidFill>
                  <a:srgbClr val="FF0000"/>
                </a:solidFill>
              </a:rPr>
              <a:t>CLASSIFICATION</a:t>
            </a:r>
            <a:r>
              <a:rPr lang="en-US" altLang="en-US" sz="3600" b="1"/>
              <a:t> problem.</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786" name="Picture 2" descr="Colorization of Black and White Photographs">
            <a:extLst>
              <a:ext uri="{FF2B5EF4-FFF2-40B4-BE49-F238E27FC236}">
                <a16:creationId xmlns:a16="http://schemas.microsoft.com/office/drawing/2014/main" id="{0C4ECDE5-98A4-4DE2-A58D-F7B4AB6FD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4787" name="Picture 4" descr="Instant Visual Translation">
            <a:extLst>
              <a:ext uri="{FF2B5EF4-FFF2-40B4-BE49-F238E27FC236}">
                <a16:creationId xmlns:a16="http://schemas.microsoft.com/office/drawing/2014/main" id="{AFECACB6-CAC4-48EC-8570-91D06667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953000"/>
            <a:ext cx="71929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10" name="Picture 2" descr="Automatic Image Caption Generation">
            <a:extLst>
              <a:ext uri="{FF2B5EF4-FFF2-40B4-BE49-F238E27FC236}">
                <a16:creationId xmlns:a16="http://schemas.microsoft.com/office/drawing/2014/main" id="{38806944-B3DF-4169-B169-4FF84B9B3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893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2" descr="https://cdn-images-1.medium.com/max/1600/1*9MWIQvKCG9CslJYGo_asSQ.png">
            <a:extLst>
              <a:ext uri="{FF2B5EF4-FFF2-40B4-BE49-F238E27FC236}">
                <a16:creationId xmlns:a16="http://schemas.microsoft.com/office/drawing/2014/main" id="{DDB6A406-8852-41E5-A17A-1A2F9D26B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1">
            <a:extLst>
              <a:ext uri="{FF2B5EF4-FFF2-40B4-BE49-F238E27FC236}">
                <a16:creationId xmlns:a16="http://schemas.microsoft.com/office/drawing/2014/main" id="{DED2F53D-E8D5-4C58-8E20-F545A6385884}"/>
              </a:ext>
            </a:extLst>
          </p:cNvPr>
          <p:cNvSpPr>
            <a:spLocks noChangeArrowheads="1"/>
          </p:cNvSpPr>
          <p:nvPr/>
        </p:nvSpPr>
        <p:spPr bwMode="auto">
          <a:xfrm>
            <a:off x="0" y="0"/>
            <a:ext cx="91440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rPr>
              <a:t>Setting number of layers and their sizes</a:t>
            </a:r>
          </a:p>
          <a:p>
            <a:pPr eaLnBrk="1" hangingPunct="1"/>
            <a:endParaRPr lang="en-US" altLang="en-US" sz="2400"/>
          </a:p>
          <a:p>
            <a:pPr eaLnBrk="1" hangingPunct="1"/>
            <a:r>
              <a:rPr lang="en-US" altLang="en-US" sz="2400" b="1"/>
              <a:t>How do we decide on what architecture to use when faced with a practical problem? </a:t>
            </a:r>
          </a:p>
          <a:p>
            <a:pPr eaLnBrk="1" hangingPunct="1"/>
            <a:endParaRPr lang="en-US" altLang="en-US" sz="2400" b="1"/>
          </a:p>
          <a:p>
            <a:pPr eaLnBrk="1" hangingPunct="1"/>
            <a:r>
              <a:rPr lang="en-US" altLang="en-US" sz="2400" b="1"/>
              <a:t>Should we use no hidden layers? </a:t>
            </a:r>
          </a:p>
          <a:p>
            <a:pPr eaLnBrk="1" hangingPunct="1"/>
            <a:r>
              <a:rPr lang="en-US" altLang="en-US" sz="2400" b="1"/>
              <a:t>One hidden layer? </a:t>
            </a:r>
          </a:p>
          <a:p>
            <a:pPr eaLnBrk="1" hangingPunct="1"/>
            <a:r>
              <a:rPr lang="en-US" altLang="en-US" sz="2400" b="1"/>
              <a:t>Two hidden layers? </a:t>
            </a:r>
          </a:p>
          <a:p>
            <a:pPr eaLnBrk="1" hangingPunct="1"/>
            <a:endParaRPr lang="en-US" altLang="en-US" sz="2400" b="1"/>
          </a:p>
          <a:p>
            <a:pPr eaLnBrk="1" hangingPunct="1"/>
            <a:r>
              <a:rPr lang="en-US" altLang="en-US" sz="2400" b="1"/>
              <a:t>How large should each layer be? </a:t>
            </a:r>
          </a:p>
          <a:p>
            <a:pPr eaLnBrk="1" hangingPunct="1"/>
            <a:endParaRPr lang="en-US" altLang="en-US" sz="2400" b="1"/>
          </a:p>
          <a:p>
            <a:pPr eaLnBrk="1" hangingPunct="1"/>
            <a:r>
              <a:rPr lang="en-US" altLang="en-US" sz="2400" b="1"/>
              <a:t>First, note that as we increase the size and number of layers in a Neural Network, the capacity of the network increases. </a:t>
            </a:r>
          </a:p>
          <a:p>
            <a:pPr eaLnBrk="1" hangingPunct="1"/>
            <a:endParaRPr lang="en-US" altLang="en-US" sz="2400" b="1"/>
          </a:p>
          <a:p>
            <a:pPr eaLnBrk="1" hangingPunct="1"/>
            <a:r>
              <a:rPr lang="en-US" altLang="en-US" sz="2400" b="1"/>
              <a:t>That is, the space of representable functions grows since the neurons can collaborate to express many different functions. </a:t>
            </a:r>
          </a:p>
          <a:p>
            <a:pPr eaLnBrk="1" hangingPunct="1"/>
            <a:endParaRPr lang="en-US" altLang="en-US"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7810">
                                            <p:txEl>
                                              <p:pRg st="0" end="0"/>
                                            </p:txEl>
                                          </p:spTgt>
                                        </p:tgtEl>
                                        <p:attrNameLst>
                                          <p:attrName>style.visibility</p:attrName>
                                        </p:attrNameLst>
                                      </p:cBhvr>
                                      <p:to>
                                        <p:strVal val="visible"/>
                                      </p:to>
                                    </p:set>
                                    <p:anim calcmode="lin" valueType="num">
                                      <p:cBhvr additive="base">
                                        <p:cTn id="7" dur="500" fill="hold"/>
                                        <p:tgtEl>
                                          <p:spTgt spid="2478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78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7810">
                                            <p:txEl>
                                              <p:pRg st="2" end="2"/>
                                            </p:txEl>
                                          </p:spTgt>
                                        </p:tgtEl>
                                        <p:attrNameLst>
                                          <p:attrName>style.visibility</p:attrName>
                                        </p:attrNameLst>
                                      </p:cBhvr>
                                      <p:to>
                                        <p:strVal val="visible"/>
                                      </p:to>
                                    </p:set>
                                    <p:anim calcmode="lin" valueType="num">
                                      <p:cBhvr additive="base">
                                        <p:cTn id="13" dur="500" fill="hold"/>
                                        <p:tgtEl>
                                          <p:spTgt spid="2478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78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7810">
                                            <p:txEl>
                                              <p:pRg st="4" end="4"/>
                                            </p:txEl>
                                          </p:spTgt>
                                        </p:tgtEl>
                                        <p:attrNameLst>
                                          <p:attrName>style.visibility</p:attrName>
                                        </p:attrNameLst>
                                      </p:cBhvr>
                                      <p:to>
                                        <p:strVal val="visible"/>
                                      </p:to>
                                    </p:set>
                                    <p:anim calcmode="lin" valueType="num">
                                      <p:cBhvr additive="base">
                                        <p:cTn id="19" dur="500" fill="hold"/>
                                        <p:tgtEl>
                                          <p:spTgt spid="2478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78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7810">
                                            <p:txEl>
                                              <p:pRg st="5" end="5"/>
                                            </p:txEl>
                                          </p:spTgt>
                                        </p:tgtEl>
                                        <p:attrNameLst>
                                          <p:attrName>style.visibility</p:attrName>
                                        </p:attrNameLst>
                                      </p:cBhvr>
                                      <p:to>
                                        <p:strVal val="visible"/>
                                      </p:to>
                                    </p:set>
                                    <p:anim calcmode="lin" valueType="num">
                                      <p:cBhvr additive="base">
                                        <p:cTn id="25" dur="500" fill="hold"/>
                                        <p:tgtEl>
                                          <p:spTgt spid="2478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78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7810">
                                            <p:txEl>
                                              <p:pRg st="6" end="6"/>
                                            </p:txEl>
                                          </p:spTgt>
                                        </p:tgtEl>
                                        <p:attrNameLst>
                                          <p:attrName>style.visibility</p:attrName>
                                        </p:attrNameLst>
                                      </p:cBhvr>
                                      <p:to>
                                        <p:strVal val="visible"/>
                                      </p:to>
                                    </p:set>
                                    <p:anim calcmode="lin" valueType="num">
                                      <p:cBhvr additive="base">
                                        <p:cTn id="31" dur="500" fill="hold"/>
                                        <p:tgtEl>
                                          <p:spTgt spid="2478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478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7810">
                                            <p:txEl>
                                              <p:pRg st="8" end="8"/>
                                            </p:txEl>
                                          </p:spTgt>
                                        </p:tgtEl>
                                        <p:attrNameLst>
                                          <p:attrName>style.visibility</p:attrName>
                                        </p:attrNameLst>
                                      </p:cBhvr>
                                      <p:to>
                                        <p:strVal val="visible"/>
                                      </p:to>
                                    </p:set>
                                    <p:anim calcmode="lin" valueType="num">
                                      <p:cBhvr additive="base">
                                        <p:cTn id="37" dur="500" fill="hold"/>
                                        <p:tgtEl>
                                          <p:spTgt spid="247810">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78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7810">
                                            <p:txEl>
                                              <p:pRg st="10" end="10"/>
                                            </p:txEl>
                                          </p:spTgt>
                                        </p:tgtEl>
                                        <p:attrNameLst>
                                          <p:attrName>style.visibility</p:attrName>
                                        </p:attrNameLst>
                                      </p:cBhvr>
                                      <p:to>
                                        <p:strVal val="visible"/>
                                      </p:to>
                                    </p:set>
                                    <p:anim calcmode="lin" valueType="num">
                                      <p:cBhvr additive="base">
                                        <p:cTn id="43" dur="500" fill="hold"/>
                                        <p:tgtEl>
                                          <p:spTgt spid="24781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4781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7810">
                                            <p:txEl>
                                              <p:pRg st="12" end="12"/>
                                            </p:txEl>
                                          </p:spTgt>
                                        </p:tgtEl>
                                        <p:attrNameLst>
                                          <p:attrName>style.visibility</p:attrName>
                                        </p:attrNameLst>
                                      </p:cBhvr>
                                      <p:to>
                                        <p:strVal val="visible"/>
                                      </p:to>
                                    </p:set>
                                    <p:anim calcmode="lin" valueType="num">
                                      <p:cBhvr additive="base">
                                        <p:cTn id="49" dur="500" fill="hold"/>
                                        <p:tgtEl>
                                          <p:spTgt spid="247810">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47810">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7106" name="Picture 2">
            <a:extLst>
              <a:ext uri="{FF2B5EF4-FFF2-40B4-BE49-F238E27FC236}">
                <a16:creationId xmlns:a16="http://schemas.microsoft.com/office/drawing/2014/main" id="{84722057-B5DC-40E6-B22C-5D8483A39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86000"/>
            <a:ext cx="5410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107" name="Picture 2">
            <a:extLst>
              <a:ext uri="{FF2B5EF4-FFF2-40B4-BE49-F238E27FC236}">
                <a16:creationId xmlns:a16="http://schemas.microsoft.com/office/drawing/2014/main" id="{4AE0FE62-3A33-491D-B3C9-A32349682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862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7108" name="Picture 3">
            <a:extLst>
              <a:ext uri="{FF2B5EF4-FFF2-40B4-BE49-F238E27FC236}">
                <a16:creationId xmlns:a16="http://schemas.microsoft.com/office/drawing/2014/main" id="{338CB8E7-AD14-4BAD-BFA4-FF3B2E7FD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3810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719232B-D1A8-458A-BEED-49BCE9E9544D}"/>
              </a:ext>
            </a:extLst>
          </p:cNvPr>
          <p:cNvSpPr>
            <a:spLocks noChangeArrowheads="1"/>
          </p:cNvSpPr>
          <p:nvPr/>
        </p:nvSpPr>
        <p:spPr bwMode="auto">
          <a:xfrm>
            <a:off x="3810000" y="0"/>
            <a:ext cx="5334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suppose we had a binary classification problem in two dimensions. We could train three separate neural networks, each with one hidden layer of some size and obtain the following classifiers: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87107"/>
                                        </p:tgtEl>
                                        <p:attrNameLst>
                                          <p:attrName>style.visibility</p:attrName>
                                        </p:attrNameLst>
                                      </p:cBhvr>
                                      <p:to>
                                        <p:strVal val="visible"/>
                                      </p:to>
                                    </p:set>
                                    <p:anim calcmode="lin" valueType="num">
                                      <p:cBhvr additive="base">
                                        <p:cTn id="13" dur="500" fill="hold"/>
                                        <p:tgtEl>
                                          <p:spTgt spid="687107"/>
                                        </p:tgtEl>
                                        <p:attrNameLst>
                                          <p:attrName>ppt_x</p:attrName>
                                        </p:attrNameLst>
                                      </p:cBhvr>
                                      <p:tavLst>
                                        <p:tav tm="0">
                                          <p:val>
                                            <p:strVal val="#ppt_x"/>
                                          </p:val>
                                        </p:tav>
                                        <p:tav tm="100000">
                                          <p:val>
                                            <p:strVal val="#ppt_x"/>
                                          </p:val>
                                        </p:tav>
                                      </p:tavLst>
                                    </p:anim>
                                    <p:anim calcmode="lin" valueType="num">
                                      <p:cBhvr additive="base">
                                        <p:cTn id="14" dur="500" fill="hold"/>
                                        <p:tgtEl>
                                          <p:spTgt spid="6871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87108"/>
                                        </p:tgtEl>
                                        <p:attrNameLst>
                                          <p:attrName>style.visibility</p:attrName>
                                        </p:attrNameLst>
                                      </p:cBhvr>
                                      <p:to>
                                        <p:strVal val="visible"/>
                                      </p:to>
                                    </p:set>
                                    <p:anim calcmode="lin" valueType="num">
                                      <p:cBhvr additive="base">
                                        <p:cTn id="19" dur="500" fill="hold"/>
                                        <p:tgtEl>
                                          <p:spTgt spid="687108"/>
                                        </p:tgtEl>
                                        <p:attrNameLst>
                                          <p:attrName>ppt_x</p:attrName>
                                        </p:attrNameLst>
                                      </p:cBhvr>
                                      <p:tavLst>
                                        <p:tav tm="0">
                                          <p:val>
                                            <p:strVal val="#ppt_x"/>
                                          </p:val>
                                        </p:tav>
                                        <p:tav tm="100000">
                                          <p:val>
                                            <p:strVal val="#ppt_x"/>
                                          </p:val>
                                        </p:tav>
                                      </p:tavLst>
                                    </p:anim>
                                    <p:anim calcmode="lin" valueType="num">
                                      <p:cBhvr additive="base">
                                        <p:cTn id="20" dur="500" fill="hold"/>
                                        <p:tgtEl>
                                          <p:spTgt spid="6871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87106"/>
                                        </p:tgtEl>
                                        <p:attrNameLst>
                                          <p:attrName>style.visibility</p:attrName>
                                        </p:attrNameLst>
                                      </p:cBhvr>
                                      <p:to>
                                        <p:strVal val="visible"/>
                                      </p:to>
                                    </p:set>
                                    <p:anim calcmode="lin" valueType="num">
                                      <p:cBhvr additive="base">
                                        <p:cTn id="25" dur="500" fill="hold"/>
                                        <p:tgtEl>
                                          <p:spTgt spid="687106"/>
                                        </p:tgtEl>
                                        <p:attrNameLst>
                                          <p:attrName>ppt_x</p:attrName>
                                        </p:attrNameLst>
                                      </p:cBhvr>
                                      <p:tavLst>
                                        <p:tav tm="0">
                                          <p:val>
                                            <p:strVal val="#ppt_x"/>
                                          </p:val>
                                        </p:tav>
                                        <p:tav tm="100000">
                                          <p:val>
                                            <p:strVal val="#ppt_x"/>
                                          </p:val>
                                        </p:tav>
                                      </p:tavLst>
                                    </p:anim>
                                    <p:anim calcmode="lin" valueType="num">
                                      <p:cBhvr additive="base">
                                        <p:cTn id="26" dur="500" fill="hold"/>
                                        <p:tgtEl>
                                          <p:spTgt spid="687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extBox 2">
            <a:extLst>
              <a:ext uri="{FF2B5EF4-FFF2-40B4-BE49-F238E27FC236}">
                <a16:creationId xmlns:a16="http://schemas.microsoft.com/office/drawing/2014/main" id="{C29223EF-AF8B-4FF5-B8F4-246135090D50}"/>
              </a:ext>
            </a:extLst>
          </p:cNvPr>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F0000"/>
                </a:solidFill>
                <a:latin typeface="Calibri" panose="020F0502020204030204" pitchFamily="34" charset="0"/>
              </a:rPr>
              <a:t>FEEDBACK/RECURRENT  NETWORKS</a:t>
            </a:r>
          </a:p>
        </p:txBody>
      </p:sp>
      <p:pic>
        <p:nvPicPr>
          <p:cNvPr id="380931" name="Picture 1">
            <a:extLst>
              <a:ext uri="{FF2B5EF4-FFF2-40B4-BE49-F238E27FC236}">
                <a16:creationId xmlns:a16="http://schemas.microsoft.com/office/drawing/2014/main" id="{DF6238A0-994B-45A7-B3F2-ABE818777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1071563"/>
            <a:ext cx="432435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extBox 2">
            <a:extLst>
              <a:ext uri="{FF2B5EF4-FFF2-40B4-BE49-F238E27FC236}">
                <a16:creationId xmlns:a16="http://schemas.microsoft.com/office/drawing/2014/main" id="{E8A993B3-28F3-43D6-BE49-154E6535CD3D}"/>
              </a:ext>
            </a:extLst>
          </p:cNvPr>
          <p:cNvSpPr txBox="1">
            <a:spLocks noChangeArrowheads="1"/>
          </p:cNvSpPr>
          <p:nvPr/>
        </p:nvSpPr>
        <p:spPr bwMode="auto">
          <a:xfrm>
            <a:off x="0" y="0"/>
            <a:ext cx="2667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RECURRENT NETWORKS</a:t>
            </a:r>
          </a:p>
        </p:txBody>
      </p:sp>
      <p:pic>
        <p:nvPicPr>
          <p:cNvPr id="381955" name="Picture 2" descr="http://cdn.information-management.com/media/newspics/021208_jones_fig2_M.gif">
            <a:extLst>
              <a:ext uri="{FF2B5EF4-FFF2-40B4-BE49-F238E27FC236}">
                <a16:creationId xmlns:a16="http://schemas.microsoft.com/office/drawing/2014/main" id="{4CA3F2F6-61A8-423F-840B-B107C712C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524000"/>
            <a:ext cx="632618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a:extLst>
              <a:ext uri="{FF2B5EF4-FFF2-40B4-BE49-F238E27FC236}">
                <a16:creationId xmlns:a16="http://schemas.microsoft.com/office/drawing/2014/main" id="{208F93CF-FA19-42FF-ACE4-4021C64CE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63" y="304800"/>
            <a:ext cx="83026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002" name="Picture 3">
            <a:extLst>
              <a:ext uri="{FF2B5EF4-FFF2-40B4-BE49-F238E27FC236}">
                <a16:creationId xmlns:a16="http://schemas.microsoft.com/office/drawing/2014/main" id="{B3F8D762-79EF-4E9F-919A-E307D6274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86868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26" name="Picture 2" descr="Elman or Simple Recurrent Neural Network (RNN) with a robot looking into the future using a crystal ball.">
            <a:extLst>
              <a:ext uri="{FF2B5EF4-FFF2-40B4-BE49-F238E27FC236}">
                <a16:creationId xmlns:a16="http://schemas.microsoft.com/office/drawing/2014/main" id="{92549774-592C-48F9-8384-8B3FB7F99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87312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4">
            <a:extLst>
              <a:ext uri="{FF2B5EF4-FFF2-40B4-BE49-F238E27FC236}">
                <a16:creationId xmlns:a16="http://schemas.microsoft.com/office/drawing/2014/main" id="{6BFD3F08-54EC-45A2-9538-EDD940F55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27100"/>
            <a:ext cx="7924800" cy="59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Rectangle 2">
            <a:extLst>
              <a:ext uri="{FF2B5EF4-FFF2-40B4-BE49-F238E27FC236}">
                <a16:creationId xmlns:a16="http://schemas.microsoft.com/office/drawing/2014/main" id="{6914B2AF-9D7D-4574-B2A2-A3647D02A1B6}"/>
              </a:ext>
            </a:extLst>
          </p:cNvPr>
          <p:cNvSpPr>
            <a:spLocks noChangeArrowheads="1"/>
          </p:cNvSpPr>
          <p:nvPr/>
        </p:nvSpPr>
        <p:spPr bwMode="auto">
          <a:xfrm>
            <a:off x="0" y="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10000"/>
              </a:spcBef>
            </a:pPr>
            <a:r>
              <a:rPr lang="en-US" altLang="en-US" sz="4800" b="1">
                <a:solidFill>
                  <a:srgbClr val="FF0000"/>
                </a:solidFill>
              </a:rPr>
              <a:t>Unsupervised learning </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0770B2-8178-486F-8C86-279D2DA360A0}"/>
              </a:ext>
            </a:extLst>
          </p:cNvPr>
          <p:cNvSpPr>
            <a:spLocks noChangeArrowheads="1"/>
          </p:cNvSpPr>
          <p:nvPr/>
        </p:nvSpPr>
        <p:spPr bwMode="auto">
          <a:xfrm>
            <a:off x="0" y="0"/>
            <a:ext cx="9144000" cy="71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Statistical language modeling (SLM) </a:t>
            </a:r>
            <a:r>
              <a:rPr lang="en-US" altLang="en-US" sz="2400" b="1"/>
              <a:t>amounts to estimating the probability distribution of various linguistic units, such as </a:t>
            </a:r>
            <a:r>
              <a:rPr lang="en-US" altLang="en-US" sz="2400" b="1">
                <a:solidFill>
                  <a:srgbClr val="FF0000"/>
                </a:solidFill>
              </a:rPr>
              <a:t>words, sentences, and whole documents</a:t>
            </a:r>
          </a:p>
          <a:p>
            <a:pPr eaLnBrk="1" hangingPunct="1"/>
            <a:endParaRPr lang="en-US" altLang="en-US" sz="2400" b="1"/>
          </a:p>
          <a:p>
            <a:pPr eaLnBrk="1" hangingPunct="1"/>
            <a:r>
              <a:rPr lang="en-US" altLang="en-US" sz="2400" b="1"/>
              <a:t> Applications of statistical language modeling include, but are not limited to, </a:t>
            </a:r>
          </a:p>
          <a:p>
            <a:pPr eaLnBrk="1" hangingPunct="1"/>
            <a:endParaRPr lang="en-US" altLang="en-US" sz="2400"/>
          </a:p>
          <a:p>
            <a:pPr eaLnBrk="1" hangingPunct="1">
              <a:buFont typeface="Wingdings" panose="05000000000000000000" pitchFamily="2" charset="2"/>
              <a:buChar char="Ø"/>
            </a:pPr>
            <a:r>
              <a:rPr lang="en-US" altLang="en-US" sz="2400" b="1"/>
              <a:t>SPEECH RECOGNITION </a:t>
            </a:r>
          </a:p>
          <a:p>
            <a:pPr eaLnBrk="1" hangingPunct="1">
              <a:buFont typeface="Wingdings" panose="05000000000000000000" pitchFamily="2" charset="2"/>
              <a:buChar char="Ø"/>
            </a:pPr>
            <a:r>
              <a:rPr lang="en-US" altLang="en-US" sz="2400" b="1"/>
              <a:t>SPELLING CORRECTION </a:t>
            </a:r>
          </a:p>
          <a:p>
            <a:pPr eaLnBrk="1" hangingPunct="1">
              <a:buFont typeface="Wingdings" panose="05000000000000000000" pitchFamily="2" charset="2"/>
              <a:buChar char="Ø"/>
            </a:pPr>
            <a:r>
              <a:rPr lang="en-US" altLang="en-US" sz="2400" b="1"/>
              <a:t>TEXT GENERATION </a:t>
            </a:r>
          </a:p>
          <a:p>
            <a:pPr eaLnBrk="1" hangingPunct="1">
              <a:buFont typeface="Wingdings" panose="05000000000000000000" pitchFamily="2" charset="2"/>
              <a:buChar char="Ø"/>
            </a:pPr>
            <a:r>
              <a:rPr lang="en-US" altLang="en-US" sz="2400" b="1"/>
              <a:t>MACHINE TRANSLATION </a:t>
            </a:r>
          </a:p>
          <a:p>
            <a:pPr eaLnBrk="1" hangingPunct="1">
              <a:buFont typeface="Wingdings" panose="05000000000000000000" pitchFamily="2" charset="2"/>
              <a:buChar char="Ø"/>
            </a:pPr>
            <a:r>
              <a:rPr lang="en-US" altLang="en-US" sz="2400" b="1"/>
              <a:t>OPTICAL CHARACTER RECOGNITION </a:t>
            </a:r>
          </a:p>
          <a:p>
            <a:pPr eaLnBrk="1" hangingPunct="1">
              <a:buFont typeface="Wingdings" panose="05000000000000000000" pitchFamily="2" charset="2"/>
              <a:buChar char="Ø"/>
            </a:pPr>
            <a:r>
              <a:rPr lang="en-US" altLang="en-US" sz="2400" b="1"/>
              <a:t>HANDWRITING RECOGNITION</a:t>
            </a:r>
          </a:p>
          <a:p>
            <a:pPr eaLnBrk="1" hangingPunct="1">
              <a:buFont typeface="Wingdings" panose="05000000000000000000" pitchFamily="2" charset="2"/>
              <a:buChar char="Ø"/>
            </a:pPr>
            <a:r>
              <a:rPr lang="en-US" altLang="en-US" sz="2400" b="1"/>
              <a:t>SEMANTIC (CONCRETE/ABSTRACT WORD) AND SYNTACTIC (CONTENT/FUNCTION WORD) PROCESSING</a:t>
            </a:r>
          </a:p>
          <a:p>
            <a:pPr eaLnBrk="1" hangingPunct="1"/>
            <a:r>
              <a:rPr lang="en-US" altLang="en-US" sz="2800" b="1" i="1">
                <a:solidFill>
                  <a:srgbClr val="FF0000"/>
                </a:solidFill>
              </a:rPr>
              <a:t>A traditional task in SLM is to model the probability that a given word appears next after a given sequence of words.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 calcmode="lin" valueType="num">
                                      <p:cBhvr additive="base">
                                        <p:cTn id="5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1" end="11"/>
                                            </p:txEl>
                                          </p:spTgt>
                                        </p:tgtEl>
                                        <p:attrNameLst>
                                          <p:attrName>style.visibility</p:attrName>
                                        </p:attrNameLst>
                                      </p:cBhvr>
                                      <p:to>
                                        <p:strVal val="visible"/>
                                      </p:to>
                                    </p:set>
                                    <p:anim calcmode="lin" valueType="num">
                                      <p:cBhvr additive="base">
                                        <p:cTn id="6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6BC6E-6C37-46ED-AC8C-27BE854EACAA}"/>
              </a:ext>
            </a:extLst>
          </p:cNvPr>
          <p:cNvSpPr txBox="1">
            <a:spLocks noChangeArrowheads="1"/>
          </p:cNvSpPr>
          <p:nvPr/>
        </p:nvSpPr>
        <p:spPr bwMode="auto">
          <a:xfrm>
            <a:off x="0" y="228600"/>
            <a:ext cx="9144000" cy="3046413"/>
          </a:xfrm>
          <a:prstGeom prst="rect">
            <a:avLst/>
          </a:prstGeom>
          <a:noFill/>
          <a:ln w="9525">
            <a:noFill/>
            <a:miter lim="800000"/>
            <a:headEnd/>
            <a:tailEnd/>
          </a:ln>
        </p:spPr>
        <p:txBody>
          <a:bodyPr>
            <a:spAutoFit/>
          </a:bodyPr>
          <a:lstStyle/>
          <a:p>
            <a:pPr>
              <a:defRPr/>
            </a:pPr>
            <a:r>
              <a:rPr lang="en-US" sz="3200" b="1" dirty="0">
                <a:solidFill>
                  <a:srgbClr val="FF0000"/>
                </a:solidFill>
                <a:latin typeface="Calibri" pitchFamily="34" charset="0"/>
              </a:rPr>
              <a:t>The input to a single neuron is 2.0, its weight is 2.3, and bias is -3.0</a:t>
            </a:r>
          </a:p>
          <a:p>
            <a:pPr marL="514350" indent="-514350">
              <a:buFont typeface="+mj-lt"/>
              <a:buAutoNum type="arabicPeriod"/>
              <a:defRPr/>
            </a:pPr>
            <a:r>
              <a:rPr lang="en-US" sz="3200" b="1" dirty="0">
                <a:solidFill>
                  <a:srgbClr val="FF0000"/>
                </a:solidFill>
                <a:latin typeface="Calibri" pitchFamily="34" charset="0"/>
              </a:rPr>
              <a:t>What is the net input to activation/transfer function</a:t>
            </a:r>
          </a:p>
          <a:p>
            <a:pPr marL="514350" indent="-514350">
              <a:buFont typeface="+mj-lt"/>
              <a:buAutoNum type="arabicPeriod"/>
              <a:defRPr/>
            </a:pPr>
            <a:r>
              <a:rPr lang="en-US" sz="3200" b="1" dirty="0">
                <a:solidFill>
                  <a:srgbClr val="FF0000"/>
                </a:solidFill>
                <a:latin typeface="Calibri" pitchFamily="34" charset="0"/>
              </a:rPr>
              <a:t>What is neuron output if activation function is  Hard limit[0/1], linear, </a:t>
            </a:r>
            <a:r>
              <a:rPr lang="en-US" sz="3200" b="1" dirty="0" err="1">
                <a:solidFill>
                  <a:srgbClr val="FF0000"/>
                </a:solidFill>
                <a:latin typeface="Calibri" pitchFamily="34" charset="0"/>
              </a:rPr>
              <a:t>logsigmoid</a:t>
            </a:r>
            <a:endParaRPr lang="en-US" sz="3200" b="1" dirty="0">
              <a:solidFill>
                <a:srgbClr val="FF0000"/>
              </a:solidFill>
              <a:latin typeface="Calibri" pitchFamily="34" charset="0"/>
            </a:endParaRPr>
          </a:p>
        </p:txBody>
      </p:sp>
      <p:sp>
        <p:nvSpPr>
          <p:cNvPr id="4" name="TextBox 3">
            <a:extLst>
              <a:ext uri="{FF2B5EF4-FFF2-40B4-BE49-F238E27FC236}">
                <a16:creationId xmlns:a16="http://schemas.microsoft.com/office/drawing/2014/main" id="{31B92441-B879-4258-9C16-B90B7D1D51B7}"/>
              </a:ext>
            </a:extLst>
          </p:cNvPr>
          <p:cNvSpPr txBox="1">
            <a:spLocks noChangeArrowheads="1"/>
          </p:cNvSpPr>
          <p:nvPr/>
        </p:nvSpPr>
        <p:spPr bwMode="auto">
          <a:xfrm>
            <a:off x="152400" y="3352800"/>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Net input is  : 2x(2.3) – 3 = 1.6</a:t>
            </a:r>
          </a:p>
        </p:txBody>
      </p:sp>
      <p:graphicFrame>
        <p:nvGraphicFramePr>
          <p:cNvPr id="6" name="Object 2">
            <a:extLst>
              <a:ext uri="{FF2B5EF4-FFF2-40B4-BE49-F238E27FC236}">
                <a16:creationId xmlns:a16="http://schemas.microsoft.com/office/drawing/2014/main" id="{2706B1FB-C315-4EFB-830B-085127A05747}"/>
              </a:ext>
            </a:extLst>
          </p:cNvPr>
          <p:cNvGraphicFramePr>
            <a:graphicFrameLocks noChangeAspect="1"/>
          </p:cNvGraphicFramePr>
          <p:nvPr/>
        </p:nvGraphicFramePr>
        <p:xfrm>
          <a:off x="0" y="4152900"/>
          <a:ext cx="8032750" cy="2705100"/>
        </p:xfrm>
        <a:graphic>
          <a:graphicData uri="http://schemas.openxmlformats.org/presentationml/2006/ole">
            <mc:AlternateContent xmlns:mc="http://schemas.openxmlformats.org/markup-compatibility/2006">
              <mc:Choice xmlns:v="urn:schemas-microsoft-com:vml" Requires="v">
                <p:oleObj spid="_x0000_s22536" name="Equation" r:id="rId3" imgW="2489040" imgH="838080" progId="Equation.3">
                  <p:embed/>
                </p:oleObj>
              </mc:Choice>
              <mc:Fallback>
                <p:oleObj name="Equation" r:id="rId3" imgW="2489040" imgH="8380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52900"/>
                        <a:ext cx="8032750" cy="270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a:extLst>
              <a:ext uri="{FF2B5EF4-FFF2-40B4-BE49-F238E27FC236}">
                <a16:creationId xmlns:a16="http://schemas.microsoft.com/office/drawing/2014/main" id="{3E570154-51A3-4DC9-953E-C04097780650}"/>
              </a:ext>
            </a:extLst>
          </p:cNvPr>
          <p:cNvGraphicFramePr>
            <a:graphicFrameLocks noChangeAspect="1"/>
          </p:cNvGraphicFramePr>
          <p:nvPr/>
        </p:nvGraphicFramePr>
        <p:xfrm>
          <a:off x="0" y="1587500"/>
          <a:ext cx="9144000" cy="5270500"/>
        </p:xfrm>
        <a:graphic>
          <a:graphicData uri="http://schemas.openxmlformats.org/presentationml/2006/ole">
            <mc:AlternateContent xmlns:mc="http://schemas.openxmlformats.org/markup-compatibility/2006">
              <mc:Choice xmlns:v="urn:schemas-microsoft-com:vml" Requires="v">
                <p:oleObj spid="_x0000_s23559" name="Equation" r:id="rId3" imgW="3568680" imgH="2298600" progId="Equation.3">
                  <p:embed/>
                </p:oleObj>
              </mc:Choice>
              <mc:Fallback>
                <p:oleObj name="Equation" r:id="rId3" imgW="3568680" imgH="229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87500"/>
                        <a:ext cx="9144000" cy="527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86772BE7-D9C2-42FF-AEC2-57C890A7BBF1}"/>
              </a:ext>
            </a:extLst>
          </p:cNvPr>
          <p:cNvSpPr txBox="1">
            <a:spLocks noChangeArrowheads="1"/>
          </p:cNvSpPr>
          <p:nvPr/>
        </p:nvSpPr>
        <p:spPr bwMode="auto">
          <a:xfrm>
            <a:off x="0" y="0"/>
            <a:ext cx="9144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Calibri" panose="020F0502020204030204" pitchFamily="34" charset="0"/>
              </a:rPr>
              <a:t>ARCHITECTURE IS REPRESENTED BY THE MATRX RELATIONSHIP, THE OUTPUTS ARE LIMITED TO AND CONTINUOUS OVER 0-1, COMMENT UPON </a:t>
            </a:r>
          </a:p>
          <a:p>
            <a:pPr eaLnBrk="1" hangingPunct="1"/>
            <a:r>
              <a:rPr lang="en-US" altLang="en-US" sz="2400" b="1" i="1">
                <a:solidFill>
                  <a:srgbClr val="FF0000"/>
                </a:solidFill>
              </a:rPr>
              <a:t>NUMBER OF INPUTS,OUTPUTS, </a:t>
            </a:r>
            <a:r>
              <a:rPr lang="en-US" altLang="en-US" sz="2400" b="1" i="1">
                <a:solidFill>
                  <a:srgbClr val="FF0000"/>
                </a:solidFill>
                <a:latin typeface="Calibri" panose="020F0502020204030204" pitchFamily="34" charset="0"/>
              </a:rPr>
              <a:t>KIND OF ACTIVATION FUNCTION</a:t>
            </a:r>
          </a:p>
          <a:p>
            <a:pPr eaLnBrk="1" hangingPunct="1"/>
            <a:endParaRPr lang="en-US" altLang="en-US"/>
          </a:p>
          <a:p>
            <a:pPr eaLnBrk="1" hangingPunct="1"/>
            <a:r>
              <a:rPr lang="en-US" altLang="en-US" b="1">
                <a:solidFill>
                  <a:srgbClr val="FF0000"/>
                </a:solidFill>
                <a:latin typeface="Calibri" panose="020F0502020204030204" pitchFamily="34" charset="0"/>
              </a:rPr>
              <a:t>.</a:t>
            </a:r>
          </a:p>
          <a:p>
            <a:pPr eaLnBrk="1" hangingPunct="1"/>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6562"/>
                                        </p:tgtEl>
                                        <p:attrNameLst>
                                          <p:attrName>style.visibility</p:attrName>
                                        </p:attrNameLst>
                                      </p:cBhvr>
                                      <p:to>
                                        <p:strVal val="visible"/>
                                      </p:to>
                                    </p:set>
                                    <p:anim calcmode="lin" valueType="num">
                                      <p:cBhvr additive="base">
                                        <p:cTn id="13" dur="500" fill="hold"/>
                                        <p:tgtEl>
                                          <p:spTgt spid="66562"/>
                                        </p:tgtEl>
                                        <p:attrNameLst>
                                          <p:attrName>ppt_x</p:attrName>
                                        </p:attrNameLst>
                                      </p:cBhvr>
                                      <p:tavLst>
                                        <p:tav tm="0">
                                          <p:val>
                                            <p:strVal val="#ppt_x"/>
                                          </p:val>
                                        </p:tav>
                                        <p:tav tm="100000">
                                          <p:val>
                                            <p:strVal val="#ppt_x"/>
                                          </p:val>
                                        </p:tav>
                                      </p:tavLst>
                                    </p:anim>
                                    <p:anim calcmode="lin" valueType="num">
                                      <p:cBhvr additive="base">
                                        <p:cTn id="14" dur="500" fill="hold"/>
                                        <p:tgtEl>
                                          <p:spTgt spid="66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6" name="Picture 3">
            <a:extLst>
              <a:ext uri="{FF2B5EF4-FFF2-40B4-BE49-F238E27FC236}">
                <a16:creationId xmlns:a16="http://schemas.microsoft.com/office/drawing/2014/main" id="{1B5B113E-7F4A-40AA-A420-89DA9FC24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176213"/>
            <a:ext cx="6543675"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a:extLst>
              <a:ext uri="{FF2B5EF4-FFF2-40B4-BE49-F238E27FC236}">
                <a16:creationId xmlns:a16="http://schemas.microsoft.com/office/drawing/2014/main" id="{D905E08E-11F2-48CC-9ED5-1F61B270EF7D}"/>
              </a:ext>
            </a:extLst>
          </p:cNvPr>
          <p:cNvGraphicFramePr>
            <a:graphicFrameLocks noChangeAspect="1"/>
          </p:cNvGraphicFramePr>
          <p:nvPr/>
        </p:nvGraphicFramePr>
        <p:xfrm>
          <a:off x="-25400" y="71438"/>
          <a:ext cx="9169400" cy="6665912"/>
        </p:xfrm>
        <a:graphic>
          <a:graphicData uri="http://schemas.openxmlformats.org/presentationml/2006/ole">
            <mc:AlternateContent xmlns:mc="http://schemas.openxmlformats.org/markup-compatibility/2006">
              <mc:Choice xmlns:v="urn:schemas-microsoft-com:vml" Requires="v">
                <p:oleObj spid="_x0000_s24582" name="Equation" r:id="rId3" imgW="2209680" imgH="1930320" progId="Equation.DSMT4">
                  <p:embed/>
                </p:oleObj>
              </mc:Choice>
              <mc:Fallback>
                <p:oleObj name="Equation" r:id="rId3" imgW="2209680" imgH="19303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71438"/>
                        <a:ext cx="9169400" cy="666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ppt_x"/>
                                          </p:val>
                                        </p:tav>
                                        <p:tav tm="100000">
                                          <p:val>
                                            <p:strVal val="#ppt_x"/>
                                          </p:val>
                                        </p:tav>
                                      </p:tavLst>
                                    </p:anim>
                                    <p:anim calcmode="lin" valueType="num">
                                      <p:cBhvr additive="base">
                                        <p:cTn id="8" dur="500" fill="hold"/>
                                        <p:tgtEl>
                                          <p:spTgt spid="66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FA209AF-A046-4F2A-8491-CBDF9FE49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id="{13358768-8458-452C-87CA-6AA8B77AD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4">
            <a:extLst>
              <a:ext uri="{FF2B5EF4-FFF2-40B4-BE49-F238E27FC236}">
                <a16:creationId xmlns:a16="http://schemas.microsoft.com/office/drawing/2014/main" id="{D5CBCA29-F83A-4293-8BF8-D3CB6D8F2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727EEA3-E617-4DE3-B967-6C989E365E05}"/>
              </a:ext>
            </a:extLst>
          </p:cNvPr>
          <p:cNvSpPr txBox="1">
            <a:spLocks noChangeArrowheads="1"/>
          </p:cNvSpPr>
          <p:nvPr/>
        </p:nvSpPr>
        <p:spPr bwMode="auto">
          <a:xfrm>
            <a:off x="0" y="6211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Calculate output of Node A, B &amp; 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anim calcmode="lin" valueType="num">
                                      <p:cBhvr additive="base">
                                        <p:cTn id="7" dur="500" fill="hold"/>
                                        <p:tgtEl>
                                          <p:spTgt spid="57346"/>
                                        </p:tgtEl>
                                        <p:attrNameLst>
                                          <p:attrName>ppt_x</p:attrName>
                                        </p:attrNameLst>
                                      </p:cBhvr>
                                      <p:tavLst>
                                        <p:tav tm="0">
                                          <p:val>
                                            <p:strVal val="#ppt_x"/>
                                          </p:val>
                                        </p:tav>
                                        <p:tav tm="100000">
                                          <p:val>
                                            <p:strVal val="#ppt_x"/>
                                          </p:val>
                                        </p:tav>
                                      </p:tavLst>
                                    </p:anim>
                                    <p:anim calcmode="lin" valueType="num">
                                      <p:cBhvr additive="base">
                                        <p:cTn id="8" dur="500" fill="hold"/>
                                        <p:tgtEl>
                                          <p:spTgt spid="573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348"/>
                                        </p:tgtEl>
                                        <p:attrNameLst>
                                          <p:attrName>style.visibility</p:attrName>
                                        </p:attrNameLst>
                                      </p:cBhvr>
                                      <p:to>
                                        <p:strVal val="visible"/>
                                      </p:to>
                                    </p:set>
                                    <p:anim calcmode="lin" valueType="num">
                                      <p:cBhvr additive="base">
                                        <p:cTn id="13" dur="500" fill="hold"/>
                                        <p:tgtEl>
                                          <p:spTgt spid="57348"/>
                                        </p:tgtEl>
                                        <p:attrNameLst>
                                          <p:attrName>ppt_x</p:attrName>
                                        </p:attrNameLst>
                                      </p:cBhvr>
                                      <p:tavLst>
                                        <p:tav tm="0">
                                          <p:val>
                                            <p:strVal val="#ppt_x"/>
                                          </p:val>
                                        </p:tav>
                                        <p:tav tm="100000">
                                          <p:val>
                                            <p:strVal val="#ppt_x"/>
                                          </p:val>
                                        </p:tav>
                                      </p:tavLst>
                                    </p:anim>
                                    <p:anim calcmode="lin" valueType="num">
                                      <p:cBhvr additive="base">
                                        <p:cTn id="14" dur="500" fill="hold"/>
                                        <p:tgtEl>
                                          <p:spTgt spid="5734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2898" name="Picture 2">
            <a:extLst>
              <a:ext uri="{FF2B5EF4-FFF2-40B4-BE49-F238E27FC236}">
                <a16:creationId xmlns:a16="http://schemas.microsoft.com/office/drawing/2014/main" id="{E115445B-1004-4321-BE5E-68A9FCF3E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F5054AD-9F4D-4152-877D-E8AEE0AA4D20}"/>
              </a:ext>
            </a:extLst>
          </p:cNvPr>
          <p:cNvSpPr txBox="1">
            <a:spLocks noChangeArrowheads="1"/>
          </p:cNvSpPr>
          <p:nvPr/>
        </p:nvSpPr>
        <p:spPr bwMode="auto">
          <a:xfrm>
            <a:off x="0" y="419100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Calculate output of Node A, B &amp; Z</a:t>
            </a:r>
          </a:p>
        </p:txBody>
      </p:sp>
      <p:pic>
        <p:nvPicPr>
          <p:cNvPr id="4" name="Picture 5">
            <a:extLst>
              <a:ext uri="{FF2B5EF4-FFF2-40B4-BE49-F238E27FC236}">
                <a16:creationId xmlns:a16="http://schemas.microsoft.com/office/drawing/2014/main" id="{53CFC2A5-EA3D-46EE-A5F3-FC9E17ABB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800600"/>
            <a:ext cx="84582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32899" name="Object 2">
            <a:extLst>
              <a:ext uri="{FF2B5EF4-FFF2-40B4-BE49-F238E27FC236}">
                <a16:creationId xmlns:a16="http://schemas.microsoft.com/office/drawing/2014/main" id="{4F83783A-F8EE-417B-BDE4-6F51D8903EA3}"/>
              </a:ext>
            </a:extLst>
          </p:cNvPr>
          <p:cNvGraphicFramePr>
            <a:graphicFrameLocks noChangeAspect="1"/>
          </p:cNvGraphicFramePr>
          <p:nvPr/>
        </p:nvGraphicFramePr>
        <p:xfrm>
          <a:off x="1066800" y="5867400"/>
          <a:ext cx="4378325" cy="990600"/>
        </p:xfrm>
        <a:graphic>
          <a:graphicData uri="http://schemas.openxmlformats.org/presentationml/2006/ole">
            <mc:AlternateContent xmlns:mc="http://schemas.openxmlformats.org/markup-compatibility/2006">
              <mc:Choice xmlns:v="urn:schemas-microsoft-com:vml" Requires="v">
                <p:oleObj spid="_x0000_s25609" name="Equation" r:id="rId5" imgW="1739880" imgH="393480" progId="Equation.3">
                  <p:embed/>
                </p:oleObj>
              </mc:Choice>
              <mc:Fallback>
                <p:oleObj name="Equation" r:id="rId5" imgW="1739880" imgH="39348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5867400"/>
                        <a:ext cx="437832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2898"/>
                                        </p:tgtEl>
                                        <p:attrNameLst>
                                          <p:attrName>style.visibility</p:attrName>
                                        </p:attrNameLst>
                                      </p:cBhvr>
                                      <p:to>
                                        <p:strVal val="visible"/>
                                      </p:to>
                                    </p:set>
                                    <p:anim calcmode="lin" valueType="num">
                                      <p:cBhvr additive="base">
                                        <p:cTn id="7" dur="500" fill="hold"/>
                                        <p:tgtEl>
                                          <p:spTgt spid="1232898"/>
                                        </p:tgtEl>
                                        <p:attrNameLst>
                                          <p:attrName>ppt_x</p:attrName>
                                        </p:attrNameLst>
                                      </p:cBhvr>
                                      <p:tavLst>
                                        <p:tav tm="0">
                                          <p:val>
                                            <p:strVal val="#ppt_x"/>
                                          </p:val>
                                        </p:tav>
                                        <p:tav tm="100000">
                                          <p:val>
                                            <p:strVal val="#ppt_x"/>
                                          </p:val>
                                        </p:tav>
                                      </p:tavLst>
                                    </p:anim>
                                    <p:anim calcmode="lin" valueType="num">
                                      <p:cBhvr additive="base">
                                        <p:cTn id="8" dur="500" fill="hold"/>
                                        <p:tgtEl>
                                          <p:spTgt spid="12328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32899"/>
                                        </p:tgtEl>
                                        <p:attrNameLst>
                                          <p:attrName>style.visibility</p:attrName>
                                        </p:attrNameLst>
                                      </p:cBhvr>
                                      <p:to>
                                        <p:strVal val="visible"/>
                                      </p:to>
                                    </p:set>
                                    <p:anim calcmode="lin" valueType="num">
                                      <p:cBhvr additive="base">
                                        <p:cTn id="25" dur="500" fill="hold"/>
                                        <p:tgtEl>
                                          <p:spTgt spid="1232899"/>
                                        </p:tgtEl>
                                        <p:attrNameLst>
                                          <p:attrName>ppt_x</p:attrName>
                                        </p:attrNameLst>
                                      </p:cBhvr>
                                      <p:tavLst>
                                        <p:tav tm="0">
                                          <p:val>
                                            <p:strVal val="#ppt_x"/>
                                          </p:val>
                                        </p:tav>
                                        <p:tav tm="100000">
                                          <p:val>
                                            <p:strVal val="#ppt_x"/>
                                          </p:val>
                                        </p:tav>
                                      </p:tavLst>
                                    </p:anim>
                                    <p:anim calcmode="lin" valueType="num">
                                      <p:cBhvr additive="base">
                                        <p:cTn id="26" dur="500" fill="hold"/>
                                        <p:tgtEl>
                                          <p:spTgt spid="1232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2898" name="Picture 2">
            <a:extLst>
              <a:ext uri="{FF2B5EF4-FFF2-40B4-BE49-F238E27FC236}">
                <a16:creationId xmlns:a16="http://schemas.microsoft.com/office/drawing/2014/main" id="{038BB0C0-B35B-4312-8600-589AD1884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5F6C77C4-1F53-4031-8517-6C0EE18EC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14800"/>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2898"/>
                                        </p:tgtEl>
                                        <p:attrNameLst>
                                          <p:attrName>style.visibility</p:attrName>
                                        </p:attrNameLst>
                                      </p:cBhvr>
                                      <p:to>
                                        <p:strVal val="visible"/>
                                      </p:to>
                                    </p:set>
                                    <p:anim calcmode="lin" valueType="num">
                                      <p:cBhvr additive="base">
                                        <p:cTn id="7" dur="500" fill="hold"/>
                                        <p:tgtEl>
                                          <p:spTgt spid="1232898"/>
                                        </p:tgtEl>
                                        <p:attrNameLst>
                                          <p:attrName>ppt_x</p:attrName>
                                        </p:attrNameLst>
                                      </p:cBhvr>
                                      <p:tavLst>
                                        <p:tav tm="0">
                                          <p:val>
                                            <p:strVal val="#ppt_x"/>
                                          </p:val>
                                        </p:tav>
                                        <p:tav tm="100000">
                                          <p:val>
                                            <p:strVal val="#ppt_x"/>
                                          </p:val>
                                        </p:tav>
                                      </p:tavLst>
                                    </p:anim>
                                    <p:anim calcmode="lin" valueType="num">
                                      <p:cBhvr additive="base">
                                        <p:cTn id="8" dur="500" fill="hold"/>
                                        <p:tgtEl>
                                          <p:spTgt spid="12328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2898" name="Picture 2">
            <a:extLst>
              <a:ext uri="{FF2B5EF4-FFF2-40B4-BE49-F238E27FC236}">
                <a16:creationId xmlns:a16="http://schemas.microsoft.com/office/drawing/2014/main" id="{0B3AEC4A-7D81-412D-AD60-EAB762485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D92044C-3698-4C77-912F-062A172006BB}"/>
              </a:ext>
            </a:extLst>
          </p:cNvPr>
          <p:cNvSpPr txBox="1">
            <a:spLocks noChangeArrowheads="1"/>
          </p:cNvSpPr>
          <p:nvPr/>
        </p:nvSpPr>
        <p:spPr bwMode="auto">
          <a:xfrm>
            <a:off x="0" y="411480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Calculate output of Node A, B &amp; Z</a:t>
            </a:r>
          </a:p>
        </p:txBody>
      </p:sp>
      <p:pic>
        <p:nvPicPr>
          <p:cNvPr id="394244" name="Picture 5">
            <a:extLst>
              <a:ext uri="{FF2B5EF4-FFF2-40B4-BE49-F238E27FC236}">
                <a16:creationId xmlns:a16="http://schemas.microsoft.com/office/drawing/2014/main" id="{2B3BC3EE-9EB1-4C4B-9B4C-4509779DA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2898"/>
                                        </p:tgtEl>
                                        <p:attrNameLst>
                                          <p:attrName>style.visibility</p:attrName>
                                        </p:attrNameLst>
                                      </p:cBhvr>
                                      <p:to>
                                        <p:strVal val="visible"/>
                                      </p:to>
                                    </p:set>
                                    <p:anim calcmode="lin" valueType="num">
                                      <p:cBhvr additive="base">
                                        <p:cTn id="7" dur="500" fill="hold"/>
                                        <p:tgtEl>
                                          <p:spTgt spid="1232898"/>
                                        </p:tgtEl>
                                        <p:attrNameLst>
                                          <p:attrName>ppt_x</p:attrName>
                                        </p:attrNameLst>
                                      </p:cBhvr>
                                      <p:tavLst>
                                        <p:tav tm="0">
                                          <p:val>
                                            <p:strVal val="#ppt_x"/>
                                          </p:val>
                                        </p:tav>
                                        <p:tav tm="100000">
                                          <p:val>
                                            <p:strVal val="#ppt_x"/>
                                          </p:val>
                                        </p:tav>
                                      </p:tavLst>
                                    </p:anim>
                                    <p:anim calcmode="lin" valueType="num">
                                      <p:cBhvr additive="base">
                                        <p:cTn id="8" dur="500" fill="hold"/>
                                        <p:tgtEl>
                                          <p:spTgt spid="12328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E56479-B5BC-4CB9-B4B1-6EA8A62225D9}"/>
              </a:ext>
            </a:extLst>
          </p:cNvPr>
          <p:cNvSpPr>
            <a:spLocks noGrp="1" noChangeArrowheads="1"/>
          </p:cNvSpPr>
          <p:nvPr>
            <p:ph idx="4294967295"/>
          </p:nvPr>
        </p:nvSpPr>
        <p:spPr>
          <a:xfrm>
            <a:off x="0" y="152400"/>
            <a:ext cx="9144000" cy="5973763"/>
          </a:xfrm>
        </p:spPr>
        <p:txBody>
          <a:bodyPr/>
          <a:lstStyle/>
          <a:p>
            <a:pPr marL="228600" indent="-228600" eaLnBrk="1" hangingPunct="1">
              <a:spcBef>
                <a:spcPct val="10000"/>
              </a:spcBef>
            </a:pPr>
            <a:r>
              <a:rPr lang="en-US" altLang="en-US" sz="4000" b="1">
                <a:solidFill>
                  <a:srgbClr val="FF0000"/>
                </a:solidFill>
              </a:rPr>
              <a:t>Unsupervised learning </a:t>
            </a:r>
          </a:p>
          <a:p>
            <a:pPr marL="571500" lvl="1" indent="-228600" eaLnBrk="1" hangingPunct="1">
              <a:spcBef>
                <a:spcPct val="10000"/>
              </a:spcBef>
            </a:pPr>
            <a:r>
              <a:rPr lang="en-US" altLang="en-US" sz="3600" b="1"/>
              <a:t>Training samples contain only input patterns</a:t>
            </a:r>
          </a:p>
          <a:p>
            <a:pPr marL="914400" lvl="2" eaLnBrk="1" hangingPunct="1">
              <a:spcBef>
                <a:spcPct val="10000"/>
              </a:spcBef>
            </a:pPr>
            <a:r>
              <a:rPr lang="en-US" altLang="en-US" sz="3200" b="1">
                <a:solidFill>
                  <a:srgbClr val="FF0000"/>
                </a:solidFill>
              </a:rPr>
              <a:t>No desired output is given (teacher-less)</a:t>
            </a:r>
          </a:p>
          <a:p>
            <a:pPr marL="571500" lvl="1" indent="-228600" eaLnBrk="1" hangingPunct="1">
              <a:spcBef>
                <a:spcPct val="10000"/>
              </a:spcBef>
            </a:pPr>
            <a:r>
              <a:rPr lang="en-US" altLang="en-US" sz="3600" b="1"/>
              <a:t>Learn to form classes/clusters of sample patterns according to </a:t>
            </a:r>
            <a:r>
              <a:rPr lang="en-US" altLang="en-US" sz="3600" b="1">
                <a:solidFill>
                  <a:srgbClr val="FF0000"/>
                </a:solidFill>
              </a:rPr>
              <a:t>similarities</a:t>
            </a:r>
            <a:r>
              <a:rPr lang="en-US" altLang="en-US" sz="3600" b="1"/>
              <a:t> among them</a:t>
            </a:r>
          </a:p>
          <a:p>
            <a:pPr marL="914400" lvl="2" eaLnBrk="1" hangingPunct="1">
              <a:spcBef>
                <a:spcPct val="10000"/>
              </a:spcBef>
            </a:pPr>
            <a:r>
              <a:rPr lang="en-US" altLang="en-US" sz="3200" b="1"/>
              <a:t>Patterns in a cluster would have similar features</a:t>
            </a:r>
          </a:p>
          <a:p>
            <a:pPr marL="914400" lvl="2" eaLnBrk="1" hangingPunct="1">
              <a:spcBef>
                <a:spcPct val="10000"/>
              </a:spcBef>
            </a:pPr>
            <a:r>
              <a:rPr lang="en-US" altLang="en-US" sz="3200" b="1"/>
              <a:t>No prior knowledge as what features are important for classification, and how many classes are there.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a:extLst>
              <a:ext uri="{FF2B5EF4-FFF2-40B4-BE49-F238E27FC236}">
                <a16:creationId xmlns:a16="http://schemas.microsoft.com/office/drawing/2014/main" id="{76467DE8-8BB6-42E8-8371-2AD791BD8E12}"/>
              </a:ext>
            </a:extLst>
          </p:cNvPr>
          <p:cNvPicPr>
            <a:picLocks noChangeAspect="1" noChangeArrowheads="1"/>
          </p:cNvPicPr>
          <p:nvPr/>
        </p:nvPicPr>
        <p:blipFill>
          <a:blip r:embed="rId2">
            <a:lum bright="-38000"/>
            <a:extLst>
              <a:ext uri="{28A0092B-C50C-407E-A947-70E740481C1C}">
                <a14:useLocalDpi xmlns:a14="http://schemas.microsoft.com/office/drawing/2010/main" val="0"/>
              </a:ext>
            </a:extLst>
          </a:blip>
          <a:srcRect/>
          <a:stretch>
            <a:fillRect/>
          </a:stretch>
        </p:blipFill>
        <p:spPr bwMode="auto">
          <a:xfrm>
            <a:off x="0" y="-19050"/>
            <a:ext cx="91186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4"/>
                                        </p:tgtEl>
                                        <p:attrNameLst>
                                          <p:attrName>style.visibility</p:attrName>
                                        </p:attrNameLst>
                                      </p:cBhvr>
                                      <p:to>
                                        <p:strVal val="visible"/>
                                      </p:to>
                                    </p:set>
                                    <p:anim calcmode="lin" valueType="num">
                                      <p:cBhvr additive="base">
                                        <p:cTn id="7" dur="500" fill="hold"/>
                                        <p:tgtEl>
                                          <p:spTgt spid="182274"/>
                                        </p:tgtEl>
                                        <p:attrNameLst>
                                          <p:attrName>ppt_x</p:attrName>
                                        </p:attrNameLst>
                                      </p:cBhvr>
                                      <p:tavLst>
                                        <p:tav tm="0">
                                          <p:val>
                                            <p:strVal val="#ppt_x"/>
                                          </p:val>
                                        </p:tav>
                                        <p:tav tm="100000">
                                          <p:val>
                                            <p:strVal val="#ppt_x"/>
                                          </p:val>
                                        </p:tav>
                                      </p:tavLst>
                                    </p:anim>
                                    <p:anim calcmode="lin" valueType="num">
                                      <p:cBhvr additive="base">
                                        <p:cTn id="8" dur="500" fill="hold"/>
                                        <p:tgtEl>
                                          <p:spTgt spid="182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406850-E721-471B-B7C8-575B4FE9CB91}"/>
              </a:ext>
            </a:extLst>
          </p:cNvPr>
          <p:cNvSpPr>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Wouldn't the neural network be more flexible if the sigmoid could be adjusted left-or-right, making it centered on some other value than </a:t>
            </a:r>
            <a:r>
              <a:rPr lang="en-US" altLang="en-US" sz="3200" i="1"/>
              <a:t>x</a:t>
            </a:r>
            <a:r>
              <a:rPr lang="en-US" altLang="en-US" sz="3200"/>
              <a:t>= 0?</a:t>
            </a:r>
          </a:p>
          <a:p>
            <a:pPr eaLnBrk="1" hangingPunct="1"/>
            <a:endParaRPr lang="en-US" altLang="en-US" sz="3200"/>
          </a:p>
          <a:p>
            <a:pPr eaLnBrk="1" hangingPunct="1"/>
            <a:r>
              <a:rPr lang="en-US" altLang="en-US" sz="4800">
                <a:solidFill>
                  <a:srgbClr val="FF0000"/>
                </a:solidFill>
              </a:rPr>
              <a:t>Yes</a:t>
            </a:r>
          </a:p>
          <a:p>
            <a:pPr eaLnBrk="1" hangingPunct="1"/>
            <a:endParaRPr lang="en-US" altLang="en-US" sz="4800">
              <a:solidFill>
                <a:srgbClr val="FF0000"/>
              </a:solidFill>
            </a:endParaRPr>
          </a:p>
          <a:p>
            <a:pPr eaLnBrk="1" hangingPunct="1"/>
            <a:r>
              <a:rPr lang="en-US" altLang="en-US" sz="4800">
                <a:solidFill>
                  <a:srgbClr val="FF0000"/>
                </a:solidFill>
              </a:rPr>
              <a:t>A</a:t>
            </a:r>
            <a:r>
              <a:rPr lang="en-US" altLang="en-US" sz="3200"/>
              <a:t>n additional node is added, with its input always having a value of </a:t>
            </a:r>
            <a:r>
              <a:rPr lang="en-US" altLang="en-US" sz="3200" i="1"/>
              <a:t>one</a:t>
            </a:r>
            <a:r>
              <a:rPr lang="en-US" altLang="en-US" sz="3200"/>
              <a:t>. This addition is called a </a:t>
            </a:r>
            <a:r>
              <a:rPr lang="en-US" altLang="en-US" sz="3200" b="1"/>
              <a:t>bias node</a:t>
            </a:r>
            <a:r>
              <a:rPr lang="en-US" altLang="en-US" sz="3200"/>
              <a:t>. </a:t>
            </a:r>
          </a:p>
          <a:p>
            <a:pPr eaLnBrk="1" hangingPunct="1"/>
            <a:endParaRPr lang="en-US" altLang="en-US" sz="3200"/>
          </a:p>
          <a:p>
            <a:pPr eaLnBrk="1" hangingPunct="1"/>
            <a:r>
              <a:rPr lang="en-US" altLang="en-US" sz="3200"/>
              <a:t>it provides a </a:t>
            </a:r>
            <a:r>
              <a:rPr lang="en-US" altLang="en-US" sz="3200" i="1"/>
              <a:t>bias</a:t>
            </a:r>
            <a:r>
              <a:rPr lang="en-US" altLang="en-US" sz="3200"/>
              <a:t> (DC offset) to each sigmoid.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a:extLst>
              <a:ext uri="{FF2B5EF4-FFF2-40B4-BE49-F238E27FC236}">
                <a16:creationId xmlns:a16="http://schemas.microsoft.com/office/drawing/2014/main" id="{D66C410B-94C0-42EF-8F01-A866486C8F1E}"/>
              </a:ext>
            </a:extLst>
          </p:cNvPr>
          <p:cNvPicPr>
            <a:picLocks noChangeAspect="1" noChangeArrowheads="1"/>
          </p:cNvPicPr>
          <p:nvPr/>
        </p:nvPicPr>
        <p:blipFill>
          <a:blip r:embed="rId2">
            <a:lum bright="-38000"/>
            <a:extLst>
              <a:ext uri="{28A0092B-C50C-407E-A947-70E740481C1C}">
                <a14:useLocalDpi xmlns:a14="http://schemas.microsoft.com/office/drawing/2010/main" val="0"/>
              </a:ext>
            </a:extLst>
          </a:blip>
          <a:srcRect/>
          <a:stretch>
            <a:fillRect/>
          </a:stretch>
        </p:blipFill>
        <p:spPr bwMode="auto">
          <a:xfrm>
            <a:off x="0" y="-19050"/>
            <a:ext cx="60198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B6DA9E0-C781-4FDD-A920-C5CD78A7DF74}"/>
              </a:ext>
            </a:extLst>
          </p:cNvPr>
          <p:cNvSpPr>
            <a:spLocks noChangeArrowheads="1"/>
          </p:cNvSpPr>
          <p:nvPr/>
        </p:nvSpPr>
        <p:spPr bwMode="auto">
          <a:xfrm>
            <a:off x="6019800" y="0"/>
            <a:ext cx="3124200" cy="606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latin typeface="Calibri" panose="020F0502020204030204" pitchFamily="34" charset="0"/>
              </a:rPr>
              <a:t>What if you wanted the network to output 0 when x is 2?</a:t>
            </a:r>
          </a:p>
          <a:p>
            <a:pPr eaLnBrk="1" hangingPunct="1"/>
            <a:r>
              <a:rPr lang="en-US" altLang="en-US" sz="3200" b="1">
                <a:latin typeface="Calibri" panose="020F0502020204030204" pitchFamily="34" charset="0"/>
              </a:rPr>
              <a:t>By changing the steepness of the sigmoid ? </a:t>
            </a:r>
          </a:p>
          <a:p>
            <a:pPr eaLnBrk="1" hangingPunct="1"/>
            <a:r>
              <a:rPr lang="en-US" altLang="en-US" sz="3200" b="1">
                <a:latin typeface="Calibri" panose="020F0502020204030204" pitchFamily="34" charset="0"/>
              </a:rPr>
              <a:t> you want to be able to shift the entire curve to the right</a:t>
            </a:r>
            <a:r>
              <a:rPr lang="en-US" altLang="en-US" sz="3600">
                <a:latin typeface="Calibri" panose="020F05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2274"/>
                                        </p:tgtEl>
                                        <p:attrNameLst>
                                          <p:attrName>style.visibility</p:attrName>
                                        </p:attrNameLst>
                                      </p:cBhvr>
                                      <p:to>
                                        <p:strVal val="visible"/>
                                      </p:to>
                                    </p:set>
                                    <p:anim calcmode="lin" valueType="num">
                                      <p:cBhvr additive="base">
                                        <p:cTn id="7" dur="500" fill="hold"/>
                                        <p:tgtEl>
                                          <p:spTgt spid="182274"/>
                                        </p:tgtEl>
                                        <p:attrNameLst>
                                          <p:attrName>ppt_x</p:attrName>
                                        </p:attrNameLst>
                                      </p:cBhvr>
                                      <p:tavLst>
                                        <p:tav tm="0">
                                          <p:val>
                                            <p:strVal val="#ppt_x"/>
                                          </p:val>
                                        </p:tav>
                                        <p:tav tm="100000">
                                          <p:val>
                                            <p:strVal val="#ppt_x"/>
                                          </p:val>
                                        </p:tav>
                                      </p:tavLst>
                                    </p:anim>
                                    <p:anim calcmode="lin" valueType="num">
                                      <p:cBhvr additive="base">
                                        <p:cTn id="8" dur="500" fill="hold"/>
                                        <p:tgtEl>
                                          <p:spTgt spid="1822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8" name="Picture 2">
            <a:extLst>
              <a:ext uri="{FF2B5EF4-FFF2-40B4-BE49-F238E27FC236}">
                <a16:creationId xmlns:a16="http://schemas.microsoft.com/office/drawing/2014/main" id="{244F44AD-02DF-47D8-A6AF-6C614E365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6" name="Picture 2">
            <a:extLst>
              <a:ext uri="{FF2B5EF4-FFF2-40B4-BE49-F238E27FC236}">
                <a16:creationId xmlns:a16="http://schemas.microsoft.com/office/drawing/2014/main" id="{84EF155E-86B0-4ACD-9D33-5071AB4A6761}"/>
              </a:ext>
            </a:extLst>
          </p:cNvPr>
          <p:cNvPicPr>
            <a:picLocks noChangeAspect="1" noChangeArrowheads="1"/>
          </p:cNvPicPr>
          <p:nvPr/>
        </p:nvPicPr>
        <p:blipFill>
          <a:blip r:embed="rId2">
            <a:lum bright="-44000"/>
            <a:extLst>
              <a:ext uri="{28A0092B-C50C-407E-A947-70E740481C1C}">
                <a14:useLocalDpi xmlns:a14="http://schemas.microsoft.com/office/drawing/2010/main" val="0"/>
              </a:ext>
            </a:extLst>
          </a:blip>
          <a:srcRect/>
          <a:stretch>
            <a:fillRect/>
          </a:stretch>
        </p:blipFill>
        <p:spPr bwMode="auto">
          <a:xfrm>
            <a:off x="0" y="0"/>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5334C17-5E1F-42F7-AA96-A29A6B1FE709}"/>
              </a:ext>
            </a:extLst>
          </p:cNvPr>
          <p:cNvSpPr>
            <a:spLocks noChangeArrowheads="1"/>
          </p:cNvSpPr>
          <p:nvPr/>
        </p:nvSpPr>
        <p:spPr bwMode="auto">
          <a:xfrm>
            <a:off x="0" y="5103813"/>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a bias value (-5,0, 5)to sig with slope of 1 allows you to shift the activation function to the left or right</a:t>
            </a:r>
            <a:r>
              <a:rPr lang="en-US" altLang="en-US" sz="3200">
                <a:latin typeface="Calibri" panose="020F0502020204030204" pitchFamily="34" charset="0"/>
              </a:rPr>
              <a:t>, which may be critical for successful 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88C07C-A2C8-4568-8A4C-18DC6B1AFFF8}"/>
              </a:ext>
            </a:extLst>
          </p:cNvPr>
          <p:cNvSpPr>
            <a:spLocks noChangeArrowheads="1"/>
          </p:cNvSpPr>
          <p:nvPr/>
        </p:nvSpPr>
        <p:spPr bwMode="auto">
          <a:xfrm>
            <a:off x="0" y="0"/>
            <a:ext cx="9144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WHAT IS THE NEED OF BIAS ? </a:t>
            </a:r>
          </a:p>
          <a:p>
            <a:pPr eaLnBrk="1" hangingPunct="1"/>
            <a:r>
              <a:rPr lang="en-US" altLang="en-US" sz="3600">
                <a:solidFill>
                  <a:srgbClr val="FF0000"/>
                </a:solidFill>
                <a:latin typeface="Calibri" panose="020F0502020204030204" pitchFamily="34" charset="0"/>
              </a:rPr>
              <a:t>it is  similar to the coefficient </a:t>
            </a:r>
            <a:r>
              <a:rPr lang="en-US" altLang="en-US" sz="3600" i="1">
                <a:solidFill>
                  <a:srgbClr val="FF0000"/>
                </a:solidFill>
                <a:latin typeface="Calibri" panose="020F0502020204030204" pitchFamily="34" charset="0"/>
              </a:rPr>
              <a:t>b</a:t>
            </a:r>
            <a:r>
              <a:rPr lang="en-US" altLang="en-US" sz="3600">
                <a:solidFill>
                  <a:srgbClr val="FF0000"/>
                </a:solidFill>
                <a:latin typeface="Calibri" panose="020F0502020204030204" pitchFamily="34" charset="0"/>
              </a:rPr>
              <a:t> of a linear function</a:t>
            </a:r>
          </a:p>
          <a:p>
            <a:pPr eaLnBrk="1" hangingPunct="1"/>
            <a:r>
              <a:rPr lang="en-US" altLang="en-US" sz="3600" i="1">
                <a:latin typeface="Calibri" panose="020F0502020204030204" pitchFamily="34" charset="0"/>
              </a:rPr>
              <a:t>y = ax + b</a:t>
            </a:r>
          </a:p>
          <a:p>
            <a:pPr eaLnBrk="1" hangingPunct="1"/>
            <a:endParaRPr lang="en-US" altLang="en-US" sz="3600">
              <a:latin typeface="Calibri" panose="020F0502020204030204" pitchFamily="34" charset="0"/>
            </a:endParaRPr>
          </a:p>
          <a:p>
            <a:pPr eaLnBrk="1" hangingPunct="1"/>
            <a:r>
              <a:rPr lang="en-US" altLang="en-US" sz="3600">
                <a:latin typeface="Calibri" panose="020F0502020204030204" pitchFamily="34" charset="0"/>
              </a:rPr>
              <a:t>It allows you to move the line up and down to better fit the prediction with the data. </a:t>
            </a:r>
          </a:p>
          <a:p>
            <a:pPr eaLnBrk="1" hangingPunct="1"/>
            <a:r>
              <a:rPr lang="en-US" altLang="en-US" sz="3600">
                <a:latin typeface="Calibri" panose="020F0502020204030204" pitchFamily="34" charset="0"/>
              </a:rPr>
              <a:t>Without </a:t>
            </a:r>
            <a:r>
              <a:rPr lang="en-US" altLang="en-US" sz="3600" i="1">
                <a:solidFill>
                  <a:srgbClr val="FF0000"/>
                </a:solidFill>
                <a:latin typeface="Calibri" panose="020F0502020204030204" pitchFamily="34" charset="0"/>
              </a:rPr>
              <a:t>b</a:t>
            </a:r>
            <a:r>
              <a:rPr lang="en-US" altLang="en-US" sz="3600">
                <a:latin typeface="Calibri" panose="020F0502020204030204" pitchFamily="34" charset="0"/>
              </a:rPr>
              <a:t> the line always goes through the origin (0, 0) and you may get a poorer fit.</a:t>
            </a:r>
          </a:p>
        </p:txBody>
      </p:sp>
      <p:sp>
        <p:nvSpPr>
          <p:cNvPr id="3" name="Rectangle 2">
            <a:extLst>
              <a:ext uri="{FF2B5EF4-FFF2-40B4-BE49-F238E27FC236}">
                <a16:creationId xmlns:a16="http://schemas.microsoft.com/office/drawing/2014/main" id="{D93B75EE-648F-4673-BFE2-E10A132AAB0A}"/>
              </a:ext>
            </a:extLst>
          </p:cNvPr>
          <p:cNvSpPr>
            <a:spLocks noChangeArrowheads="1"/>
          </p:cNvSpPr>
          <p:nvPr/>
        </p:nvSpPr>
        <p:spPr bwMode="auto">
          <a:xfrm>
            <a:off x="0" y="5103813"/>
            <a:ext cx="9144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latin typeface="Calibri" panose="020F0502020204030204" pitchFamily="34" charset="0"/>
              </a:rPr>
              <a:t>a bias value allows you to shift the activation function to the left or right</a:t>
            </a:r>
            <a:r>
              <a:rPr lang="en-US" altLang="en-US" sz="3600">
                <a:latin typeface="Calibri" panose="020F0502020204030204" pitchFamily="34" charset="0"/>
              </a:rPr>
              <a:t>, which may be critical for successful learning.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FB3C-F8D3-43D2-942A-4F4813149922}"/>
              </a:ext>
            </a:extLst>
          </p:cNvPr>
          <p:cNvSpPr>
            <a:spLocks noGrp="1"/>
          </p:cNvSpPr>
          <p:nvPr>
            <p:ph type="title"/>
          </p:nvPr>
        </p:nvSpPr>
        <p:spPr>
          <a:xfrm>
            <a:off x="533400" y="-304800"/>
            <a:ext cx="8229600" cy="914400"/>
          </a:xfrm>
        </p:spPr>
        <p:txBody>
          <a:bodyPr/>
          <a:lstStyle/>
          <a:p>
            <a:r>
              <a:rPr lang="en-US" altLang="en-US" sz="3600">
                <a:solidFill>
                  <a:srgbClr val="FF0000"/>
                </a:solidFill>
              </a:rPr>
              <a:t>Neural Network Architecture</a:t>
            </a:r>
          </a:p>
        </p:txBody>
      </p:sp>
      <p:sp>
        <p:nvSpPr>
          <p:cNvPr id="3" name="Rectangle 2">
            <a:extLst>
              <a:ext uri="{FF2B5EF4-FFF2-40B4-BE49-F238E27FC236}">
                <a16:creationId xmlns:a16="http://schemas.microsoft.com/office/drawing/2014/main" id="{C0658675-97B7-4725-A9BE-8B323D892E93}"/>
              </a:ext>
            </a:extLst>
          </p:cNvPr>
          <p:cNvSpPr>
            <a:spLocks noChangeArrowheads="1"/>
          </p:cNvSpPr>
          <p:nvPr/>
        </p:nvSpPr>
        <p:spPr bwMode="auto">
          <a:xfrm>
            <a:off x="0" y="54737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The nodes of the input layer are </a:t>
            </a:r>
            <a:r>
              <a:rPr lang="en-US" altLang="en-US" sz="2800" b="1">
                <a:solidFill>
                  <a:srgbClr val="FF0000"/>
                </a:solidFill>
              </a:rPr>
              <a:t>passive</a:t>
            </a:r>
            <a:r>
              <a:rPr lang="en-US" altLang="en-US" sz="2800"/>
              <a:t>, meaning they do not modify the data</a:t>
            </a:r>
            <a:r>
              <a:rPr lang="en-US" altLang="en-US" sz="2800">
                <a:solidFill>
                  <a:srgbClr val="FF0000"/>
                </a:solidFill>
              </a:rPr>
              <a:t>. the nodes of the hidden and output layer are </a:t>
            </a:r>
            <a:r>
              <a:rPr lang="en-US" altLang="en-US" sz="2800" b="1">
                <a:solidFill>
                  <a:srgbClr val="FF0000"/>
                </a:solidFill>
              </a:rPr>
              <a:t>active</a:t>
            </a:r>
            <a:r>
              <a:rPr lang="en-US" altLang="en-US" sz="2800">
                <a:solidFill>
                  <a:srgbClr val="FF0000"/>
                </a:solidFill>
              </a:rPr>
              <a:t>. </a:t>
            </a:r>
          </a:p>
        </p:txBody>
      </p:sp>
      <p:pic>
        <p:nvPicPr>
          <p:cNvPr id="621571" name="Picture 3">
            <a:extLst>
              <a:ext uri="{FF2B5EF4-FFF2-40B4-BE49-F238E27FC236}">
                <a16:creationId xmlns:a16="http://schemas.microsoft.com/office/drawing/2014/main" id="{92FAB550-53BD-46D0-851A-D8A427A15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1571"/>
                                        </p:tgtEl>
                                        <p:attrNameLst>
                                          <p:attrName>style.visibility</p:attrName>
                                        </p:attrNameLst>
                                      </p:cBhvr>
                                      <p:to>
                                        <p:strVal val="visible"/>
                                      </p:to>
                                    </p:set>
                                    <p:anim calcmode="lin" valueType="num">
                                      <p:cBhvr additive="base">
                                        <p:cTn id="13" dur="500" fill="hold"/>
                                        <p:tgtEl>
                                          <p:spTgt spid="621571"/>
                                        </p:tgtEl>
                                        <p:attrNameLst>
                                          <p:attrName>ppt_x</p:attrName>
                                        </p:attrNameLst>
                                      </p:cBhvr>
                                      <p:tavLst>
                                        <p:tav tm="0">
                                          <p:val>
                                            <p:strVal val="#ppt_x"/>
                                          </p:val>
                                        </p:tav>
                                        <p:tav tm="100000">
                                          <p:val>
                                            <p:strVal val="#ppt_x"/>
                                          </p:val>
                                        </p:tav>
                                      </p:tavLst>
                                    </p:anim>
                                    <p:anim calcmode="lin" valueType="num">
                                      <p:cBhvr additive="base">
                                        <p:cTn id="14" dur="500" fill="hold"/>
                                        <p:tgtEl>
                                          <p:spTgt spid="62157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348FB5-E10A-4863-A78C-97AFFFB43D50}"/>
              </a:ext>
            </a:extLst>
          </p:cNvPr>
          <p:cNvSpPr>
            <a:spLocks noChangeArrowheads="1"/>
          </p:cNvSpPr>
          <p:nvPr/>
        </p:nvSpPr>
        <p:spPr bwMode="auto">
          <a:xfrm>
            <a:off x="0" y="1600200"/>
            <a:ext cx="9144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Neural networks can have any number of layers, and any number of nodes per layer. </a:t>
            </a:r>
          </a:p>
          <a:p>
            <a:pPr eaLnBrk="1" hangingPunct="1"/>
            <a:endParaRPr lang="en-US" altLang="en-US" sz="3600"/>
          </a:p>
          <a:p>
            <a:pPr eaLnBrk="1" hangingPunct="1"/>
            <a:r>
              <a:rPr lang="en-US" altLang="en-US" sz="3600"/>
              <a:t>Most applications use the three layer structure with a maximum of a few hundred input nodes. The hidden layer is usually about 10% the size of the input laye</a:t>
            </a:r>
            <a:r>
              <a:rPr lang="en-US" altLang="en-US" sz="2800"/>
              <a:t>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527E77-56B5-4068-BA70-23332CED6D32}"/>
              </a:ext>
            </a:extLst>
          </p:cNvPr>
          <p:cNvSpPr>
            <a:spLocks noChangeArrowheads="1"/>
          </p:cNvSpPr>
          <p:nvPr/>
        </p:nvSpPr>
        <p:spPr bwMode="auto">
          <a:xfrm>
            <a:off x="0" y="179388"/>
            <a:ext cx="9144000" cy="66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Inputs may be :</a:t>
            </a:r>
          </a:p>
          <a:p>
            <a:pPr eaLnBrk="1" hangingPunct="1"/>
            <a:endParaRPr lang="en-US" altLang="en-US" sz="3600"/>
          </a:p>
          <a:p>
            <a:pPr eaLnBrk="1" hangingPunct="1">
              <a:lnSpc>
                <a:spcPct val="150000"/>
              </a:lnSpc>
              <a:buFont typeface="Wingdings" panose="05000000000000000000" pitchFamily="2" charset="2"/>
              <a:buChar char="ü"/>
            </a:pPr>
            <a:r>
              <a:rPr lang="en-US" altLang="en-US" sz="3600">
                <a:solidFill>
                  <a:srgbClr val="FF0000"/>
                </a:solidFill>
              </a:rPr>
              <a:t>pixel values from an image, </a:t>
            </a:r>
          </a:p>
          <a:p>
            <a:pPr eaLnBrk="1" hangingPunct="1">
              <a:lnSpc>
                <a:spcPct val="150000"/>
              </a:lnSpc>
              <a:buFont typeface="Wingdings" panose="05000000000000000000" pitchFamily="2" charset="2"/>
              <a:buChar char="ü"/>
            </a:pPr>
            <a:r>
              <a:rPr lang="en-US" altLang="en-US" sz="3600">
                <a:solidFill>
                  <a:srgbClr val="FF0000"/>
                </a:solidFill>
              </a:rPr>
              <a:t>samples from an audio signal, </a:t>
            </a:r>
          </a:p>
          <a:p>
            <a:pPr eaLnBrk="1" hangingPunct="1">
              <a:lnSpc>
                <a:spcPct val="150000"/>
              </a:lnSpc>
              <a:buFont typeface="Wingdings" panose="05000000000000000000" pitchFamily="2" charset="2"/>
              <a:buChar char="ü"/>
            </a:pPr>
            <a:r>
              <a:rPr lang="en-US" altLang="en-US" sz="3600">
                <a:solidFill>
                  <a:srgbClr val="FF0000"/>
                </a:solidFill>
              </a:rPr>
              <a:t>stock market prices on successive days, temperature, pressure, flow, humidity, </a:t>
            </a:r>
          </a:p>
          <a:p>
            <a:pPr eaLnBrk="1" hangingPunct="1">
              <a:lnSpc>
                <a:spcPct val="150000"/>
              </a:lnSpc>
              <a:buFont typeface="Wingdings" panose="05000000000000000000" pitchFamily="2" charset="2"/>
              <a:buChar char="ü"/>
            </a:pPr>
            <a:r>
              <a:rPr lang="en-US" altLang="en-US" sz="3600">
                <a:solidFill>
                  <a:srgbClr val="FF0000"/>
                </a:solidFill>
              </a:rPr>
              <a:t>diameter, brightness, edge sharpness etc of cancer cells. </a:t>
            </a:r>
          </a:p>
          <a:p>
            <a:pPr eaLnBrk="1" hangingPunct="1"/>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a:extLst>
              <a:ext uri="{FF2B5EF4-FFF2-40B4-BE49-F238E27FC236}">
                <a16:creationId xmlns:a16="http://schemas.microsoft.com/office/drawing/2014/main" id="{5598683D-D9D6-4104-AB49-7D0E50B47706}"/>
              </a:ext>
            </a:extLst>
          </p:cNvPr>
          <p:cNvSpPr>
            <a:spLocks noGrp="1" noChangeArrowheads="1"/>
          </p:cNvSpPr>
          <p:nvPr>
            <p:ph type="title"/>
          </p:nvPr>
        </p:nvSpPr>
        <p:spPr>
          <a:xfrm>
            <a:off x="533400" y="-304800"/>
            <a:ext cx="8229600" cy="1143000"/>
          </a:xfrm>
        </p:spPr>
        <p:txBody>
          <a:bodyPr/>
          <a:lstStyle/>
          <a:p>
            <a:pPr eaLnBrk="1" hangingPunct="1"/>
            <a:r>
              <a:rPr lang="en-US" altLang="en-US"/>
              <a:t>How many hidden layers?</a:t>
            </a:r>
          </a:p>
        </p:txBody>
      </p:sp>
      <p:sp>
        <p:nvSpPr>
          <p:cNvPr id="294915" name="Rectangle 3">
            <a:extLst>
              <a:ext uri="{FF2B5EF4-FFF2-40B4-BE49-F238E27FC236}">
                <a16:creationId xmlns:a16="http://schemas.microsoft.com/office/drawing/2014/main" id="{D8D353C0-96DC-4C34-AB89-C94DF308B5F9}"/>
              </a:ext>
            </a:extLst>
          </p:cNvPr>
          <p:cNvSpPr>
            <a:spLocks noGrp="1" noChangeArrowheads="1"/>
          </p:cNvSpPr>
          <p:nvPr>
            <p:ph type="body" idx="1"/>
          </p:nvPr>
        </p:nvSpPr>
        <p:spPr>
          <a:xfrm>
            <a:off x="0" y="609600"/>
            <a:ext cx="9144000" cy="4525963"/>
          </a:xfrm>
        </p:spPr>
        <p:txBody>
          <a:bodyPr/>
          <a:lstStyle/>
          <a:p>
            <a:pPr eaLnBrk="1" hangingPunct="1"/>
            <a:r>
              <a:rPr lang="en-US" altLang="en-US" sz="4000"/>
              <a:t>Usually just </a:t>
            </a:r>
            <a:r>
              <a:rPr lang="en-US" altLang="en-US" sz="4000">
                <a:solidFill>
                  <a:srgbClr val="FF0000"/>
                </a:solidFill>
              </a:rPr>
              <a:t>one </a:t>
            </a:r>
            <a:r>
              <a:rPr lang="en-US" altLang="en-US" sz="4000"/>
              <a:t>(i.e., a 2-layer net)</a:t>
            </a:r>
          </a:p>
          <a:p>
            <a:pPr eaLnBrk="1" hangingPunct="1"/>
            <a:endParaRPr lang="en-US" altLang="en-US" sz="4000"/>
          </a:p>
          <a:p>
            <a:pPr eaLnBrk="1" hangingPunct="1"/>
            <a:r>
              <a:rPr lang="en-US" altLang="en-US" sz="4000"/>
              <a:t>How many </a:t>
            </a:r>
            <a:r>
              <a:rPr lang="en-US" altLang="en-US" sz="4000">
                <a:solidFill>
                  <a:srgbClr val="FF0000"/>
                </a:solidFill>
              </a:rPr>
              <a:t>hidden units(neurons)</a:t>
            </a:r>
            <a:r>
              <a:rPr lang="en-US" altLang="en-US" sz="4000"/>
              <a:t> in the layer?</a:t>
            </a:r>
          </a:p>
          <a:p>
            <a:pPr lvl="1" eaLnBrk="1" hangingPunct="1"/>
            <a:r>
              <a:rPr lang="en-US" altLang="en-US" sz="3600" b="1">
                <a:solidFill>
                  <a:srgbClr val="FF0000"/>
                </a:solidFill>
              </a:rPr>
              <a:t>Too few</a:t>
            </a:r>
            <a:r>
              <a:rPr lang="en-US" altLang="en-US" sz="3600" b="1"/>
              <a:t> </a:t>
            </a:r>
            <a:r>
              <a:rPr lang="en-US" altLang="en-US" sz="3600" b="1">
                <a:solidFill>
                  <a:schemeClr val="accent2"/>
                </a:solidFill>
              </a:rPr>
              <a:t>==&gt;</a:t>
            </a:r>
            <a:r>
              <a:rPr lang="en-US" altLang="en-US" sz="3600" b="1"/>
              <a:t> can’t learn</a:t>
            </a:r>
          </a:p>
          <a:p>
            <a:pPr lvl="1" eaLnBrk="1" hangingPunct="1"/>
            <a:r>
              <a:rPr lang="en-US" altLang="en-US" sz="3600" b="1"/>
              <a:t>Too many </a:t>
            </a:r>
            <a:r>
              <a:rPr lang="en-US" altLang="en-US" sz="3600" b="1">
                <a:solidFill>
                  <a:schemeClr val="accent2"/>
                </a:solidFill>
              </a:rPr>
              <a:t>==&gt;</a:t>
            </a:r>
            <a:r>
              <a:rPr lang="en-US" altLang="en-US" sz="3600" b="1"/>
              <a:t> poor generalization</a:t>
            </a:r>
          </a:p>
        </p:txBody>
      </p:sp>
      <p:sp>
        <p:nvSpPr>
          <p:cNvPr id="4" name="Rectangle 3">
            <a:extLst>
              <a:ext uri="{FF2B5EF4-FFF2-40B4-BE49-F238E27FC236}">
                <a16:creationId xmlns:a16="http://schemas.microsoft.com/office/drawing/2014/main" id="{9C3CE04F-5B2D-46CE-B99D-216BF0CB19F3}"/>
              </a:ext>
            </a:extLst>
          </p:cNvPr>
          <p:cNvSpPr>
            <a:spLocks noChangeArrowheads="1"/>
          </p:cNvSpPr>
          <p:nvPr/>
        </p:nvSpPr>
        <p:spPr bwMode="auto">
          <a:xfrm>
            <a:off x="0" y="5534025"/>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latin typeface="Calibri" panose="020F0502020204030204" pitchFamily="34" charset="0"/>
              </a:rPr>
              <a:t>More layers seem to increase the computation power of neural networks</a:t>
            </a:r>
            <a:r>
              <a:rPr lang="en-US" altLang="en-US" sz="2800">
                <a:latin typeface="Calibri" panose="020F050202020403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4914"/>
                                        </p:tgtEl>
                                        <p:attrNameLst>
                                          <p:attrName>style.visibility</p:attrName>
                                        </p:attrNameLst>
                                      </p:cBhvr>
                                      <p:to>
                                        <p:strVal val="visible"/>
                                      </p:to>
                                    </p:set>
                                    <p:anim calcmode="lin" valueType="num">
                                      <p:cBhvr additive="base">
                                        <p:cTn id="7" dur="500" fill="hold"/>
                                        <p:tgtEl>
                                          <p:spTgt spid="294914"/>
                                        </p:tgtEl>
                                        <p:attrNameLst>
                                          <p:attrName>ppt_x</p:attrName>
                                        </p:attrNameLst>
                                      </p:cBhvr>
                                      <p:tavLst>
                                        <p:tav tm="0">
                                          <p:val>
                                            <p:strVal val="#ppt_x"/>
                                          </p:val>
                                        </p:tav>
                                        <p:tav tm="100000">
                                          <p:val>
                                            <p:strVal val="#ppt_x"/>
                                          </p:val>
                                        </p:tav>
                                      </p:tavLst>
                                    </p:anim>
                                    <p:anim calcmode="lin" valueType="num">
                                      <p:cBhvr additive="base">
                                        <p:cTn id="8" dur="500" fill="hold"/>
                                        <p:tgtEl>
                                          <p:spTgt spid="2949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4915">
                                            <p:txEl>
                                              <p:pRg st="0" end="0"/>
                                            </p:txEl>
                                          </p:spTgt>
                                        </p:tgtEl>
                                        <p:attrNameLst>
                                          <p:attrName>style.visibility</p:attrName>
                                        </p:attrNameLst>
                                      </p:cBhvr>
                                      <p:to>
                                        <p:strVal val="visible"/>
                                      </p:to>
                                    </p:set>
                                    <p:anim calcmode="lin" valueType="num">
                                      <p:cBhvr additive="base">
                                        <p:cTn id="13" dur="500" fill="hold"/>
                                        <p:tgtEl>
                                          <p:spTgt spid="2949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4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4915">
                                            <p:txEl>
                                              <p:pRg st="2" end="2"/>
                                            </p:txEl>
                                          </p:spTgt>
                                        </p:tgtEl>
                                        <p:attrNameLst>
                                          <p:attrName>style.visibility</p:attrName>
                                        </p:attrNameLst>
                                      </p:cBhvr>
                                      <p:to>
                                        <p:strVal val="visible"/>
                                      </p:to>
                                    </p:set>
                                    <p:anim calcmode="lin" valueType="num">
                                      <p:cBhvr additive="base">
                                        <p:cTn id="19" dur="500" fill="hold"/>
                                        <p:tgtEl>
                                          <p:spTgt spid="294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491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4915">
                                            <p:txEl>
                                              <p:pRg st="3" end="3"/>
                                            </p:txEl>
                                          </p:spTgt>
                                        </p:tgtEl>
                                        <p:attrNameLst>
                                          <p:attrName>style.visibility</p:attrName>
                                        </p:attrNameLst>
                                      </p:cBhvr>
                                      <p:to>
                                        <p:strVal val="visible"/>
                                      </p:to>
                                    </p:set>
                                    <p:anim calcmode="lin" valueType="num">
                                      <p:cBhvr additive="base">
                                        <p:cTn id="23" dur="500" fill="hold"/>
                                        <p:tgtEl>
                                          <p:spTgt spid="2949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491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4915">
                                            <p:txEl>
                                              <p:pRg st="4" end="4"/>
                                            </p:txEl>
                                          </p:spTgt>
                                        </p:tgtEl>
                                        <p:attrNameLst>
                                          <p:attrName>style.visibility</p:attrName>
                                        </p:attrNameLst>
                                      </p:cBhvr>
                                      <p:to>
                                        <p:strVal val="visible"/>
                                      </p:to>
                                    </p:set>
                                    <p:anim calcmode="lin" valueType="num">
                                      <p:cBhvr additive="base">
                                        <p:cTn id="27" dur="500" fill="hold"/>
                                        <p:tgtEl>
                                          <p:spTgt spid="29491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49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4" grpId="0"/>
      <p:bldP spid="294915"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185E891A-5A1E-47DC-880B-3CDDDA4B9EA4}"/>
              </a:ext>
            </a:extLst>
          </p:cNvPr>
          <p:cNvSpPr>
            <a:spLocks noGrp="1"/>
          </p:cNvSpPr>
          <p:nvPr>
            <p:ph type="title"/>
          </p:nvPr>
        </p:nvSpPr>
        <p:spPr/>
        <p:txBody>
          <a:bodyPr/>
          <a:lstStyle/>
          <a:p>
            <a:endParaRPr lang="en-US" altLang="en-US"/>
          </a:p>
        </p:txBody>
      </p:sp>
      <p:graphicFrame>
        <p:nvGraphicFramePr>
          <p:cNvPr id="4" name="Content Placeholder 3">
            <a:extLst>
              <a:ext uri="{FF2B5EF4-FFF2-40B4-BE49-F238E27FC236}">
                <a16:creationId xmlns:a16="http://schemas.microsoft.com/office/drawing/2014/main" id="{5F1F536D-B935-4C2D-958D-917DA7BB0A63}"/>
              </a:ext>
            </a:extLst>
          </p:cNvPr>
          <p:cNvGraphicFramePr>
            <a:graphicFrameLocks noGrp="1"/>
          </p:cNvGraphicFramePr>
          <p:nvPr>
            <p:ph idx="1"/>
          </p:nvPr>
        </p:nvGraphicFramePr>
        <p:xfrm>
          <a:off x="228600" y="381000"/>
          <a:ext cx="9144000" cy="5273675"/>
        </p:xfrm>
        <a:graphic>
          <a:graphicData uri="http://schemas.openxmlformats.org/drawingml/2006/table">
            <a:tbl>
              <a:tblPr/>
              <a:tblGrid>
                <a:gridCol w="4029807">
                  <a:extLst>
                    <a:ext uri="{9D8B030D-6E8A-4147-A177-3AD203B41FA5}">
                      <a16:colId xmlns:a16="http://schemas.microsoft.com/office/drawing/2014/main" val="20000"/>
                    </a:ext>
                  </a:extLst>
                </a:gridCol>
                <a:gridCol w="2725616">
                  <a:extLst>
                    <a:ext uri="{9D8B030D-6E8A-4147-A177-3AD203B41FA5}">
                      <a16:colId xmlns:a16="http://schemas.microsoft.com/office/drawing/2014/main" val="20001"/>
                    </a:ext>
                  </a:extLst>
                </a:gridCol>
                <a:gridCol w="2388577">
                  <a:extLst>
                    <a:ext uri="{9D8B030D-6E8A-4147-A177-3AD203B41FA5}">
                      <a16:colId xmlns:a16="http://schemas.microsoft.com/office/drawing/2014/main" val="20002"/>
                    </a:ext>
                  </a:extLst>
                </a:gridCol>
              </a:tblGrid>
              <a:tr h="370885">
                <a:tc>
                  <a:txBody>
                    <a:bodyPr/>
                    <a:lstStyle/>
                    <a:p>
                      <a:pPr rtl="0" fontAlgn="t">
                        <a:spcBef>
                          <a:spcPts val="0"/>
                        </a:spcBef>
                        <a:spcAft>
                          <a:spcPts val="0"/>
                        </a:spcAft>
                      </a:pPr>
                      <a:r>
                        <a:rPr lang="en-US" sz="1600" b="1" i="0" u="none" strike="noStrike">
                          <a:solidFill>
                            <a:srgbClr val="000000"/>
                          </a:solidFill>
                          <a:latin typeface="Arial"/>
                        </a:rPr>
                        <a:t>Activity</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latin typeface="Arial"/>
                        </a:rPr>
                        <a:t>Tentative dates</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latin typeface="Arial"/>
                        </a:rPr>
                        <a:t>Final date</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0558">
                <a:tc>
                  <a:txBody>
                    <a:bodyPr/>
                    <a:lstStyle/>
                    <a:p>
                      <a:pPr rtl="0" fontAlgn="t">
                        <a:spcBef>
                          <a:spcPts val="0"/>
                        </a:spcBef>
                        <a:spcAft>
                          <a:spcPts val="0"/>
                        </a:spcAft>
                      </a:pPr>
                      <a:r>
                        <a:rPr lang="en-US" sz="1600" b="0" i="0" u="none" strike="noStrike">
                          <a:solidFill>
                            <a:srgbClr val="000000"/>
                          </a:solidFill>
                          <a:latin typeface="Arial"/>
                        </a:rPr>
                        <a:t>Publish list of papers</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latin typeface="Arial"/>
                        </a:rPr>
                        <a:t>27 to 31 August</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2800"/>
                      </a:b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80558">
                <a:tc>
                  <a:txBody>
                    <a:bodyPr/>
                    <a:lstStyle/>
                    <a:p>
                      <a:pPr rtl="0" fontAlgn="t">
                        <a:spcBef>
                          <a:spcPts val="0"/>
                        </a:spcBef>
                        <a:spcAft>
                          <a:spcPts val="0"/>
                        </a:spcAft>
                      </a:pPr>
                      <a:r>
                        <a:rPr lang="en-US" sz="1600" b="0" i="0" u="none" strike="noStrike">
                          <a:solidFill>
                            <a:srgbClr val="000000"/>
                          </a:solidFill>
                          <a:latin typeface="Arial"/>
                        </a:rPr>
                        <a:t>Receive paper preferences and allot</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latin typeface="Arial"/>
                        </a:rPr>
                        <a:t>3 to 8 September</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2800"/>
                      </a:b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80558">
                <a:tc>
                  <a:txBody>
                    <a:bodyPr/>
                    <a:lstStyle/>
                    <a:p>
                      <a:pPr rtl="0" fontAlgn="t">
                        <a:spcBef>
                          <a:spcPts val="0"/>
                        </a:spcBef>
                        <a:spcAft>
                          <a:spcPts val="0"/>
                        </a:spcAft>
                      </a:pPr>
                      <a:r>
                        <a:rPr lang="en-US" sz="1600" b="0" i="0" u="none" strike="noStrike">
                          <a:solidFill>
                            <a:srgbClr val="000000"/>
                          </a:solidFill>
                          <a:latin typeface="Arial"/>
                        </a:rPr>
                        <a:t>First project presentation</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latin typeface="Arial"/>
                        </a:rPr>
                        <a:t>14 to 16 September</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2800"/>
                      </a:b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0558">
                <a:tc>
                  <a:txBody>
                    <a:bodyPr/>
                    <a:lstStyle/>
                    <a:p>
                      <a:pPr rtl="0" fontAlgn="t">
                        <a:spcBef>
                          <a:spcPts val="0"/>
                        </a:spcBef>
                        <a:spcAft>
                          <a:spcPts val="0"/>
                        </a:spcAft>
                      </a:pPr>
                      <a:r>
                        <a:rPr lang="en-US" sz="1600" b="0" i="0" u="none" strike="noStrike">
                          <a:solidFill>
                            <a:srgbClr val="000000"/>
                          </a:solidFill>
                          <a:latin typeface="Arial"/>
                        </a:rPr>
                        <a:t>Project doubt clearing</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latin typeface="Arial"/>
                        </a:rPr>
                        <a:t>22 to 27 October</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2800"/>
                      </a:b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80558">
                <a:tc>
                  <a:txBody>
                    <a:bodyPr/>
                    <a:lstStyle/>
                    <a:p>
                      <a:pPr rtl="0" fontAlgn="t">
                        <a:spcBef>
                          <a:spcPts val="0"/>
                        </a:spcBef>
                        <a:spcAft>
                          <a:spcPts val="0"/>
                        </a:spcAft>
                      </a:pPr>
                      <a:r>
                        <a:rPr lang="en-US" sz="1600" b="0" i="0" u="none" strike="noStrike">
                          <a:solidFill>
                            <a:srgbClr val="000000"/>
                          </a:solidFill>
                          <a:latin typeface="Arial"/>
                        </a:rPr>
                        <a:t>Project viva and demo</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latin typeface="Arial"/>
                        </a:rPr>
                        <a:t>12 to 16 November</a:t>
                      </a:r>
                      <a:endParaRPr lang="en-US" sz="280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sz="2800" dirty="0"/>
                      </a:br>
                      <a:endParaRPr lang="en-US" sz="2800" dirty="0"/>
                    </a:p>
                  </a:txBody>
                  <a:tcPr marL="63500" marR="63500" marT="63508" marB="6350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3457" name="Rectangle 1">
            <a:extLst>
              <a:ext uri="{FF2B5EF4-FFF2-40B4-BE49-F238E27FC236}">
                <a16:creationId xmlns:a16="http://schemas.microsoft.com/office/drawing/2014/main" id="{0D59F037-135A-40EE-B661-92A2692BAE0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br>
              <a:rPr lang="en-US" altLang="en-US"/>
            </a:b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A5DDBBD4-C2A3-4108-AA5B-A033D2FAEAF4}"/>
              </a:ext>
            </a:extLst>
          </p:cNvPr>
          <p:cNvSpPr>
            <a:spLocks noGrp="1" noChangeArrowheads="1"/>
          </p:cNvSpPr>
          <p:nvPr>
            <p:ph type="title"/>
          </p:nvPr>
        </p:nvSpPr>
        <p:spPr>
          <a:xfrm>
            <a:off x="381000" y="-228600"/>
            <a:ext cx="8229600" cy="1143000"/>
          </a:xfrm>
        </p:spPr>
        <p:txBody>
          <a:bodyPr/>
          <a:lstStyle/>
          <a:p>
            <a:pPr eaLnBrk="1" hangingPunct="1"/>
            <a:r>
              <a:rPr lang="en-US" altLang="en-US" b="1">
                <a:solidFill>
                  <a:srgbClr val="FF0000"/>
                </a:solidFill>
              </a:rPr>
              <a:t>Unsupervised Learning</a:t>
            </a:r>
          </a:p>
        </p:txBody>
      </p:sp>
      <p:sp>
        <p:nvSpPr>
          <p:cNvPr id="124931" name="Rectangle 3">
            <a:extLst>
              <a:ext uri="{FF2B5EF4-FFF2-40B4-BE49-F238E27FC236}">
                <a16:creationId xmlns:a16="http://schemas.microsoft.com/office/drawing/2014/main" id="{1B271E84-B328-42B9-8FBB-820B418827FD}"/>
              </a:ext>
            </a:extLst>
          </p:cNvPr>
          <p:cNvSpPr>
            <a:spLocks noGrp="1" noChangeArrowheads="1"/>
          </p:cNvSpPr>
          <p:nvPr>
            <p:ph type="body" sz="half" idx="1"/>
          </p:nvPr>
        </p:nvSpPr>
        <p:spPr>
          <a:xfrm>
            <a:off x="0" y="838200"/>
            <a:ext cx="9144000" cy="2620963"/>
          </a:xfrm>
        </p:spPr>
        <p:txBody>
          <a:bodyPr/>
          <a:lstStyle/>
          <a:p>
            <a:pPr eaLnBrk="1" hangingPunct="1"/>
            <a:r>
              <a:rPr lang="en-US" altLang="en-US" b="1"/>
              <a:t>All similar input patterns are grouped together as clusters.</a:t>
            </a:r>
          </a:p>
          <a:p>
            <a:pPr eaLnBrk="1" hangingPunct="1">
              <a:buFontTx/>
              <a:buNone/>
            </a:pPr>
            <a:endParaRPr lang="en-US" altLang="en-US" sz="2800"/>
          </a:p>
        </p:txBody>
      </p:sp>
      <p:pic>
        <p:nvPicPr>
          <p:cNvPr id="124932" name="Picture 12">
            <a:extLst>
              <a:ext uri="{FF2B5EF4-FFF2-40B4-BE49-F238E27FC236}">
                <a16:creationId xmlns:a16="http://schemas.microsoft.com/office/drawing/2014/main" id="{5A8E9655-5E07-4C41-8383-F3149458686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2238" y="2819400"/>
            <a:ext cx="8958262" cy="3352800"/>
          </a:xfr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3">
            <a:extLst>
              <a:ext uri="{FF2B5EF4-FFF2-40B4-BE49-F238E27FC236}">
                <a16:creationId xmlns:a16="http://schemas.microsoft.com/office/drawing/2014/main" id="{69418EA0-E2C7-419A-9E59-836D42410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7696200"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7555" name="Rectangle 1">
            <a:extLst>
              <a:ext uri="{FF2B5EF4-FFF2-40B4-BE49-F238E27FC236}">
                <a16:creationId xmlns:a16="http://schemas.microsoft.com/office/drawing/2014/main" id="{ECB44787-6485-48D3-BCC1-74DF2209489A}"/>
              </a:ext>
            </a:extLst>
          </p:cNvPr>
          <p:cNvSpPr>
            <a:spLocks noChangeArrowheads="1"/>
          </p:cNvSpPr>
          <p:nvPr/>
        </p:nvSpPr>
        <p:spPr bwMode="auto">
          <a:xfrm>
            <a:off x="0" y="3733800"/>
            <a:ext cx="91440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t>Sizing neural networks</a:t>
            </a:r>
            <a:r>
              <a:rPr lang="en-US" altLang="en-US" sz="4000"/>
              <a:t>. </a:t>
            </a:r>
          </a:p>
          <a:p>
            <a:pPr eaLnBrk="1" hangingPunct="1"/>
            <a:endParaRPr lang="en-US" altLang="en-US" sz="2400"/>
          </a:p>
          <a:p>
            <a:pPr eaLnBrk="1" hangingPunct="1"/>
            <a:r>
              <a:rPr lang="en-US" altLang="en-US" sz="2400" b="1"/>
              <a:t>The network has 4 + 2 = 6 neurons (not counting the inputs), </a:t>
            </a:r>
          </a:p>
          <a:p>
            <a:pPr eaLnBrk="1" hangingPunct="1"/>
            <a:endParaRPr lang="en-US" altLang="en-US" sz="2400" b="1"/>
          </a:p>
          <a:p>
            <a:pPr eaLnBrk="1" hangingPunct="1"/>
            <a:r>
              <a:rPr lang="en-US" altLang="en-US" sz="2400" b="1"/>
              <a:t>[3 x 4] + [4 x 2] = 20 weights and 4 + 2 = 6 biases,</a:t>
            </a:r>
          </a:p>
          <a:p>
            <a:pPr eaLnBrk="1" hangingPunct="1"/>
            <a:endParaRPr lang="en-US" altLang="en-US" sz="2400" b="1"/>
          </a:p>
          <a:p>
            <a:pPr eaLnBrk="1" hangingPunct="1"/>
            <a:r>
              <a:rPr lang="en-US" altLang="en-US" sz="2400" b="1"/>
              <a:t>total of </a:t>
            </a:r>
            <a:r>
              <a:rPr lang="en-US" altLang="en-US" sz="2400" b="1">
                <a:solidFill>
                  <a:srgbClr val="FF0000"/>
                </a:solidFill>
              </a:rPr>
              <a:t>26</a:t>
            </a:r>
            <a:r>
              <a:rPr lang="en-US" altLang="en-US" sz="2400" b="1"/>
              <a:t> learnable parameters.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
            <a:extLst>
              <a:ext uri="{FF2B5EF4-FFF2-40B4-BE49-F238E27FC236}">
                <a16:creationId xmlns:a16="http://schemas.microsoft.com/office/drawing/2014/main" id="{3E7DAE47-C61A-4818-B56D-497A7696F57C}"/>
              </a:ext>
            </a:extLst>
          </p:cNvPr>
          <p:cNvSpPr>
            <a:spLocks noChangeArrowheads="1"/>
          </p:cNvSpPr>
          <p:nvPr/>
        </p:nvSpPr>
        <p:spPr bwMode="auto">
          <a:xfrm>
            <a:off x="0" y="4495800"/>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This  network   has 4 + 4 + 1 = 9 neurons,</a:t>
            </a:r>
          </a:p>
          <a:p>
            <a:pPr eaLnBrk="1" hangingPunct="1"/>
            <a:endParaRPr lang="en-US" altLang="en-US" sz="2800"/>
          </a:p>
          <a:p>
            <a:pPr eaLnBrk="1" hangingPunct="1"/>
            <a:r>
              <a:rPr lang="en-US" altLang="en-US" sz="2800"/>
              <a:t> [3 x 4] + [4 x 4] + [4 x 1] = 12 + 16 + 4 = 32 weights and 4 + 4 + 1 = 9 biases,</a:t>
            </a:r>
          </a:p>
          <a:p>
            <a:pPr eaLnBrk="1" hangingPunct="1"/>
            <a:r>
              <a:rPr lang="en-US" altLang="en-US" sz="2800"/>
              <a:t> total of </a:t>
            </a:r>
            <a:r>
              <a:rPr lang="en-US" altLang="en-US" sz="2800">
                <a:solidFill>
                  <a:srgbClr val="FF0000"/>
                </a:solidFill>
              </a:rPr>
              <a:t>41</a:t>
            </a:r>
            <a:r>
              <a:rPr lang="en-US" altLang="en-US" sz="2800"/>
              <a:t> learnable parameters.</a:t>
            </a:r>
          </a:p>
        </p:txBody>
      </p:sp>
      <p:pic>
        <p:nvPicPr>
          <p:cNvPr id="218115" name="Picture 2">
            <a:extLst>
              <a:ext uri="{FF2B5EF4-FFF2-40B4-BE49-F238E27FC236}">
                <a16:creationId xmlns:a16="http://schemas.microsoft.com/office/drawing/2014/main" id="{F048E7D4-1274-40A8-8989-AA49643DA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83629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8115"/>
                                        </p:tgtEl>
                                        <p:attrNameLst>
                                          <p:attrName>style.visibility</p:attrName>
                                        </p:attrNameLst>
                                      </p:cBhvr>
                                      <p:to>
                                        <p:strVal val="visible"/>
                                      </p:to>
                                    </p:set>
                                    <p:anim calcmode="lin" valueType="num">
                                      <p:cBhvr additive="base">
                                        <p:cTn id="7" dur="500" fill="hold"/>
                                        <p:tgtEl>
                                          <p:spTgt spid="218115"/>
                                        </p:tgtEl>
                                        <p:attrNameLst>
                                          <p:attrName>ppt_x</p:attrName>
                                        </p:attrNameLst>
                                      </p:cBhvr>
                                      <p:tavLst>
                                        <p:tav tm="0">
                                          <p:val>
                                            <p:strVal val="#ppt_x"/>
                                          </p:val>
                                        </p:tav>
                                        <p:tav tm="100000">
                                          <p:val>
                                            <p:strVal val="#ppt_x"/>
                                          </p:val>
                                        </p:tav>
                                      </p:tavLst>
                                    </p:anim>
                                    <p:anim calcmode="lin" valueType="num">
                                      <p:cBhvr additive="base">
                                        <p:cTn id="8" dur="500" fill="hold"/>
                                        <p:tgtEl>
                                          <p:spTgt spid="2181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8114"/>
                                        </p:tgtEl>
                                        <p:attrNameLst>
                                          <p:attrName>style.visibility</p:attrName>
                                        </p:attrNameLst>
                                      </p:cBhvr>
                                      <p:to>
                                        <p:strVal val="visible"/>
                                      </p:to>
                                    </p:set>
                                    <p:anim calcmode="lin" valueType="num">
                                      <p:cBhvr additive="base">
                                        <p:cTn id="13" dur="500" fill="hold"/>
                                        <p:tgtEl>
                                          <p:spTgt spid="218114"/>
                                        </p:tgtEl>
                                        <p:attrNameLst>
                                          <p:attrName>ppt_x</p:attrName>
                                        </p:attrNameLst>
                                      </p:cBhvr>
                                      <p:tavLst>
                                        <p:tav tm="0">
                                          <p:val>
                                            <p:strVal val="#ppt_x"/>
                                          </p:val>
                                        </p:tav>
                                        <p:tav tm="100000">
                                          <p:val>
                                            <p:strVal val="#ppt_x"/>
                                          </p:val>
                                        </p:tav>
                                      </p:tavLst>
                                    </p:anim>
                                    <p:anim calcmode="lin" valueType="num">
                                      <p:cBhvr additive="base">
                                        <p:cTn id="14" dur="500" fill="hold"/>
                                        <p:tgtEl>
                                          <p:spTgt spid="2181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002" name="Picture 2" descr="Image result for MNIST dataset">
            <a:extLst>
              <a:ext uri="{FF2B5EF4-FFF2-40B4-BE49-F238E27FC236}">
                <a16:creationId xmlns:a16="http://schemas.microsoft.com/office/drawing/2014/main" id="{F3861173-D5F9-465D-BE06-D4858276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2D3E1B8-CF3F-41B6-B896-C76E3CFC8BD4}"/>
              </a:ext>
            </a:extLst>
          </p:cNvPr>
          <p:cNvSpPr>
            <a:spLocks noChangeArrowheads="1"/>
          </p:cNvSpPr>
          <p:nvPr/>
        </p:nvSpPr>
        <p:spPr bwMode="auto">
          <a:xfrm>
            <a:off x="0" y="495300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hlinkClick r:id="rId3"/>
              </a:rPr>
              <a:t>MNIST</a:t>
            </a:r>
            <a:r>
              <a:rPr lang="en-US" altLang="en-US" sz="3200" b="1"/>
              <a:t> </a:t>
            </a:r>
            <a:r>
              <a:rPr lang="en-US" altLang="en-US" sz="3200"/>
              <a:t>(Modified National Institute of Standards and Technology) database </a:t>
            </a:r>
            <a:r>
              <a:rPr lang="en-US" altLang="en-US" sz="3200" b="1"/>
              <a:t>data set  contains </a:t>
            </a:r>
            <a:r>
              <a:rPr lang="en-US" altLang="en-US" sz="3200"/>
              <a:t>There are 60,000 training images and 10,000 test images, </a:t>
            </a:r>
            <a:endParaRPr lang="en-US" altLang="en-US" sz="3200" b="1"/>
          </a:p>
          <a:p>
            <a:pPr eaLnBrk="1" hangingPunct="1"/>
            <a:r>
              <a:rPr lang="en-US" altLang="en-US" sz="2400" b="1"/>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0002"/>
                                        </p:tgtEl>
                                        <p:attrNameLst>
                                          <p:attrName>style.visibility</p:attrName>
                                        </p:attrNameLst>
                                      </p:cBhvr>
                                      <p:to>
                                        <p:strVal val="visible"/>
                                      </p:to>
                                    </p:set>
                                    <p:anim calcmode="lin" valueType="num">
                                      <p:cBhvr additive="base">
                                        <p:cTn id="7" dur="500" fill="hold"/>
                                        <p:tgtEl>
                                          <p:spTgt spid="640002"/>
                                        </p:tgtEl>
                                        <p:attrNameLst>
                                          <p:attrName>ppt_x</p:attrName>
                                        </p:attrNameLst>
                                      </p:cBhvr>
                                      <p:tavLst>
                                        <p:tav tm="0">
                                          <p:val>
                                            <p:strVal val="#ppt_x"/>
                                          </p:val>
                                        </p:tav>
                                        <p:tav tm="100000">
                                          <p:val>
                                            <p:strVal val="#ppt_x"/>
                                          </p:val>
                                        </p:tav>
                                      </p:tavLst>
                                    </p:anim>
                                    <p:anim calcmode="lin" valueType="num">
                                      <p:cBhvr additive="base">
                                        <p:cTn id="8" dur="500" fill="hold"/>
                                        <p:tgtEl>
                                          <p:spTgt spid="6400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7112E7D3-AC20-4355-BCD9-022D99172A39}"/>
              </a:ext>
            </a:extLst>
          </p:cNvPr>
          <p:cNvSpPr>
            <a:spLocks noChangeArrowheads="1"/>
          </p:cNvSpPr>
          <p:nvPr/>
        </p:nvSpPr>
        <p:spPr bwMode="auto">
          <a:xfrm>
            <a:off x="0" y="0"/>
            <a:ext cx="9144000" cy="735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The computer can’t  really “see” a digit like we humans do, understand an image by “seeing” it, but it can understand and analyze the </a:t>
            </a:r>
            <a:r>
              <a:rPr lang="en-US" altLang="en-US" sz="3200" b="1">
                <a:solidFill>
                  <a:srgbClr val="FF0000"/>
                </a:solidFill>
              </a:rPr>
              <a:t>pixel numbers that represent image</a:t>
            </a:r>
            <a:r>
              <a:rPr lang="en-US" altLang="en-US" sz="3200"/>
              <a:t>.</a:t>
            </a:r>
          </a:p>
          <a:p>
            <a:pPr eaLnBrk="1" hangingPunct="1"/>
            <a:endParaRPr lang="en-US" altLang="en-US" sz="3200"/>
          </a:p>
          <a:p>
            <a:pPr eaLnBrk="1" hangingPunct="1"/>
            <a:r>
              <a:rPr lang="en-US" altLang="en-US" sz="3200" b="1"/>
              <a:t>Now, the computer but if we dissect the image into an array of 784 numbers like [0, 0, 180, 16, 230, …, 4, 77, 0, 0, 0], then we can feed this array into our neural network.</a:t>
            </a:r>
          </a:p>
          <a:p>
            <a:pPr eaLnBrk="1" hangingPunct="1"/>
            <a:endParaRPr lang="en-US" altLang="en-US" sz="3200" b="1"/>
          </a:p>
          <a:p>
            <a:pPr eaLnBrk="1" hangingPunct="1"/>
            <a:r>
              <a:rPr lang="en-US" altLang="en-US" sz="3200" b="1"/>
              <a:t> Each pixel takes a value between 0 and 255 (RGB color code). </a:t>
            </a:r>
            <a:r>
              <a:rPr lang="en-US" altLang="en-US" sz="3200" b="1">
                <a:solidFill>
                  <a:srgbClr val="FF0000"/>
                </a:solidFill>
              </a:rPr>
              <a:t>0 means the color is white and 255 means the color black</a:t>
            </a:r>
            <a:endParaRPr lang="en-US" altLang="en-US" sz="3200">
              <a:solidFill>
                <a:srgbClr val="FF0000"/>
              </a:solidFill>
            </a:endParaRPr>
          </a:p>
          <a:p>
            <a:pPr eaLnBrk="1" hangingPunct="1"/>
            <a:endParaRPr lang="en-US" altLang="en-US" sz="3200" b="1"/>
          </a:p>
          <a:p>
            <a:pPr eaLnBrk="1" hangingPunct="1"/>
            <a:endParaRPr lang="en-US" altLang="en-US"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698" name="Picture 2" descr="Screen Shot 2016-08-09 at 5.45.34 PM.png">
            <a:extLst>
              <a:ext uri="{FF2B5EF4-FFF2-40B4-BE49-F238E27FC236}">
                <a16:creationId xmlns:a16="http://schemas.microsoft.com/office/drawing/2014/main" id="{A2C384F7-7388-4BB0-91E8-AEA84BD2E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499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746" name="Picture 2" descr="https://cdn-images-1.medium.com/max/800/1*J7RUyPQ-9UdHAiFMmWY9ww.jpeg">
            <a:extLst>
              <a:ext uri="{FF2B5EF4-FFF2-40B4-BE49-F238E27FC236}">
                <a16:creationId xmlns:a16="http://schemas.microsoft.com/office/drawing/2014/main" id="{53082D86-7631-4024-96D1-B284B1D56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7620000" cy="619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1">
            <a:extLst>
              <a:ext uri="{FF2B5EF4-FFF2-40B4-BE49-F238E27FC236}">
                <a16:creationId xmlns:a16="http://schemas.microsoft.com/office/drawing/2014/main" id="{79ECEC8E-D0DB-4755-8614-0FBD738507EC}"/>
              </a:ext>
            </a:extLst>
          </p:cNvPr>
          <p:cNvSpPr>
            <a:spLocks noChangeArrowheads="1"/>
          </p:cNvSpPr>
          <p:nvPr/>
        </p:nvSpPr>
        <p:spPr bwMode="auto">
          <a:xfrm>
            <a:off x="0" y="0"/>
            <a:ext cx="91440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t>784 </a:t>
            </a:r>
            <a:r>
              <a:rPr lang="en-US" altLang="en-US" sz="2800" b="1">
                <a:solidFill>
                  <a:srgbClr val="FF0000"/>
                </a:solidFill>
              </a:rPr>
              <a:t>input neurons </a:t>
            </a:r>
            <a:r>
              <a:rPr lang="en-US" altLang="en-US" sz="2800" b="1"/>
              <a:t>for 28x28 pixel values. Let’s assume it has 16 hidden neurons and 10 output neurons. </a:t>
            </a:r>
          </a:p>
          <a:p>
            <a:pPr eaLnBrk="1" hangingPunct="1"/>
            <a:endParaRPr lang="en-US" altLang="en-US" sz="2800" b="1"/>
          </a:p>
          <a:p>
            <a:pPr eaLnBrk="1" hangingPunct="1"/>
            <a:r>
              <a:rPr lang="en-US" altLang="en-US" sz="2800" b="1"/>
              <a:t>The 10 output neurons, returned to us in an array, will each be in charge to classify a digit from 0 to 9. </a:t>
            </a:r>
          </a:p>
          <a:p>
            <a:pPr eaLnBrk="1" hangingPunct="1"/>
            <a:endParaRPr lang="en-US" altLang="en-US" sz="2800" b="1"/>
          </a:p>
          <a:p>
            <a:pPr eaLnBrk="1" hangingPunct="1"/>
            <a:r>
              <a:rPr lang="en-US" altLang="en-US" sz="2800" b="1"/>
              <a:t>So if the neural network thinks the handwritten digit is a zero, then we should get an output array of [</a:t>
            </a:r>
            <a:r>
              <a:rPr lang="en-US" altLang="en-US" sz="2800" b="1">
                <a:solidFill>
                  <a:srgbClr val="FF0000"/>
                </a:solidFill>
              </a:rPr>
              <a:t>1</a:t>
            </a:r>
            <a:r>
              <a:rPr lang="en-US" altLang="en-US" sz="2800" b="1"/>
              <a:t>, 0, 0, 0, 0, 0, 0, 0, 0, 0], the first output in this array that senses the digit to be a zero is “fired” to be 1 by our neural network, and the rest are 0.</a:t>
            </a:r>
          </a:p>
          <a:p>
            <a:pPr eaLnBrk="1" hangingPunct="1"/>
            <a:endParaRPr lang="en-US" altLang="en-US" sz="2800" b="1"/>
          </a:p>
          <a:p>
            <a:pPr eaLnBrk="1" hangingPunct="1"/>
            <a:r>
              <a:rPr lang="en-US" altLang="en-US" sz="2800" b="1"/>
              <a:t> If the neural network thinks the handwritten digit is a 5, then we should get [0, 0, 0, 0, 0, </a:t>
            </a:r>
            <a:r>
              <a:rPr lang="en-US" altLang="en-US" sz="2800" b="1">
                <a:solidFill>
                  <a:srgbClr val="FF0000"/>
                </a:solidFill>
              </a:rPr>
              <a:t>1,</a:t>
            </a:r>
            <a:r>
              <a:rPr lang="en-US" altLang="en-US" sz="2800" b="1"/>
              <a:t> 0, 0, 0, 0]. </a:t>
            </a:r>
          </a:p>
          <a:p>
            <a:pPr eaLnBrk="1" hangingPunct="1"/>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5570">
                                            <p:txEl>
                                              <p:pRg st="0" end="0"/>
                                            </p:txEl>
                                          </p:spTgt>
                                        </p:tgtEl>
                                        <p:attrNameLst>
                                          <p:attrName>style.visibility</p:attrName>
                                        </p:attrNameLst>
                                      </p:cBhvr>
                                      <p:to>
                                        <p:strVal val="visible"/>
                                      </p:to>
                                    </p:set>
                                    <p:anim calcmode="lin" valueType="num">
                                      <p:cBhvr additive="base">
                                        <p:cTn id="7" dur="500" fill="hold"/>
                                        <p:tgtEl>
                                          <p:spTgt spid="3655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55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5570">
                                            <p:txEl>
                                              <p:pRg st="2" end="2"/>
                                            </p:txEl>
                                          </p:spTgt>
                                        </p:tgtEl>
                                        <p:attrNameLst>
                                          <p:attrName>style.visibility</p:attrName>
                                        </p:attrNameLst>
                                      </p:cBhvr>
                                      <p:to>
                                        <p:strVal val="visible"/>
                                      </p:to>
                                    </p:set>
                                    <p:anim calcmode="lin" valueType="num">
                                      <p:cBhvr additive="base">
                                        <p:cTn id="13" dur="500" fill="hold"/>
                                        <p:tgtEl>
                                          <p:spTgt spid="36557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55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5570">
                                            <p:txEl>
                                              <p:pRg st="4" end="4"/>
                                            </p:txEl>
                                          </p:spTgt>
                                        </p:tgtEl>
                                        <p:attrNameLst>
                                          <p:attrName>style.visibility</p:attrName>
                                        </p:attrNameLst>
                                      </p:cBhvr>
                                      <p:to>
                                        <p:strVal val="visible"/>
                                      </p:to>
                                    </p:set>
                                    <p:anim calcmode="lin" valueType="num">
                                      <p:cBhvr additive="base">
                                        <p:cTn id="19" dur="500" fill="hold"/>
                                        <p:tgtEl>
                                          <p:spTgt spid="36557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557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5570">
                                            <p:txEl>
                                              <p:pRg st="6" end="6"/>
                                            </p:txEl>
                                          </p:spTgt>
                                        </p:tgtEl>
                                        <p:attrNameLst>
                                          <p:attrName>style.visibility</p:attrName>
                                        </p:attrNameLst>
                                      </p:cBhvr>
                                      <p:to>
                                        <p:strVal val="visible"/>
                                      </p:to>
                                    </p:set>
                                    <p:anim calcmode="lin" valueType="num">
                                      <p:cBhvr additive="base">
                                        <p:cTn id="25" dur="500" fill="hold"/>
                                        <p:tgtEl>
                                          <p:spTgt spid="36557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557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0"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014BA031-5BEA-4646-8202-04158F702440}"/>
              </a:ext>
            </a:extLst>
          </p:cNvPr>
          <p:cNvSpPr>
            <a:spLocks noGrp="1" noChangeArrowheads="1"/>
          </p:cNvSpPr>
          <p:nvPr>
            <p:ph type="title"/>
          </p:nvPr>
        </p:nvSpPr>
        <p:spPr>
          <a:xfrm>
            <a:off x="457200" y="-304800"/>
            <a:ext cx="8229600" cy="1143000"/>
          </a:xfrm>
        </p:spPr>
        <p:txBody>
          <a:bodyPr/>
          <a:lstStyle/>
          <a:p>
            <a:pPr eaLnBrk="1" hangingPunct="1"/>
            <a:r>
              <a:rPr lang="en-US" altLang="en-US" b="1" u="sng">
                <a:solidFill>
                  <a:srgbClr val="FF0066"/>
                </a:solidFill>
              </a:rPr>
              <a:t>McCulloch and Pitt’s Model</a:t>
            </a:r>
          </a:p>
        </p:txBody>
      </p:sp>
      <p:sp>
        <p:nvSpPr>
          <p:cNvPr id="86019" name="Rectangle 3">
            <a:extLst>
              <a:ext uri="{FF2B5EF4-FFF2-40B4-BE49-F238E27FC236}">
                <a16:creationId xmlns:a16="http://schemas.microsoft.com/office/drawing/2014/main" id="{D5813EB0-4CBC-4ECD-AF09-03F6164A3D99}"/>
              </a:ext>
            </a:extLst>
          </p:cNvPr>
          <p:cNvSpPr>
            <a:spLocks noGrp="1" noChangeArrowheads="1"/>
          </p:cNvSpPr>
          <p:nvPr>
            <p:ph type="body" idx="1"/>
          </p:nvPr>
        </p:nvSpPr>
        <p:spPr>
          <a:xfrm>
            <a:off x="0" y="762000"/>
            <a:ext cx="9144000" cy="6096000"/>
          </a:xfrm>
        </p:spPr>
        <p:txBody>
          <a:bodyPr rtlCol="0">
            <a:normAutofit fontScale="32500" lnSpcReduction="20000"/>
          </a:bodyPr>
          <a:lstStyle/>
          <a:p>
            <a:pPr eaLnBrk="1" fontAlgn="auto" hangingPunct="1">
              <a:spcAft>
                <a:spcPts val="0"/>
              </a:spcAft>
              <a:defRPr/>
            </a:pPr>
            <a:r>
              <a:rPr lang="en-US" sz="11100" b="1" dirty="0">
                <a:solidFill>
                  <a:srgbClr val="0000FF"/>
                </a:solidFill>
              </a:rPr>
              <a:t>Proposed in 1943</a:t>
            </a:r>
            <a:endParaRPr lang="en-US" sz="11100" b="1" dirty="0">
              <a:solidFill>
                <a:srgbClr val="FF0000"/>
              </a:solidFill>
            </a:endParaRPr>
          </a:p>
          <a:p>
            <a:pPr eaLnBrk="1" fontAlgn="auto" hangingPunct="1">
              <a:spcAft>
                <a:spcPts val="0"/>
              </a:spcAft>
              <a:defRPr/>
            </a:pPr>
            <a:endParaRPr lang="en-US" sz="8000" b="1" dirty="0">
              <a:solidFill>
                <a:srgbClr val="0000FF"/>
              </a:solidFill>
            </a:endParaRPr>
          </a:p>
          <a:p>
            <a:pPr eaLnBrk="1" fontAlgn="auto" hangingPunct="1">
              <a:spcAft>
                <a:spcPts val="0"/>
              </a:spcAft>
              <a:defRPr/>
            </a:pPr>
            <a:r>
              <a:rPr lang="en-US" sz="11400" b="1" dirty="0">
                <a:solidFill>
                  <a:srgbClr val="FF0000"/>
                </a:solidFill>
                <a:cs typeface="Times New Roman" pitchFamily="18" charset="0"/>
              </a:rPr>
              <a:t>SINGLE LAYER NN</a:t>
            </a:r>
            <a:r>
              <a:rPr lang="en-US" sz="6700" b="1" dirty="0">
                <a:solidFill>
                  <a:srgbClr val="0000FF"/>
                </a:solidFill>
                <a:cs typeface="Times New Roman" pitchFamily="18" charset="0"/>
              </a:rPr>
              <a:t>, </a:t>
            </a:r>
            <a:r>
              <a:rPr lang="en-US" sz="11400" b="1" dirty="0">
                <a:solidFill>
                  <a:srgbClr val="0000FF"/>
                </a:solidFill>
                <a:cs typeface="Times New Roman" pitchFamily="18" charset="0"/>
              </a:rPr>
              <a:t>consists of a summing element and a </a:t>
            </a:r>
            <a:r>
              <a:rPr lang="en-US" sz="11400" b="1" dirty="0">
                <a:solidFill>
                  <a:srgbClr val="FF0000"/>
                </a:solidFill>
                <a:cs typeface="Times New Roman" pitchFamily="18" charset="0"/>
              </a:rPr>
              <a:t>threshold function</a:t>
            </a:r>
            <a:r>
              <a:rPr lang="en-US" sz="11400" b="1" dirty="0">
                <a:solidFill>
                  <a:srgbClr val="FF0000"/>
                </a:solidFill>
              </a:rPr>
              <a:t> </a:t>
            </a:r>
            <a:r>
              <a:rPr lang="en-US" sz="11400" b="1" dirty="0">
                <a:solidFill>
                  <a:schemeClr val="accent2"/>
                </a:solidFill>
              </a:rPr>
              <a:t> </a:t>
            </a:r>
          </a:p>
          <a:p>
            <a:pPr eaLnBrk="1" fontAlgn="auto" hangingPunct="1">
              <a:spcAft>
                <a:spcPts val="0"/>
              </a:spcAft>
              <a:defRPr/>
            </a:pPr>
            <a:endParaRPr lang="en-US" sz="11400" b="1" dirty="0">
              <a:solidFill>
                <a:schemeClr val="accent2"/>
              </a:solidFill>
            </a:endParaRPr>
          </a:p>
          <a:p>
            <a:pPr eaLnBrk="1" fontAlgn="auto" hangingPunct="1">
              <a:spcAft>
                <a:spcPts val="0"/>
              </a:spcAft>
              <a:buFont typeface="Arial" panose="020B0604020202020204" pitchFamily="34" charset="0"/>
              <a:buNone/>
              <a:defRPr/>
            </a:pPr>
            <a:r>
              <a:rPr lang="en-US" sz="11400" dirty="0"/>
              <a:t>Usually, the input values are </a:t>
            </a:r>
            <a:r>
              <a:rPr lang="en-US" sz="11400" b="1" dirty="0" err="1"/>
              <a:t>boolean</a:t>
            </a:r>
            <a:r>
              <a:rPr lang="en-US" sz="11400" dirty="0"/>
              <a:t> (that is, they can only have two possible values(on/off, 1/0, true/false), </a:t>
            </a:r>
            <a:r>
              <a:rPr lang="en-US" sz="11400" dirty="0">
                <a:solidFill>
                  <a:srgbClr val="FF0000"/>
                </a:solidFill>
              </a:rPr>
              <a:t>but they can be any real number. </a:t>
            </a:r>
          </a:p>
          <a:p>
            <a:pPr eaLnBrk="1" fontAlgn="auto" hangingPunct="1">
              <a:spcAft>
                <a:spcPts val="0"/>
              </a:spcAft>
              <a:buFont typeface="Arial" panose="020B0604020202020204" pitchFamily="34" charset="0"/>
              <a:buNone/>
              <a:defRPr/>
            </a:pPr>
            <a:endParaRPr lang="en-US" sz="11400" dirty="0"/>
          </a:p>
          <a:p>
            <a:pPr eaLnBrk="1" fontAlgn="auto" hangingPunct="1">
              <a:spcAft>
                <a:spcPts val="0"/>
              </a:spcAft>
              <a:buFont typeface="Arial" panose="020B0604020202020204" pitchFamily="34" charset="0"/>
              <a:buNone/>
              <a:defRPr/>
            </a:pPr>
            <a:r>
              <a:rPr lang="en-US" sz="11400" dirty="0"/>
              <a:t>The output of the </a:t>
            </a:r>
            <a:r>
              <a:rPr lang="en-US" sz="11400" dirty="0" err="1"/>
              <a:t>perceptron</a:t>
            </a:r>
            <a:r>
              <a:rPr lang="en-US" sz="11400" dirty="0"/>
              <a:t>, however, is </a:t>
            </a:r>
            <a:r>
              <a:rPr lang="en-US" sz="11400" i="1" dirty="0">
                <a:solidFill>
                  <a:srgbClr val="FF0000"/>
                </a:solidFill>
              </a:rPr>
              <a:t>always</a:t>
            </a:r>
            <a:r>
              <a:rPr lang="en-US" sz="11400" dirty="0">
                <a:solidFill>
                  <a:srgbClr val="FF0000"/>
                </a:solidFill>
              </a:rPr>
              <a:t> </a:t>
            </a:r>
            <a:r>
              <a:rPr lang="en-US" sz="11400" dirty="0" err="1">
                <a:solidFill>
                  <a:srgbClr val="FF0000"/>
                </a:solidFill>
              </a:rPr>
              <a:t>boolean</a:t>
            </a:r>
            <a:r>
              <a:rPr lang="en-US" sz="11400" dirty="0"/>
              <a:t>[ 0/1, 1/-1] </a:t>
            </a:r>
            <a:endParaRPr lang="en-US" sz="11400" b="1" dirty="0"/>
          </a:p>
          <a:p>
            <a:pPr eaLnBrk="1" fontAlgn="auto" hangingPunct="1">
              <a:spcAft>
                <a:spcPts val="0"/>
              </a:spcAft>
              <a:buFont typeface="Arial" panose="020B0604020202020204" pitchFamily="34" charset="0"/>
              <a:buNone/>
              <a:defRPr/>
            </a:pPr>
            <a:endParaRPr lang="en-US" sz="13500" b="1" dirty="0"/>
          </a:p>
          <a:p>
            <a:pPr eaLnBrk="1" fontAlgn="auto" hangingPunct="1">
              <a:spcAft>
                <a:spcPts val="0"/>
              </a:spcAft>
              <a:defRPr/>
            </a:pPr>
            <a:endParaRPr lang="en-US" sz="80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additive="base">
                                        <p:cTn id="7" dur="500" fill="hold"/>
                                        <p:tgtEl>
                                          <p:spTgt spid="198658"/>
                                        </p:tgtEl>
                                        <p:attrNameLst>
                                          <p:attrName>ppt_x</p:attrName>
                                        </p:attrNameLst>
                                      </p:cBhvr>
                                      <p:tavLst>
                                        <p:tav tm="0">
                                          <p:val>
                                            <p:strVal val="#ppt_x"/>
                                          </p:val>
                                        </p:tav>
                                        <p:tav tm="100000">
                                          <p:val>
                                            <p:strVal val="#ppt_x"/>
                                          </p:val>
                                        </p:tav>
                                      </p:tavLst>
                                    </p:anim>
                                    <p:anim calcmode="lin" valueType="num">
                                      <p:cBhvr additive="base">
                                        <p:cTn id="8"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6019">
                                            <p:txEl>
                                              <p:pRg st="0" end="0"/>
                                            </p:txEl>
                                          </p:spTgt>
                                        </p:tgtEl>
                                        <p:attrNameLst>
                                          <p:attrName>style.visibility</p:attrName>
                                        </p:attrNameLst>
                                      </p:cBhvr>
                                      <p:to>
                                        <p:strVal val="visible"/>
                                      </p:to>
                                    </p:set>
                                    <p:anim calcmode="lin" valueType="num">
                                      <p:cBhvr additive="base">
                                        <p:cTn id="13" dur="500" fill="hold"/>
                                        <p:tgtEl>
                                          <p:spTgt spid="860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60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6019">
                                            <p:txEl>
                                              <p:pRg st="2" end="2"/>
                                            </p:txEl>
                                          </p:spTgt>
                                        </p:tgtEl>
                                        <p:attrNameLst>
                                          <p:attrName>style.visibility</p:attrName>
                                        </p:attrNameLst>
                                      </p:cBhvr>
                                      <p:to>
                                        <p:strVal val="visible"/>
                                      </p:to>
                                    </p:set>
                                    <p:anim calcmode="lin" valueType="num">
                                      <p:cBhvr additive="base">
                                        <p:cTn id="19" dur="500" fill="hold"/>
                                        <p:tgtEl>
                                          <p:spTgt spid="860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60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6019">
                                            <p:txEl>
                                              <p:pRg st="4" end="4"/>
                                            </p:txEl>
                                          </p:spTgt>
                                        </p:tgtEl>
                                        <p:attrNameLst>
                                          <p:attrName>style.visibility</p:attrName>
                                        </p:attrNameLst>
                                      </p:cBhvr>
                                      <p:to>
                                        <p:strVal val="visible"/>
                                      </p:to>
                                    </p:set>
                                    <p:anim calcmode="lin" valueType="num">
                                      <p:cBhvr additive="base">
                                        <p:cTn id="25" dur="500" fill="hold"/>
                                        <p:tgtEl>
                                          <p:spTgt spid="8601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60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6019">
                                            <p:txEl>
                                              <p:pRg st="6" end="6"/>
                                            </p:txEl>
                                          </p:spTgt>
                                        </p:tgtEl>
                                        <p:attrNameLst>
                                          <p:attrName>style.visibility</p:attrName>
                                        </p:attrNameLst>
                                      </p:cBhvr>
                                      <p:to>
                                        <p:strVal val="visible"/>
                                      </p:to>
                                    </p:set>
                                    <p:anim calcmode="lin" valueType="num">
                                      <p:cBhvr additive="base">
                                        <p:cTn id="31" dur="500" fill="hold"/>
                                        <p:tgtEl>
                                          <p:spTgt spid="8601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60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p:bldP spid="86019"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F5BE012C-BFF3-4C89-839F-4E669C86683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729F39-48A2-43B0-9887-53707DD36650}" type="slidenum">
              <a:rPr lang="en-US" altLang="en-US">
                <a:solidFill>
                  <a:srgbClr val="898989"/>
                </a:solidFill>
                <a:latin typeface="Calibri" panose="020F0502020204030204" pitchFamily="34" charset="0"/>
              </a:rPr>
              <a:pPr eaLnBrk="1" hangingPunct="1"/>
              <a:t>208</a:t>
            </a:fld>
            <a:endParaRPr lang="en-US" altLang="en-US">
              <a:solidFill>
                <a:srgbClr val="898989"/>
              </a:solidFill>
              <a:latin typeface="Calibri" panose="020F0502020204030204" pitchFamily="34" charset="0"/>
            </a:endParaRPr>
          </a:p>
        </p:txBody>
      </p:sp>
      <p:sp>
        <p:nvSpPr>
          <p:cNvPr id="15363" name="Rectangle 3">
            <a:extLst>
              <a:ext uri="{FF2B5EF4-FFF2-40B4-BE49-F238E27FC236}">
                <a16:creationId xmlns:a16="http://schemas.microsoft.com/office/drawing/2014/main" id="{F93FA806-CE58-46EA-9BE4-6AC050F9791B}"/>
              </a:ext>
            </a:extLst>
          </p:cNvPr>
          <p:cNvSpPr>
            <a:spLocks noGrp="1" noChangeArrowheads="1"/>
          </p:cNvSpPr>
          <p:nvPr>
            <p:ph type="body" idx="4294967295"/>
          </p:nvPr>
        </p:nvSpPr>
        <p:spPr>
          <a:xfrm>
            <a:off x="0" y="0"/>
            <a:ext cx="9144000" cy="3048000"/>
          </a:xfrm>
        </p:spPr>
        <p:txBody>
          <a:bodyPr rtlCol="0">
            <a:normAutofit fontScale="85000" lnSpcReduction="10000"/>
          </a:bodyPr>
          <a:lstStyle/>
          <a:p>
            <a:pPr eaLnBrk="1" fontAlgn="auto" hangingPunct="1">
              <a:spcAft>
                <a:spcPts val="0"/>
              </a:spcAft>
              <a:defRPr/>
            </a:pPr>
            <a:r>
              <a:rPr lang="en-US" altLang="ko-KR" sz="3800" b="1" dirty="0">
                <a:ea typeface="Gulim" pitchFamily="34" charset="-127"/>
              </a:rPr>
              <a:t> </a:t>
            </a:r>
            <a:r>
              <a:rPr lang="en-US" sz="3800" b="1" dirty="0">
                <a:solidFill>
                  <a:srgbClr val="0000FF"/>
                </a:solidFill>
                <a:cs typeface="Times New Roman" pitchFamily="18" charset="0"/>
              </a:rPr>
              <a:t>The neuron 'fires' when the weighted sum of inputs [</a:t>
            </a:r>
            <a:r>
              <a:rPr lang="en-US" sz="3800" b="1" dirty="0" err="1">
                <a:solidFill>
                  <a:srgbClr val="0000FF"/>
                </a:solidFill>
                <a:cs typeface="Times New Roman" pitchFamily="18" charset="0"/>
              </a:rPr>
              <a:t>w</a:t>
            </a:r>
            <a:r>
              <a:rPr lang="en-US" sz="3800" b="1" baseline="-30000" dirty="0" err="1">
                <a:solidFill>
                  <a:srgbClr val="0000FF"/>
                </a:solidFill>
                <a:cs typeface="Times New Roman" pitchFamily="18" charset="0"/>
              </a:rPr>
              <a:t>i</a:t>
            </a:r>
            <a:r>
              <a:rPr lang="en-US" sz="3800" b="1" dirty="0" err="1">
                <a:solidFill>
                  <a:srgbClr val="0000FF"/>
                </a:solidFill>
                <a:cs typeface="Times New Roman" pitchFamily="18" charset="0"/>
              </a:rPr>
              <a:t>x</a:t>
            </a:r>
            <a:r>
              <a:rPr lang="en-US" sz="3800" b="1" baseline="-30000" dirty="0" err="1">
                <a:solidFill>
                  <a:srgbClr val="0000FF"/>
                </a:solidFill>
                <a:cs typeface="Times New Roman" pitchFamily="18" charset="0"/>
              </a:rPr>
              <a:t>i</a:t>
            </a:r>
            <a:r>
              <a:rPr lang="en-US" sz="3800" b="1" dirty="0">
                <a:solidFill>
                  <a:srgbClr val="0000FF"/>
                </a:solidFill>
                <a:cs typeface="Times New Roman" pitchFamily="18" charset="0"/>
              </a:rPr>
              <a:t>] reaches or exceeds the threshold </a:t>
            </a:r>
            <a:r>
              <a:rPr lang="en-US" sz="3800" b="1" dirty="0">
                <a:solidFill>
                  <a:srgbClr val="FF0000"/>
                </a:solidFill>
                <a:cs typeface="Times New Roman" pitchFamily="18" charset="0"/>
              </a:rPr>
              <a:t>T</a:t>
            </a:r>
            <a:r>
              <a:rPr lang="en-US" sz="3800" b="1" dirty="0">
                <a:solidFill>
                  <a:srgbClr val="0000FF"/>
                </a:solidFill>
              </a:rPr>
              <a:t> , which could be any real number</a:t>
            </a:r>
          </a:p>
          <a:p>
            <a:pPr eaLnBrk="1" fontAlgn="auto" hangingPunct="1">
              <a:spcAft>
                <a:spcPts val="0"/>
              </a:spcAft>
              <a:buFont typeface="Arial" panose="020B0604020202020204" pitchFamily="34" charset="0"/>
              <a:buNone/>
              <a:defRPr/>
            </a:pPr>
            <a:endParaRPr lang="en-US" altLang="ko-KR" sz="4600" b="1" dirty="0">
              <a:ea typeface="Gulim" pitchFamily="34" charset="-127"/>
            </a:endParaRPr>
          </a:p>
          <a:p>
            <a:pPr eaLnBrk="1" fontAlgn="auto" hangingPunct="1">
              <a:lnSpc>
                <a:spcPct val="80000"/>
              </a:lnSpc>
              <a:spcAft>
                <a:spcPts val="0"/>
              </a:spcAft>
              <a:defRPr/>
            </a:pPr>
            <a:r>
              <a:rPr lang="en-US" altLang="ko-KR" sz="4600" b="1" dirty="0">
                <a:ea typeface="Gulim" pitchFamily="34" charset="-127"/>
              </a:rPr>
              <a:t> </a:t>
            </a:r>
            <a:r>
              <a:rPr lang="en-US" altLang="ko-KR" sz="4200" b="1" dirty="0">
                <a:ea typeface="Gulim" pitchFamily="34" charset="-127"/>
              </a:rPr>
              <a:t>Making a </a:t>
            </a:r>
            <a:r>
              <a:rPr lang="en-US" altLang="ko-KR" sz="4200" b="1" dirty="0" err="1">
                <a:ea typeface="Gulim" pitchFamily="34" charset="-127"/>
              </a:rPr>
              <a:t>Perceptron</a:t>
            </a:r>
            <a:r>
              <a:rPr lang="en-US" altLang="ko-KR" sz="4200" b="1" dirty="0">
                <a:ea typeface="Gulim" pitchFamily="34" charset="-127"/>
              </a:rPr>
              <a:t> Learn involves choosing values for the weights w</a:t>
            </a:r>
            <a:r>
              <a:rPr lang="en-US" altLang="ko-KR" sz="4200" b="1" baseline="-25000" dirty="0">
                <a:ea typeface="Gulim" pitchFamily="34" charset="-127"/>
              </a:rPr>
              <a:t>0</a:t>
            </a:r>
            <a:r>
              <a:rPr lang="en-US" altLang="ko-KR" sz="4200" b="1" dirty="0">
                <a:ea typeface="Gulim" pitchFamily="34" charset="-127"/>
              </a:rPr>
              <a:t>, w</a:t>
            </a:r>
            <a:r>
              <a:rPr lang="en-US" altLang="ko-KR" sz="4200" b="1" baseline="-25000" dirty="0">
                <a:ea typeface="Gulim" pitchFamily="34" charset="-127"/>
              </a:rPr>
              <a:t>1</a:t>
            </a:r>
            <a:r>
              <a:rPr lang="en-US" altLang="ko-KR" sz="4200" b="1" dirty="0">
                <a:ea typeface="Gulim" pitchFamily="34" charset="-127"/>
              </a:rPr>
              <a:t>,…, </a:t>
            </a:r>
            <a:r>
              <a:rPr lang="en-US" altLang="ko-KR" sz="4200" b="1" dirty="0" err="1">
                <a:ea typeface="Gulim" pitchFamily="34" charset="-127"/>
              </a:rPr>
              <a:t>w</a:t>
            </a:r>
            <a:r>
              <a:rPr lang="en-US" altLang="ko-KR" sz="4200" b="1" baseline="-25000" dirty="0" err="1">
                <a:ea typeface="Gulim" pitchFamily="34" charset="-127"/>
              </a:rPr>
              <a:t>n</a:t>
            </a:r>
            <a:r>
              <a:rPr lang="en-US" altLang="ko-KR" sz="4200" b="1" dirty="0">
                <a:ea typeface="Gulim" pitchFamily="34" charset="-127"/>
              </a:rPr>
              <a:t>.</a:t>
            </a:r>
            <a:endParaRPr lang="en-US" altLang="ko-KR" sz="4600" b="1" dirty="0">
              <a:ea typeface="Gulim" pitchFamily="34" charset="-127"/>
            </a:endParaRPr>
          </a:p>
          <a:p>
            <a:pPr eaLnBrk="1" fontAlgn="auto" hangingPunct="1">
              <a:lnSpc>
                <a:spcPct val="80000"/>
              </a:lnSpc>
              <a:spcAft>
                <a:spcPts val="0"/>
              </a:spcAft>
              <a:defRPr/>
            </a:pPr>
            <a:endParaRPr lang="en-US" altLang="ko-KR" sz="4600" b="1" dirty="0">
              <a:ea typeface="Gulim" pitchFamily="34" charset="-127"/>
            </a:endParaRPr>
          </a:p>
        </p:txBody>
      </p:sp>
      <p:sp>
        <p:nvSpPr>
          <p:cNvPr id="423940" name="Text Box 4">
            <a:extLst>
              <a:ext uri="{FF2B5EF4-FFF2-40B4-BE49-F238E27FC236}">
                <a16:creationId xmlns:a16="http://schemas.microsoft.com/office/drawing/2014/main" id="{1F54FB87-BC79-4A2A-988E-4643EDD24ACC}"/>
              </a:ext>
            </a:extLst>
          </p:cNvPr>
          <p:cNvSpPr txBox="1">
            <a:spLocks noChangeArrowheads="1"/>
          </p:cNvSpPr>
          <p:nvPr/>
        </p:nvSpPr>
        <p:spPr bwMode="auto">
          <a:xfrm>
            <a:off x="685800" y="3200400"/>
            <a:ext cx="800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latin typeface="Calibri" panose="020F0502020204030204" pitchFamily="34" charset="0"/>
            </a:endParaRPr>
          </a:p>
        </p:txBody>
      </p:sp>
      <p:pic>
        <p:nvPicPr>
          <p:cNvPr id="389126" name="Picture 6">
            <a:extLst>
              <a:ext uri="{FF2B5EF4-FFF2-40B4-BE49-F238E27FC236}">
                <a16:creationId xmlns:a16="http://schemas.microsoft.com/office/drawing/2014/main" id="{CD2AC98A-40B4-46B1-BC25-BE4709905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95625"/>
            <a:ext cx="91440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26"/>
                                        </p:tgtEl>
                                        <p:attrNameLst>
                                          <p:attrName>style.visibility</p:attrName>
                                        </p:attrNameLst>
                                      </p:cBhvr>
                                      <p:to>
                                        <p:strVal val="visible"/>
                                      </p:to>
                                    </p:set>
                                    <p:anim calcmode="lin" valueType="num">
                                      <p:cBhvr additive="base">
                                        <p:cTn id="7" dur="500" fill="hold"/>
                                        <p:tgtEl>
                                          <p:spTgt spid="389126"/>
                                        </p:tgtEl>
                                        <p:attrNameLst>
                                          <p:attrName>ppt_x</p:attrName>
                                        </p:attrNameLst>
                                      </p:cBhvr>
                                      <p:tavLst>
                                        <p:tav tm="0">
                                          <p:val>
                                            <p:strVal val="#ppt_x"/>
                                          </p:val>
                                        </p:tav>
                                        <p:tav tm="100000">
                                          <p:val>
                                            <p:strVal val="#ppt_x"/>
                                          </p:val>
                                        </p:tav>
                                      </p:tavLst>
                                    </p:anim>
                                    <p:anim calcmode="lin" valueType="num">
                                      <p:cBhvr additive="base">
                                        <p:cTn id="8" dur="500" fill="hold"/>
                                        <p:tgtEl>
                                          <p:spTgt spid="3891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 calcmode="lin" valueType="num">
                                      <p:cBhvr additive="base">
                                        <p:cTn id="13"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074" name="Picture 2">
            <a:extLst>
              <a:ext uri="{FF2B5EF4-FFF2-40B4-BE49-F238E27FC236}">
                <a16:creationId xmlns:a16="http://schemas.microsoft.com/office/drawing/2014/main" id="{2061153E-ED19-4BF6-9CE7-D754B5EA9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0"/>
            <a:ext cx="56388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5075" name="Picture 3">
            <a:extLst>
              <a:ext uri="{FF2B5EF4-FFF2-40B4-BE49-F238E27FC236}">
                <a16:creationId xmlns:a16="http://schemas.microsoft.com/office/drawing/2014/main" id="{C4721586-9F68-4309-978B-B4554EA53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337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5988" name="Picture 2">
            <a:extLst>
              <a:ext uri="{FF2B5EF4-FFF2-40B4-BE49-F238E27FC236}">
                <a16:creationId xmlns:a16="http://schemas.microsoft.com/office/drawing/2014/main" id="{05F57C1A-F067-4264-A750-603FAEF49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06838"/>
            <a:ext cx="34290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5074"/>
                                        </p:tgtEl>
                                        <p:attrNameLst>
                                          <p:attrName>style.visibility</p:attrName>
                                        </p:attrNameLst>
                                      </p:cBhvr>
                                      <p:to>
                                        <p:strVal val="visible"/>
                                      </p:to>
                                    </p:set>
                                    <p:anim calcmode="lin" valueType="num">
                                      <p:cBhvr additive="base">
                                        <p:cTn id="7" dur="500" fill="hold"/>
                                        <p:tgtEl>
                                          <p:spTgt spid="515074"/>
                                        </p:tgtEl>
                                        <p:attrNameLst>
                                          <p:attrName>ppt_x</p:attrName>
                                        </p:attrNameLst>
                                      </p:cBhvr>
                                      <p:tavLst>
                                        <p:tav tm="0">
                                          <p:val>
                                            <p:strVal val="#ppt_x"/>
                                          </p:val>
                                        </p:tav>
                                        <p:tav tm="100000">
                                          <p:val>
                                            <p:strVal val="#ppt_x"/>
                                          </p:val>
                                        </p:tav>
                                      </p:tavLst>
                                    </p:anim>
                                    <p:anim calcmode="lin" valueType="num">
                                      <p:cBhvr additive="base">
                                        <p:cTn id="8" dur="500" fill="hold"/>
                                        <p:tgtEl>
                                          <p:spTgt spid="5150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5075"/>
                                        </p:tgtEl>
                                        <p:attrNameLst>
                                          <p:attrName>style.visibility</p:attrName>
                                        </p:attrNameLst>
                                      </p:cBhvr>
                                      <p:to>
                                        <p:strVal val="visible"/>
                                      </p:to>
                                    </p:set>
                                    <p:anim calcmode="lin" valueType="num">
                                      <p:cBhvr additive="base">
                                        <p:cTn id="13" dur="500" fill="hold"/>
                                        <p:tgtEl>
                                          <p:spTgt spid="515075"/>
                                        </p:tgtEl>
                                        <p:attrNameLst>
                                          <p:attrName>ppt_x</p:attrName>
                                        </p:attrNameLst>
                                      </p:cBhvr>
                                      <p:tavLst>
                                        <p:tav tm="0">
                                          <p:val>
                                            <p:strVal val="#ppt_x"/>
                                          </p:val>
                                        </p:tav>
                                        <p:tav tm="100000">
                                          <p:val>
                                            <p:strVal val="#ppt_x"/>
                                          </p:val>
                                        </p:tav>
                                      </p:tavLst>
                                    </p:anim>
                                    <p:anim calcmode="lin" valueType="num">
                                      <p:cBhvr additive="base">
                                        <p:cTn id="14" dur="500" fill="hold"/>
                                        <p:tgtEl>
                                          <p:spTgt spid="515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9E26B1F5-CFE3-4E0E-B56A-6C843ECA13CE}"/>
              </a:ext>
            </a:extLst>
          </p:cNvPr>
          <p:cNvSpPr>
            <a:spLocks noGrp="1" noChangeArrowheads="1"/>
          </p:cNvSpPr>
          <p:nvPr>
            <p:ph type="title" idx="4294967295"/>
          </p:nvPr>
        </p:nvSpPr>
        <p:spPr>
          <a:xfrm>
            <a:off x="0" y="0"/>
            <a:ext cx="8229600" cy="1143000"/>
          </a:xfrm>
        </p:spPr>
        <p:txBody>
          <a:bodyPr/>
          <a:lstStyle/>
          <a:p>
            <a:pPr eaLnBrk="1" hangingPunct="1"/>
            <a:r>
              <a:rPr lang="en-US" altLang="en-US" sz="6000" b="1">
                <a:solidFill>
                  <a:srgbClr val="FF0000"/>
                </a:solidFill>
              </a:rPr>
              <a:t>Unsupervised learning(Self-organizing) </a:t>
            </a:r>
            <a:endParaRPr lang="en-IN" altLang="en-US" sz="6000" b="1">
              <a:solidFill>
                <a:srgbClr val="FF0000"/>
              </a:solidFill>
            </a:endParaRPr>
          </a:p>
        </p:txBody>
      </p:sp>
      <p:sp>
        <p:nvSpPr>
          <p:cNvPr id="125955" name="Rectangle 3">
            <a:extLst>
              <a:ext uri="{FF2B5EF4-FFF2-40B4-BE49-F238E27FC236}">
                <a16:creationId xmlns:a16="http://schemas.microsoft.com/office/drawing/2014/main" id="{8C96F71B-65A8-4DD0-B9F5-F3E50ABD2313}"/>
              </a:ext>
            </a:extLst>
          </p:cNvPr>
          <p:cNvSpPr txBox="1">
            <a:spLocks noChangeArrowheads="1"/>
          </p:cNvSpPr>
          <p:nvPr/>
        </p:nvSpPr>
        <p:spPr bwMode="auto">
          <a:xfrm>
            <a:off x="0" y="243840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Arial" panose="020B0604020202020204" pitchFamily="34" charset="0"/>
              <a:buChar char="•"/>
            </a:pPr>
            <a:r>
              <a:rPr lang="en-US" altLang="en-US" sz="4400" b="1">
                <a:latin typeface="Calibri" panose="020F0502020204030204" pitchFamily="34" charset="0"/>
              </a:rPr>
              <a:t>In unsupervised learning </a:t>
            </a:r>
            <a:r>
              <a:rPr lang="en-US" altLang="en-US" sz="4400" b="1">
                <a:solidFill>
                  <a:srgbClr val="FF0000"/>
                </a:solidFill>
                <a:latin typeface="Calibri" panose="020F0502020204030204" pitchFamily="34" charset="0"/>
              </a:rPr>
              <a:t>there is no feedback.</a:t>
            </a:r>
            <a:endParaRPr lang="en-US" altLang="en-US" sz="4400" b="1">
              <a:latin typeface="Calibri" panose="020F0502020204030204" pitchFamily="34" charset="0"/>
            </a:endParaRPr>
          </a:p>
          <a:p>
            <a:pPr eaLnBrk="1" hangingPunct="1">
              <a:spcBef>
                <a:spcPct val="20000"/>
              </a:spcBef>
              <a:buFont typeface="Arial" panose="020B0604020202020204" pitchFamily="34" charset="0"/>
              <a:buChar char="•"/>
            </a:pPr>
            <a:r>
              <a:rPr lang="en-US" altLang="en-US" sz="4400" b="1">
                <a:latin typeface="Calibri" panose="020F0502020204030204" pitchFamily="34" charset="0"/>
              </a:rPr>
              <a:t>Network must discover </a:t>
            </a:r>
            <a:r>
              <a:rPr lang="en-US" altLang="en-US" sz="4400" b="1">
                <a:solidFill>
                  <a:srgbClr val="FF0000"/>
                </a:solidFill>
                <a:latin typeface="Calibri" panose="020F0502020204030204" pitchFamily="34" charset="0"/>
              </a:rPr>
              <a:t>patterns, regularities, features </a:t>
            </a:r>
            <a:r>
              <a:rPr lang="en-US" altLang="en-US" sz="4400" b="1">
                <a:latin typeface="Calibri" panose="020F0502020204030204" pitchFamily="34" charset="0"/>
              </a:rPr>
              <a:t>for the input data and change parameters</a:t>
            </a:r>
          </a:p>
          <a:p>
            <a:pPr eaLnBrk="1" hangingPunct="1">
              <a:spcBef>
                <a:spcPct val="20000"/>
              </a:spcBef>
              <a:buFont typeface="Arial" panose="020B0604020202020204" pitchFamily="34" charset="0"/>
              <a:buChar char="•"/>
            </a:pPr>
            <a:r>
              <a:rPr lang="en-US" altLang="en-US" sz="4400" b="1">
                <a:latin typeface="Calibri" panose="020F0502020204030204" pitchFamily="34" charset="0"/>
              </a:rPr>
              <a:t>This process is called </a:t>
            </a:r>
            <a:r>
              <a:rPr lang="en-US" altLang="en-US" sz="4400" b="1">
                <a:solidFill>
                  <a:srgbClr val="FF0000"/>
                </a:solidFill>
                <a:latin typeface="Calibri" panose="020F0502020204030204" pitchFamily="34" charset="0"/>
              </a:rPr>
              <a:t>Self-organizing</a:t>
            </a:r>
            <a:endParaRPr lang="en-US" altLang="en-US" sz="3600" b="1">
              <a:solidFill>
                <a:srgbClr val="FF0000"/>
              </a:solidFill>
              <a:latin typeface="Calibri" panose="020F0502020204030204" pitchFamily="34" charset="0"/>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098" name="Picture 2">
            <a:extLst>
              <a:ext uri="{FF2B5EF4-FFF2-40B4-BE49-F238E27FC236}">
                <a16:creationId xmlns:a16="http://schemas.microsoft.com/office/drawing/2014/main" id="{59E1F186-0738-4176-94C6-3E0EE8396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623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0" name="Picture 4">
            <a:extLst>
              <a:ext uri="{FF2B5EF4-FFF2-40B4-BE49-F238E27FC236}">
                <a16:creationId xmlns:a16="http://schemas.microsoft.com/office/drawing/2014/main" id="{D396F766-6495-40E8-B77E-ACD616683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0"/>
            <a:ext cx="5334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7012" name="Picture 3">
            <a:extLst>
              <a:ext uri="{FF2B5EF4-FFF2-40B4-BE49-F238E27FC236}">
                <a16:creationId xmlns:a16="http://schemas.microsoft.com/office/drawing/2014/main" id="{A77067E5-AECA-4555-A862-08E932223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9718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3780"/>
                                        </p:tgtEl>
                                        <p:attrNameLst>
                                          <p:attrName>style.visibility</p:attrName>
                                        </p:attrNameLst>
                                      </p:cBhvr>
                                      <p:to>
                                        <p:strVal val="visible"/>
                                      </p:to>
                                    </p:set>
                                    <p:anim calcmode="lin" valueType="num">
                                      <p:cBhvr additive="base">
                                        <p:cTn id="7" dur="500" fill="hold"/>
                                        <p:tgtEl>
                                          <p:spTgt spid="203780"/>
                                        </p:tgtEl>
                                        <p:attrNameLst>
                                          <p:attrName>ppt_x</p:attrName>
                                        </p:attrNameLst>
                                      </p:cBhvr>
                                      <p:tavLst>
                                        <p:tav tm="0">
                                          <p:val>
                                            <p:strVal val="#ppt_x"/>
                                          </p:val>
                                        </p:tav>
                                        <p:tav tm="100000">
                                          <p:val>
                                            <p:strVal val="#ppt_x"/>
                                          </p:val>
                                        </p:tav>
                                      </p:tavLst>
                                    </p:anim>
                                    <p:anim calcmode="lin" valueType="num">
                                      <p:cBhvr additive="base">
                                        <p:cTn id="8" dur="500" fill="hold"/>
                                        <p:tgtEl>
                                          <p:spTgt spid="20378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6098"/>
                                        </p:tgtEl>
                                        <p:attrNameLst>
                                          <p:attrName>style.visibility</p:attrName>
                                        </p:attrNameLst>
                                      </p:cBhvr>
                                      <p:to>
                                        <p:strVal val="visible"/>
                                      </p:to>
                                    </p:set>
                                    <p:anim calcmode="lin" valueType="num">
                                      <p:cBhvr additive="base">
                                        <p:cTn id="13" dur="500" fill="hold"/>
                                        <p:tgtEl>
                                          <p:spTgt spid="516098"/>
                                        </p:tgtEl>
                                        <p:attrNameLst>
                                          <p:attrName>ppt_x</p:attrName>
                                        </p:attrNameLst>
                                      </p:cBhvr>
                                      <p:tavLst>
                                        <p:tav tm="0">
                                          <p:val>
                                            <p:strVal val="#ppt_x"/>
                                          </p:val>
                                        </p:tav>
                                        <p:tav tm="100000">
                                          <p:val>
                                            <p:strVal val="#ppt_x"/>
                                          </p:val>
                                        </p:tav>
                                      </p:tavLst>
                                    </p:anim>
                                    <p:anim calcmode="lin" valueType="num">
                                      <p:cBhvr additive="base">
                                        <p:cTn id="14" dur="500" fill="hold"/>
                                        <p:tgtEl>
                                          <p:spTgt spid="516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1" name="Picture 2" descr="http://www.paleotechnologist.net/wp-content/uploads/2011/02/A_AND_NOT_B.png">
            <a:extLst>
              <a:ext uri="{FF2B5EF4-FFF2-40B4-BE49-F238E27FC236}">
                <a16:creationId xmlns:a16="http://schemas.microsoft.com/office/drawing/2014/main" id="{2C3836F5-9409-492D-8702-47D9F97F9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35052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BC4364EB-9D1C-466D-8896-947871A79174}"/>
              </a:ext>
            </a:extLst>
          </p:cNvPr>
          <p:cNvSpPr>
            <a:spLocks noChangeArrowheads="1"/>
          </p:cNvSpPr>
          <p:nvPr/>
        </p:nvSpPr>
        <p:spPr bwMode="auto">
          <a:xfrm>
            <a:off x="152400" y="0"/>
            <a:ext cx="8991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F0000"/>
                </a:solidFill>
                <a:latin typeface="Calibri" panose="020F0502020204030204" pitchFamily="34" charset="0"/>
              </a:rPr>
              <a:t>A AND-NOT B   gate calculates the function ‘A AND NOT B’.</a:t>
            </a:r>
          </a:p>
        </p:txBody>
      </p:sp>
      <p:pic>
        <p:nvPicPr>
          <p:cNvPr id="171015" name="Picture 7">
            <a:extLst>
              <a:ext uri="{FF2B5EF4-FFF2-40B4-BE49-F238E27FC236}">
                <a16:creationId xmlns:a16="http://schemas.microsoft.com/office/drawing/2014/main" id="{91FE5C8A-D90B-49C8-8E49-B8B737BDA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9144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7" name="Picture 7">
            <a:extLst>
              <a:ext uri="{FF2B5EF4-FFF2-40B4-BE49-F238E27FC236}">
                <a16:creationId xmlns:a16="http://schemas.microsoft.com/office/drawing/2014/main" id="{3072850A-21B7-4254-B0CC-90E2E2676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143000"/>
            <a:ext cx="460851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1015"/>
                                        </p:tgtEl>
                                        <p:attrNameLst>
                                          <p:attrName>style.visibility</p:attrName>
                                        </p:attrNameLst>
                                      </p:cBhvr>
                                      <p:to>
                                        <p:strVal val="visible"/>
                                      </p:to>
                                    </p:set>
                                    <p:anim calcmode="lin" valueType="num">
                                      <p:cBhvr additive="base">
                                        <p:cTn id="7" dur="500" fill="hold"/>
                                        <p:tgtEl>
                                          <p:spTgt spid="171015"/>
                                        </p:tgtEl>
                                        <p:attrNameLst>
                                          <p:attrName>ppt_x</p:attrName>
                                        </p:attrNameLst>
                                      </p:cBhvr>
                                      <p:tavLst>
                                        <p:tav tm="0">
                                          <p:val>
                                            <p:strVal val="#ppt_x"/>
                                          </p:val>
                                        </p:tav>
                                        <p:tav tm="100000">
                                          <p:val>
                                            <p:strVal val="#ppt_x"/>
                                          </p:val>
                                        </p:tav>
                                      </p:tavLst>
                                    </p:anim>
                                    <p:anim calcmode="lin" valueType="num">
                                      <p:cBhvr additive="base">
                                        <p:cTn id="8" dur="500" fill="hold"/>
                                        <p:tgtEl>
                                          <p:spTgt spid="1710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4807"/>
                                        </p:tgtEl>
                                        <p:attrNameLst>
                                          <p:attrName>style.visibility</p:attrName>
                                        </p:attrNameLst>
                                      </p:cBhvr>
                                      <p:to>
                                        <p:strVal val="visible"/>
                                      </p:to>
                                    </p:set>
                                    <p:anim calcmode="lin" valueType="num">
                                      <p:cBhvr additive="base">
                                        <p:cTn id="13" dur="500" fill="hold"/>
                                        <p:tgtEl>
                                          <p:spTgt spid="204807"/>
                                        </p:tgtEl>
                                        <p:attrNameLst>
                                          <p:attrName>ppt_x</p:attrName>
                                        </p:attrNameLst>
                                      </p:cBhvr>
                                      <p:tavLst>
                                        <p:tav tm="0">
                                          <p:val>
                                            <p:strVal val="#ppt_x"/>
                                          </p:val>
                                        </p:tav>
                                        <p:tav tm="100000">
                                          <p:val>
                                            <p:strVal val="#ppt_x"/>
                                          </p:val>
                                        </p:tav>
                                      </p:tavLst>
                                    </p:anim>
                                    <p:anim calcmode="lin" valueType="num">
                                      <p:cBhvr additive="base">
                                        <p:cTn id="14" dur="500" fill="hold"/>
                                        <p:tgtEl>
                                          <p:spTgt spid="20480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1011"/>
                                        </p:tgtEl>
                                        <p:attrNameLst>
                                          <p:attrName>style.visibility</p:attrName>
                                        </p:attrNameLst>
                                      </p:cBhvr>
                                      <p:to>
                                        <p:strVal val="visible"/>
                                      </p:to>
                                    </p:set>
                                    <p:anim calcmode="lin" valueType="num">
                                      <p:cBhvr additive="base">
                                        <p:cTn id="25" dur="500" fill="hold"/>
                                        <p:tgtEl>
                                          <p:spTgt spid="171011"/>
                                        </p:tgtEl>
                                        <p:attrNameLst>
                                          <p:attrName>ppt_x</p:attrName>
                                        </p:attrNameLst>
                                      </p:cBhvr>
                                      <p:tavLst>
                                        <p:tav tm="0">
                                          <p:val>
                                            <p:strVal val="#ppt_x"/>
                                          </p:val>
                                        </p:tav>
                                        <p:tav tm="100000">
                                          <p:val>
                                            <p:strVal val="#ppt_x"/>
                                          </p:val>
                                        </p:tav>
                                      </p:tavLst>
                                    </p:anim>
                                    <p:anim calcmode="lin" valueType="num">
                                      <p:cBhvr additive="base">
                                        <p:cTn id="26" dur="500" fill="hold"/>
                                        <p:tgtEl>
                                          <p:spTgt spid="1710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058" name="Picture 4">
            <a:extLst>
              <a:ext uri="{FF2B5EF4-FFF2-40B4-BE49-F238E27FC236}">
                <a16:creationId xmlns:a16="http://schemas.microsoft.com/office/drawing/2014/main" id="{1E108DC9-12C5-43BC-92A2-933AEB4A7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18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2" name="Picture 4">
            <a:extLst>
              <a:ext uri="{FF2B5EF4-FFF2-40B4-BE49-F238E27FC236}">
                <a16:creationId xmlns:a16="http://schemas.microsoft.com/office/drawing/2014/main" id="{061403F5-42A0-40FE-94D2-4F8D92265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53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083" name="Rectangle 5">
            <a:extLst>
              <a:ext uri="{FF2B5EF4-FFF2-40B4-BE49-F238E27FC236}">
                <a16:creationId xmlns:a16="http://schemas.microsoft.com/office/drawing/2014/main" id="{F491B35B-8C93-4DFB-B1B4-B8400B6E275D}"/>
              </a:ext>
            </a:extLst>
          </p:cNvPr>
          <p:cNvSpPr>
            <a:spLocks noChangeArrowheads="1"/>
          </p:cNvSpPr>
          <p:nvPr/>
        </p:nvSpPr>
        <p:spPr bwMode="auto">
          <a:xfrm>
            <a:off x="3733800" y="3429000"/>
            <a:ext cx="4049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Assume initially O/P = 0.</a:t>
            </a:r>
          </a:p>
        </p:txBody>
      </p:sp>
      <p:graphicFrame>
        <p:nvGraphicFramePr>
          <p:cNvPr id="4" name="Table 3">
            <a:extLst>
              <a:ext uri="{FF2B5EF4-FFF2-40B4-BE49-F238E27FC236}">
                <a16:creationId xmlns:a16="http://schemas.microsoft.com/office/drawing/2014/main" id="{744895EA-5E0C-41F7-B6C0-08489FA3FC31}"/>
              </a:ext>
            </a:extLst>
          </p:cNvPr>
          <p:cNvGraphicFramePr>
            <a:graphicFrameLocks noGrp="1"/>
          </p:cNvGraphicFramePr>
          <p:nvPr/>
        </p:nvGraphicFramePr>
        <p:xfrm>
          <a:off x="1371600" y="4297363"/>
          <a:ext cx="6858000" cy="2560636"/>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640159">
                <a:tc>
                  <a:txBody>
                    <a:bodyPr/>
                    <a:lstStyle/>
                    <a:p>
                      <a:r>
                        <a:rPr lang="en-US" sz="3600" dirty="0"/>
                        <a:t>Inhibitory</a:t>
                      </a:r>
                    </a:p>
                  </a:txBody>
                  <a:tcPr marT="45726" marB="45726"/>
                </a:tc>
                <a:tc>
                  <a:txBody>
                    <a:bodyPr/>
                    <a:lstStyle/>
                    <a:p>
                      <a:r>
                        <a:rPr lang="en-US" sz="3600" dirty="0" err="1"/>
                        <a:t>Excitory</a:t>
                      </a:r>
                      <a:endParaRPr lang="en-US" sz="3600" dirty="0"/>
                    </a:p>
                  </a:txBody>
                  <a:tcPr marT="45726" marB="45726"/>
                </a:tc>
                <a:tc>
                  <a:txBody>
                    <a:bodyPr/>
                    <a:lstStyle/>
                    <a:p>
                      <a:r>
                        <a:rPr lang="en-US" sz="3600" dirty="0"/>
                        <a:t>O/P</a:t>
                      </a:r>
                    </a:p>
                  </a:txBody>
                  <a:tcPr marT="45726" marB="45726"/>
                </a:tc>
                <a:extLst>
                  <a:ext uri="{0D108BD9-81ED-4DB2-BD59-A6C34878D82A}">
                    <a16:rowId xmlns:a16="http://schemas.microsoft.com/office/drawing/2014/main" val="10000"/>
                  </a:ext>
                </a:extLst>
              </a:tr>
              <a:tr h="640159">
                <a:tc>
                  <a:txBody>
                    <a:bodyPr/>
                    <a:lstStyle/>
                    <a:p>
                      <a:r>
                        <a:rPr lang="en-US" sz="3600" b="1" dirty="0"/>
                        <a:t>0</a:t>
                      </a:r>
                    </a:p>
                  </a:txBody>
                  <a:tcPr marT="45726" marB="45726"/>
                </a:tc>
                <a:tc>
                  <a:txBody>
                    <a:bodyPr/>
                    <a:lstStyle/>
                    <a:p>
                      <a:r>
                        <a:rPr lang="en-US" sz="3600" b="1" dirty="0"/>
                        <a:t>1</a:t>
                      </a:r>
                    </a:p>
                  </a:txBody>
                  <a:tcPr marT="45726" marB="45726"/>
                </a:tc>
                <a:tc>
                  <a:txBody>
                    <a:bodyPr/>
                    <a:lstStyle/>
                    <a:p>
                      <a:r>
                        <a:rPr lang="en-US" sz="3600" b="1" dirty="0"/>
                        <a:t>1</a:t>
                      </a:r>
                    </a:p>
                  </a:txBody>
                  <a:tcPr marT="45726" marB="45726"/>
                </a:tc>
                <a:extLst>
                  <a:ext uri="{0D108BD9-81ED-4DB2-BD59-A6C34878D82A}">
                    <a16:rowId xmlns:a16="http://schemas.microsoft.com/office/drawing/2014/main" val="10001"/>
                  </a:ext>
                </a:extLst>
              </a:tr>
              <a:tr h="640159">
                <a:tc>
                  <a:txBody>
                    <a:bodyPr/>
                    <a:lstStyle/>
                    <a:p>
                      <a:r>
                        <a:rPr lang="en-US" sz="3600" b="1" dirty="0"/>
                        <a:t>0</a:t>
                      </a:r>
                    </a:p>
                  </a:txBody>
                  <a:tcPr marT="45726" marB="45726"/>
                </a:tc>
                <a:tc>
                  <a:txBody>
                    <a:bodyPr/>
                    <a:lstStyle/>
                    <a:p>
                      <a:r>
                        <a:rPr lang="en-US" sz="3600" b="1" dirty="0"/>
                        <a:t>0</a:t>
                      </a:r>
                    </a:p>
                  </a:txBody>
                  <a:tcPr marT="45726" marB="45726"/>
                </a:tc>
                <a:tc>
                  <a:txBody>
                    <a:bodyPr/>
                    <a:lstStyle/>
                    <a:p>
                      <a:r>
                        <a:rPr lang="en-US" sz="3600" b="1" dirty="0"/>
                        <a:t>1</a:t>
                      </a:r>
                    </a:p>
                  </a:txBody>
                  <a:tcPr marT="45726" marB="45726"/>
                </a:tc>
                <a:extLst>
                  <a:ext uri="{0D108BD9-81ED-4DB2-BD59-A6C34878D82A}">
                    <a16:rowId xmlns:a16="http://schemas.microsoft.com/office/drawing/2014/main" val="10002"/>
                  </a:ext>
                </a:extLst>
              </a:tr>
              <a:tr h="640159">
                <a:tc>
                  <a:txBody>
                    <a:bodyPr/>
                    <a:lstStyle/>
                    <a:p>
                      <a:r>
                        <a:rPr lang="en-US" sz="3600" b="1" dirty="0"/>
                        <a:t>1</a:t>
                      </a:r>
                    </a:p>
                  </a:txBody>
                  <a:tcPr marT="45726" marB="45726"/>
                </a:tc>
                <a:tc>
                  <a:txBody>
                    <a:bodyPr/>
                    <a:lstStyle/>
                    <a:p>
                      <a:r>
                        <a:rPr lang="en-US" sz="3600" b="1" dirty="0"/>
                        <a:t>0</a:t>
                      </a:r>
                    </a:p>
                  </a:txBody>
                  <a:tcPr marT="45726" marB="45726"/>
                </a:tc>
                <a:tc>
                  <a:txBody>
                    <a:bodyPr/>
                    <a:lstStyle/>
                    <a:p>
                      <a:r>
                        <a:rPr lang="en-US" sz="3600" b="1" dirty="0"/>
                        <a:t>0</a:t>
                      </a:r>
                    </a:p>
                  </a:txBody>
                  <a:tcPr marT="45726" marB="45726"/>
                </a:tc>
                <a:extLst>
                  <a:ext uri="{0D108BD9-81ED-4DB2-BD59-A6C34878D82A}">
                    <a16:rowId xmlns:a16="http://schemas.microsoft.com/office/drawing/2014/main" val="10003"/>
                  </a:ext>
                </a:extLst>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4">
            <a:extLst>
              <a:ext uri="{FF2B5EF4-FFF2-40B4-BE49-F238E27FC236}">
                <a16:creationId xmlns:a16="http://schemas.microsoft.com/office/drawing/2014/main" id="{4AC713DB-93F4-4083-B197-A0F240A2ADD0}"/>
              </a:ext>
            </a:extLst>
          </p:cNvPr>
          <p:cNvSpPr>
            <a:spLocks noChangeArrowheads="1"/>
          </p:cNvSpPr>
          <p:nvPr/>
        </p:nvSpPr>
        <p:spPr bwMode="auto">
          <a:xfrm>
            <a:off x="0" y="2527300"/>
            <a:ext cx="914400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If Excitory input = 1 ; Initial output=0,Inhibitory input = 0,   then O/P</a:t>
            </a:r>
          </a:p>
          <a:p>
            <a:pPr eaLnBrk="1" hangingPunct="1"/>
            <a:r>
              <a:rPr lang="en-US" altLang="en-US" sz="2800" b="1">
                <a:solidFill>
                  <a:srgbClr val="FF0000"/>
                </a:solidFill>
                <a:latin typeface="Calibri" panose="020F0502020204030204" pitchFamily="34" charset="0"/>
              </a:rPr>
              <a:t>  O/P= 1</a:t>
            </a:r>
          </a:p>
          <a:p>
            <a:pPr eaLnBrk="1" hangingPunct="1"/>
            <a:r>
              <a:rPr lang="en-US" altLang="en-US" sz="2800" b="1">
                <a:latin typeface="Calibri" panose="020F0502020204030204" pitchFamily="34" charset="0"/>
              </a:rPr>
              <a:t>Now even if excitory input is removed</a:t>
            </a:r>
          </a:p>
          <a:p>
            <a:pPr eaLnBrk="1" hangingPunct="1"/>
            <a:r>
              <a:rPr lang="en-US" altLang="en-US" sz="2800" b="1">
                <a:latin typeface="Calibri" panose="020F0502020204030204" pitchFamily="34" charset="0"/>
              </a:rPr>
              <a:t>then O/P =</a:t>
            </a:r>
          </a:p>
          <a:p>
            <a:pPr eaLnBrk="1" hangingPunct="1"/>
            <a:r>
              <a:rPr lang="en-US" altLang="en-US" sz="2800" b="1">
                <a:latin typeface="Calibri" panose="020F0502020204030204" pitchFamily="34" charset="0"/>
              </a:rPr>
              <a:t> O/P =1 acting as a </a:t>
            </a:r>
            <a:r>
              <a:rPr lang="en-US" altLang="en-US" sz="2800" b="1">
                <a:solidFill>
                  <a:srgbClr val="FF0000"/>
                </a:solidFill>
                <a:latin typeface="Calibri" panose="020F0502020204030204" pitchFamily="34" charset="0"/>
              </a:rPr>
              <a:t>Latching Circuit. </a:t>
            </a:r>
          </a:p>
          <a:p>
            <a:pPr eaLnBrk="1" hangingPunct="1"/>
            <a:endParaRPr lang="en-US" altLang="en-US" sz="2800" b="1">
              <a:latin typeface="Calibri" panose="020F0502020204030204" pitchFamily="34" charset="0"/>
            </a:endParaRPr>
          </a:p>
          <a:p>
            <a:pPr eaLnBrk="1" hangingPunct="1"/>
            <a:r>
              <a:rPr lang="en-US" altLang="en-US" sz="2800" b="1">
                <a:latin typeface="Calibri" panose="020F0502020204030204" pitchFamily="34" charset="0"/>
              </a:rPr>
              <a:t>Output goes to zero only when </a:t>
            </a:r>
            <a:r>
              <a:rPr lang="en-US" altLang="en-US" sz="2800" b="1">
                <a:solidFill>
                  <a:srgbClr val="FF0000"/>
                </a:solidFill>
                <a:latin typeface="Calibri" panose="020F0502020204030204" pitchFamily="34" charset="0"/>
              </a:rPr>
              <a:t>inhibitory input = 1 </a:t>
            </a:r>
            <a:r>
              <a:rPr lang="en-US" altLang="en-US" sz="2800" b="1">
                <a:latin typeface="Calibri" panose="020F0502020204030204" pitchFamily="34" charset="0"/>
              </a:rPr>
              <a:t>and </a:t>
            </a:r>
            <a:r>
              <a:rPr lang="en-US" altLang="en-US" sz="2800" b="1">
                <a:solidFill>
                  <a:srgbClr val="FF0000"/>
                </a:solidFill>
                <a:latin typeface="Calibri" panose="020F0502020204030204" pitchFamily="34" charset="0"/>
              </a:rPr>
              <a:t>excitory input is</a:t>
            </a:r>
          </a:p>
          <a:p>
            <a:pPr eaLnBrk="1" hangingPunct="1"/>
            <a:r>
              <a:rPr lang="en-US" altLang="en-US" sz="2800" b="1">
                <a:latin typeface="Calibri" panose="020F0502020204030204" pitchFamily="34" charset="0"/>
              </a:rPr>
              <a:t> 0.</a:t>
            </a:r>
          </a:p>
        </p:txBody>
      </p:sp>
      <p:pic>
        <p:nvPicPr>
          <p:cNvPr id="431107" name="Picture 4">
            <a:extLst>
              <a:ext uri="{FF2B5EF4-FFF2-40B4-BE49-F238E27FC236}">
                <a16:creationId xmlns:a16="http://schemas.microsoft.com/office/drawing/2014/main" id="{5962EB62-0C9A-4597-BEF3-CD71E1F8A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anim calcmode="lin" valueType="num">
                                      <p:cBhvr additive="base">
                                        <p:cTn id="7" dur="500" fill="hold"/>
                                        <p:tgtEl>
                                          <p:spTgt spid="1024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2402">
                                            <p:txEl>
                                              <p:pRg st="1" end="1"/>
                                            </p:txEl>
                                          </p:spTgt>
                                        </p:tgtEl>
                                        <p:attrNameLst>
                                          <p:attrName>style.visibility</p:attrName>
                                        </p:attrNameLst>
                                      </p:cBhvr>
                                      <p:to>
                                        <p:strVal val="visible"/>
                                      </p:to>
                                    </p:set>
                                    <p:anim calcmode="lin" valueType="num">
                                      <p:cBhvr additive="base">
                                        <p:cTn id="13" dur="500" fill="hold"/>
                                        <p:tgtEl>
                                          <p:spTgt spid="1024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2402">
                                            <p:txEl>
                                              <p:pRg st="2" end="2"/>
                                            </p:txEl>
                                          </p:spTgt>
                                        </p:tgtEl>
                                        <p:attrNameLst>
                                          <p:attrName>style.visibility</p:attrName>
                                        </p:attrNameLst>
                                      </p:cBhvr>
                                      <p:to>
                                        <p:strVal val="visible"/>
                                      </p:to>
                                    </p:set>
                                    <p:anim calcmode="lin" valueType="num">
                                      <p:cBhvr additive="base">
                                        <p:cTn id="19" dur="500" fill="hold"/>
                                        <p:tgtEl>
                                          <p:spTgt spid="10240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0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402">
                                            <p:txEl>
                                              <p:pRg st="3" end="3"/>
                                            </p:txEl>
                                          </p:spTgt>
                                        </p:tgtEl>
                                        <p:attrNameLst>
                                          <p:attrName>style.visibility</p:attrName>
                                        </p:attrNameLst>
                                      </p:cBhvr>
                                      <p:to>
                                        <p:strVal val="visible"/>
                                      </p:to>
                                    </p:set>
                                    <p:anim calcmode="lin" valueType="num">
                                      <p:cBhvr additive="base">
                                        <p:cTn id="23" dur="500" fill="hold"/>
                                        <p:tgtEl>
                                          <p:spTgt spid="10240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240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2402">
                                            <p:txEl>
                                              <p:pRg st="4" end="4"/>
                                            </p:txEl>
                                          </p:spTgt>
                                        </p:tgtEl>
                                        <p:attrNameLst>
                                          <p:attrName>style.visibility</p:attrName>
                                        </p:attrNameLst>
                                      </p:cBhvr>
                                      <p:to>
                                        <p:strVal val="visible"/>
                                      </p:to>
                                    </p:set>
                                    <p:anim calcmode="lin" valueType="num">
                                      <p:cBhvr additive="base">
                                        <p:cTn id="27" dur="500" fill="hold"/>
                                        <p:tgtEl>
                                          <p:spTgt spid="10240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24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02402">
                                            <p:txEl>
                                              <p:pRg st="6" end="6"/>
                                            </p:txEl>
                                          </p:spTgt>
                                        </p:tgtEl>
                                        <p:attrNameLst>
                                          <p:attrName>style.visibility</p:attrName>
                                        </p:attrNameLst>
                                      </p:cBhvr>
                                      <p:to>
                                        <p:strVal val="visible"/>
                                      </p:to>
                                    </p:set>
                                    <p:anim calcmode="lin" valueType="num">
                                      <p:cBhvr additive="base">
                                        <p:cTn id="33" dur="500" fill="hold"/>
                                        <p:tgtEl>
                                          <p:spTgt spid="10240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240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02402">
                                            <p:txEl>
                                              <p:pRg st="7" end="7"/>
                                            </p:txEl>
                                          </p:spTgt>
                                        </p:tgtEl>
                                        <p:attrNameLst>
                                          <p:attrName>style.visibility</p:attrName>
                                        </p:attrNameLst>
                                      </p:cBhvr>
                                      <p:to>
                                        <p:strVal val="visible"/>
                                      </p:to>
                                    </p:set>
                                    <p:anim calcmode="lin" valueType="num">
                                      <p:cBhvr additive="base">
                                        <p:cTn id="39" dur="500" fill="hold"/>
                                        <p:tgtEl>
                                          <p:spTgt spid="102402">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0240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0" name="Picture 2">
            <a:extLst>
              <a:ext uri="{FF2B5EF4-FFF2-40B4-BE49-F238E27FC236}">
                <a16:creationId xmlns:a16="http://schemas.microsoft.com/office/drawing/2014/main" id="{B1B76AF9-3048-490A-944E-5119FCBC2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95800"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131" name="Picture 3">
            <a:extLst>
              <a:ext uri="{FF2B5EF4-FFF2-40B4-BE49-F238E27FC236}">
                <a16:creationId xmlns:a16="http://schemas.microsoft.com/office/drawing/2014/main" id="{89D921AC-8FF6-4363-98F6-B5631E62A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514600"/>
            <a:ext cx="4343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D47BA29-100A-4B68-8DFD-8196789A178E}"/>
              </a:ext>
            </a:extLst>
          </p:cNvPr>
          <p:cNvSpPr>
            <a:spLocks noChangeArrowheads="1"/>
          </p:cNvSpPr>
          <p:nvPr/>
        </p:nvSpPr>
        <p:spPr bwMode="auto">
          <a:xfrm>
            <a:off x="0" y="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there are many such lines, and any such line gives a solution. </a:t>
            </a:r>
          </a:p>
          <a:p>
            <a:pPr eaLnBrk="1" hangingPunct="1"/>
            <a:endParaRPr lang="en-US" altLang="en-US" sz="200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6EC4474C-8720-4758-A006-0FB32DF980A1}"/>
              </a:ext>
            </a:extLst>
          </p:cNvPr>
          <p:cNvSpPr>
            <a:spLocks noGrp="1" noChangeArrowheads="1"/>
          </p:cNvSpPr>
          <p:nvPr>
            <p:ph type="title"/>
          </p:nvPr>
        </p:nvSpPr>
        <p:spPr/>
        <p:txBody>
          <a:bodyPr/>
          <a:lstStyle/>
          <a:p>
            <a:r>
              <a:rPr lang="en-US" altLang="en-US" dirty="0"/>
              <a:t>Perceptron </a:t>
            </a:r>
          </a:p>
        </p:txBody>
      </p:sp>
      <p:sp>
        <p:nvSpPr>
          <p:cNvPr id="26628" name="Rectangle 3">
            <a:extLst>
              <a:ext uri="{FF2B5EF4-FFF2-40B4-BE49-F238E27FC236}">
                <a16:creationId xmlns:a16="http://schemas.microsoft.com/office/drawing/2014/main" id="{74076D4A-B732-4158-8233-83E5F3366E59}"/>
              </a:ext>
            </a:extLst>
          </p:cNvPr>
          <p:cNvSpPr>
            <a:spLocks noGrp="1" noChangeArrowheads="1"/>
          </p:cNvSpPr>
          <p:nvPr>
            <p:ph type="body" idx="1"/>
          </p:nvPr>
        </p:nvSpPr>
        <p:spPr/>
        <p:txBody>
          <a:bodyPr/>
          <a:lstStyle/>
          <a:p>
            <a:r>
              <a:rPr lang="en-US" altLang="en-US"/>
              <a:t>In this example the simple network (the neuron) can be used to separate the inputs in two classes.</a:t>
            </a:r>
          </a:p>
          <a:p>
            <a:r>
              <a:rPr lang="en-US" altLang="en-US"/>
              <a:t>The separation between the two classes is given by </a:t>
            </a:r>
          </a:p>
        </p:txBody>
      </p:sp>
      <p:graphicFrame>
        <p:nvGraphicFramePr>
          <p:cNvPr id="26626" name="Object 4">
            <a:extLst>
              <a:ext uri="{FF2B5EF4-FFF2-40B4-BE49-F238E27FC236}">
                <a16:creationId xmlns:a16="http://schemas.microsoft.com/office/drawing/2014/main" id="{6D45B033-C98A-4731-BDBA-08316AE6D17A}"/>
              </a:ext>
            </a:extLst>
          </p:cNvPr>
          <p:cNvGraphicFramePr>
            <a:graphicFrameLocks noChangeAspect="1"/>
          </p:cNvGraphicFramePr>
          <p:nvPr/>
        </p:nvGraphicFramePr>
        <p:xfrm>
          <a:off x="2286000" y="4800600"/>
          <a:ext cx="4749800" cy="871538"/>
        </p:xfrm>
        <a:graphic>
          <a:graphicData uri="http://schemas.openxmlformats.org/presentationml/2006/ole">
            <mc:AlternateContent xmlns:mc="http://schemas.openxmlformats.org/markup-compatibility/2006">
              <mc:Choice xmlns:v="urn:schemas-microsoft-com:vml" Requires="v">
                <p:oleObj spid="_x0000_s26632" name="Equation" r:id="rId3" imgW="1168200" imgH="215640" progId="Equation.3">
                  <p:embed/>
                </p:oleObj>
              </mc:Choice>
              <mc:Fallback>
                <p:oleObj name="Equation" r:id="rId3" imgW="116820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800600"/>
                        <a:ext cx="4749800"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AE78DC-202E-42E4-B984-BD3EC814373E}"/>
              </a:ext>
            </a:extLst>
          </p:cNvPr>
          <p:cNvSpPr>
            <a:spLocks noChangeArrowheads="1"/>
          </p:cNvSpPr>
          <p:nvPr/>
        </p:nvSpPr>
        <p:spPr bwMode="auto">
          <a:xfrm>
            <a:off x="0" y="5165725"/>
            <a:ext cx="9144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and choose any numbers for w</a:t>
            </a:r>
            <a:r>
              <a:rPr lang="en-US" altLang="en-US" sz="3200" b="1" baseline="-25000">
                <a:latin typeface="Calibri" panose="020F0502020204030204" pitchFamily="34" charset="0"/>
              </a:rPr>
              <a:t>1</a:t>
            </a:r>
            <a:r>
              <a:rPr lang="en-US" altLang="en-US" sz="3200" b="1">
                <a:latin typeface="Calibri" panose="020F0502020204030204" pitchFamily="34" charset="0"/>
              </a:rPr>
              <a:t> ,w</a:t>
            </a:r>
            <a:r>
              <a:rPr lang="en-US" altLang="en-US" sz="3200" b="1" baseline="-25000">
                <a:latin typeface="Calibri" panose="020F0502020204030204" pitchFamily="34" charset="0"/>
              </a:rPr>
              <a:t>2</a:t>
            </a:r>
            <a:r>
              <a:rPr lang="en-US" altLang="en-US" sz="3200" b="1">
                <a:latin typeface="Calibri" panose="020F0502020204030204" pitchFamily="34" charset="0"/>
              </a:rPr>
              <a:t> , and b satisfying these inequalities.</a:t>
            </a:r>
            <a:endParaRPr lang="en-US" altLang="en-US" sz="2400" b="1">
              <a:latin typeface="Calibri" panose="020F0502020204030204" pitchFamily="34" charset="0"/>
            </a:endParaRPr>
          </a:p>
          <a:p>
            <a:pPr eaLnBrk="1" hangingPunct="1"/>
            <a:r>
              <a:rPr lang="en-US" altLang="en-US" sz="4000">
                <a:latin typeface="Calibri" panose="020F0502020204030204" pitchFamily="34" charset="0"/>
              </a:rPr>
              <a:t> </a:t>
            </a:r>
            <a:r>
              <a:rPr lang="en-US" altLang="en-US" sz="4000">
                <a:solidFill>
                  <a:srgbClr val="FF0000"/>
                </a:solidFill>
                <a:latin typeface="Calibri" panose="020F0502020204030204" pitchFamily="34" charset="0"/>
              </a:rPr>
              <a:t>One solution is </a:t>
            </a:r>
            <a:r>
              <a:rPr lang="en-US" altLang="en-US" sz="4000" b="1">
                <a:solidFill>
                  <a:srgbClr val="FF0000"/>
                </a:solidFill>
                <a:latin typeface="Calibri" panose="020F0502020204030204" pitchFamily="34" charset="0"/>
              </a:rPr>
              <a:t>w</a:t>
            </a:r>
            <a:r>
              <a:rPr lang="en-US" altLang="en-US" sz="4000" b="1" baseline="-25000">
                <a:solidFill>
                  <a:srgbClr val="FF0000"/>
                </a:solidFill>
                <a:latin typeface="Calibri" panose="020F0502020204030204" pitchFamily="34" charset="0"/>
              </a:rPr>
              <a:t>1</a:t>
            </a:r>
            <a:r>
              <a:rPr lang="en-US" altLang="en-US" sz="4000" b="1">
                <a:solidFill>
                  <a:srgbClr val="FF0000"/>
                </a:solidFill>
                <a:latin typeface="Calibri" panose="020F0502020204030204" pitchFamily="34" charset="0"/>
              </a:rPr>
              <a:t> = w</a:t>
            </a:r>
            <a:r>
              <a:rPr lang="en-US" altLang="en-US" sz="4000" b="1" baseline="-25000">
                <a:solidFill>
                  <a:srgbClr val="FF0000"/>
                </a:solidFill>
                <a:latin typeface="Calibri" panose="020F0502020204030204" pitchFamily="34" charset="0"/>
              </a:rPr>
              <a:t>2</a:t>
            </a:r>
            <a:r>
              <a:rPr lang="en-US" altLang="en-US" sz="4000" b="1">
                <a:solidFill>
                  <a:srgbClr val="FF0000"/>
                </a:solidFill>
                <a:latin typeface="Calibri" panose="020F0502020204030204" pitchFamily="34" charset="0"/>
              </a:rPr>
              <a:t> = 2, b = -2.</a:t>
            </a:r>
          </a:p>
        </p:txBody>
      </p:sp>
      <p:pic>
        <p:nvPicPr>
          <p:cNvPr id="6" name="Picture 3">
            <a:extLst>
              <a:ext uri="{FF2B5EF4-FFF2-40B4-BE49-F238E27FC236}">
                <a16:creationId xmlns:a16="http://schemas.microsoft.com/office/drawing/2014/main" id="{7E8E1187-77D0-4643-BDF2-04AA97DDE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975" y="1600200"/>
            <a:ext cx="37560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3074" name="Picture 2">
            <a:extLst>
              <a:ext uri="{FF2B5EF4-FFF2-40B4-BE49-F238E27FC236}">
                <a16:creationId xmlns:a16="http://schemas.microsoft.com/office/drawing/2014/main" id="{45AE1923-2692-4478-BDEE-54D433EA9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8686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95DD237-2213-4A1F-BD35-4C71D035735D}"/>
              </a:ext>
            </a:extLst>
          </p:cNvPr>
          <p:cNvSpPr txBox="1">
            <a:spLocks noChangeArrowheads="1"/>
          </p:cNvSpPr>
          <p:nvPr/>
        </p:nvSpPr>
        <p:spPr bwMode="auto">
          <a:xfrm>
            <a:off x="0" y="914400"/>
            <a:ext cx="5486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t>g(0,0)=0 implies f(b)=0 implies b&lt;0</a:t>
            </a:r>
          </a:p>
          <a:p>
            <a:pPr eaLnBrk="1" hangingPunct="1"/>
            <a:endParaRPr lang="en-US" altLang="en-US" sz="2400" b="1" dirty="0"/>
          </a:p>
          <a:p>
            <a:pPr eaLnBrk="1" hangingPunct="1"/>
            <a:r>
              <a:rPr lang="en-US" altLang="en-US" sz="2400" b="1" dirty="0"/>
              <a:t>g(0,1)=1 implies g( w</a:t>
            </a:r>
            <a:r>
              <a:rPr lang="en-US" altLang="en-US" sz="2400" b="1" baseline="-25000" dirty="0"/>
              <a:t>2</a:t>
            </a:r>
            <a:r>
              <a:rPr lang="en-US" altLang="en-US" sz="2400" b="1" dirty="0"/>
              <a:t> x</a:t>
            </a:r>
            <a:r>
              <a:rPr lang="en-US" altLang="en-US" sz="2400" b="1" baseline="-25000" dirty="0"/>
              <a:t>2</a:t>
            </a:r>
            <a:r>
              <a:rPr lang="en-US" altLang="en-US" sz="2400" b="1" dirty="0"/>
              <a:t> +b)=1 i.e.</a:t>
            </a:r>
          </a:p>
          <a:p>
            <a:pPr eaLnBrk="1" hangingPunct="1"/>
            <a:r>
              <a:rPr lang="en-US" altLang="en-US" sz="2400" b="1" dirty="0"/>
              <a:t> w </a:t>
            </a:r>
            <a:r>
              <a:rPr lang="en-US" altLang="en-US" sz="2400" b="1" baseline="-25000" dirty="0"/>
              <a:t>2</a:t>
            </a:r>
            <a:r>
              <a:rPr lang="en-US" altLang="en-US" sz="2400" b="1" dirty="0"/>
              <a:t>x</a:t>
            </a:r>
            <a:r>
              <a:rPr lang="en-US" altLang="en-US" sz="2400" b="1" baseline="-25000" dirty="0"/>
              <a:t>2</a:t>
            </a:r>
            <a:r>
              <a:rPr lang="en-US" altLang="en-US" sz="2400" b="1" dirty="0"/>
              <a:t> +b ≥0, w</a:t>
            </a:r>
            <a:r>
              <a:rPr lang="en-US" altLang="en-US" sz="2400" b="1" baseline="-25000" dirty="0"/>
              <a:t>2</a:t>
            </a:r>
            <a:r>
              <a:rPr lang="en-US" altLang="en-US" sz="2400" b="1" dirty="0"/>
              <a:t> +b ≥0, i.e. w</a:t>
            </a:r>
            <a:r>
              <a:rPr lang="en-US" altLang="en-US" sz="2400" b="1" baseline="-25000" dirty="0"/>
              <a:t>2</a:t>
            </a:r>
            <a:r>
              <a:rPr lang="en-US" altLang="en-US" sz="2400" b="1" dirty="0"/>
              <a:t> ≥-b</a:t>
            </a:r>
          </a:p>
          <a:p>
            <a:pPr eaLnBrk="1" hangingPunct="1"/>
            <a:endParaRPr lang="en-US" altLang="en-US" sz="2400" b="1" dirty="0"/>
          </a:p>
          <a:p>
            <a:pPr eaLnBrk="1" hangingPunct="1"/>
            <a:r>
              <a:rPr lang="en-US" altLang="en-US" sz="2400" b="1" dirty="0"/>
              <a:t>g(1,0)=1 implies g( w</a:t>
            </a:r>
            <a:r>
              <a:rPr lang="en-US" altLang="en-US" sz="2400" b="1" baseline="-25000" dirty="0"/>
              <a:t>1</a:t>
            </a:r>
            <a:r>
              <a:rPr lang="en-US" altLang="en-US" sz="2400" b="1" dirty="0"/>
              <a:t> x</a:t>
            </a:r>
            <a:r>
              <a:rPr lang="en-US" altLang="en-US" sz="2400" b="1" baseline="-25000" dirty="0"/>
              <a:t>1</a:t>
            </a:r>
            <a:r>
              <a:rPr lang="en-US" altLang="en-US" sz="2400" b="1" dirty="0"/>
              <a:t> +b)=1, i.e. w</a:t>
            </a:r>
            <a:r>
              <a:rPr lang="en-US" altLang="en-US" sz="2400" b="1" baseline="-25000" dirty="0"/>
              <a:t>1</a:t>
            </a:r>
            <a:r>
              <a:rPr lang="en-US" altLang="en-US" sz="2400" b="1" dirty="0"/>
              <a:t> x</a:t>
            </a:r>
            <a:r>
              <a:rPr lang="en-US" altLang="en-US" sz="2400" b="1" baseline="-25000" dirty="0"/>
              <a:t>1</a:t>
            </a:r>
            <a:r>
              <a:rPr lang="en-US" altLang="en-US" sz="2400" b="1" dirty="0"/>
              <a:t> +b ≥0, w</a:t>
            </a:r>
            <a:r>
              <a:rPr lang="en-US" altLang="en-US" sz="2400" b="1" baseline="-25000" dirty="0"/>
              <a:t>1</a:t>
            </a:r>
            <a:r>
              <a:rPr lang="en-US" altLang="en-US" sz="2400" b="1" dirty="0"/>
              <a:t> +b ≥0, i.e. w</a:t>
            </a:r>
            <a:r>
              <a:rPr lang="en-US" altLang="en-US" sz="2400" b="1" baseline="-25000" dirty="0"/>
              <a:t>1</a:t>
            </a:r>
            <a:r>
              <a:rPr lang="en-US" altLang="en-US" sz="2400" b="1" dirty="0"/>
              <a:t> ≥-b</a:t>
            </a:r>
          </a:p>
          <a:p>
            <a:pPr eaLnBrk="1" hangingPunct="1"/>
            <a:endParaRPr lang="en-US" altLang="en-US" sz="2400" b="1" dirty="0"/>
          </a:p>
          <a:p>
            <a:pPr eaLnBrk="1" hangingPunct="1"/>
            <a:r>
              <a:rPr lang="en-US" altLang="en-US" sz="2400" b="1" dirty="0"/>
              <a:t>g(1,1)=1 implies g( w</a:t>
            </a:r>
            <a:r>
              <a:rPr lang="en-US" altLang="en-US" sz="2400" b="1" baseline="-25000" dirty="0"/>
              <a:t>1</a:t>
            </a:r>
            <a:r>
              <a:rPr lang="en-US" altLang="en-US" sz="2400" b="1" dirty="0"/>
              <a:t> x</a:t>
            </a:r>
            <a:r>
              <a:rPr lang="en-US" altLang="en-US" sz="2400" b="1" baseline="-25000" dirty="0"/>
              <a:t>1</a:t>
            </a:r>
            <a:r>
              <a:rPr lang="en-US" altLang="en-US" sz="2400" b="1" dirty="0"/>
              <a:t> +w</a:t>
            </a:r>
            <a:r>
              <a:rPr lang="en-US" altLang="en-US" sz="2400" b="1" baseline="-25000" dirty="0"/>
              <a:t>2</a:t>
            </a:r>
            <a:r>
              <a:rPr lang="en-US" altLang="en-US" sz="2400" b="1" dirty="0"/>
              <a:t> x</a:t>
            </a:r>
            <a:r>
              <a:rPr lang="en-US" altLang="en-US" sz="2400" b="1" baseline="-25000" dirty="0"/>
              <a:t>2</a:t>
            </a:r>
            <a:r>
              <a:rPr lang="en-US" altLang="en-US" sz="2400" b="1" dirty="0"/>
              <a:t> +b)=1 , i.e. w</a:t>
            </a:r>
            <a:r>
              <a:rPr lang="en-US" altLang="en-US" sz="2400" b="1" baseline="-25000" dirty="0"/>
              <a:t>1</a:t>
            </a:r>
            <a:r>
              <a:rPr lang="en-US" altLang="en-US" sz="2400" b="1" dirty="0"/>
              <a:t> x</a:t>
            </a:r>
            <a:r>
              <a:rPr lang="en-US" altLang="en-US" sz="2400" b="1" baseline="-25000" dirty="0"/>
              <a:t>1</a:t>
            </a:r>
            <a:r>
              <a:rPr lang="en-US" altLang="en-US" sz="2400" b="1" dirty="0"/>
              <a:t> +w</a:t>
            </a:r>
            <a:r>
              <a:rPr lang="en-US" altLang="en-US" sz="2400" b="1" baseline="-25000" dirty="0"/>
              <a:t>2</a:t>
            </a:r>
            <a:r>
              <a:rPr lang="en-US" altLang="en-US" sz="2400" b="1" dirty="0"/>
              <a:t> x</a:t>
            </a:r>
            <a:r>
              <a:rPr lang="en-US" altLang="en-US" sz="2400" b="1" baseline="-25000" dirty="0"/>
              <a:t>2</a:t>
            </a:r>
            <a:r>
              <a:rPr lang="en-US" altLang="en-US" sz="2400" b="1" dirty="0"/>
              <a:t> +b ≥0,</a:t>
            </a:r>
          </a:p>
          <a:p>
            <a:pPr eaLnBrk="1" hangingPunct="1"/>
            <a:r>
              <a:rPr lang="en-US" altLang="en-US" sz="2400" b="1" dirty="0"/>
              <a:t> w</a:t>
            </a:r>
            <a:r>
              <a:rPr lang="en-US" altLang="en-US" sz="2400" b="1" baseline="-25000" dirty="0"/>
              <a:t>1</a:t>
            </a:r>
            <a:r>
              <a:rPr lang="en-US" altLang="en-US" sz="2400" b="1" dirty="0"/>
              <a:t> +w</a:t>
            </a:r>
            <a:r>
              <a:rPr lang="en-US" altLang="en-US" sz="2400" b="1" baseline="-25000" dirty="0"/>
              <a:t>2</a:t>
            </a:r>
            <a:r>
              <a:rPr lang="en-US" altLang="en-US" sz="2400" b="1" dirty="0"/>
              <a:t> +b ≥0, i.e. w</a:t>
            </a:r>
            <a:r>
              <a:rPr lang="en-US" altLang="en-US" sz="2400" b="1" baseline="-25000" dirty="0"/>
              <a:t>1</a:t>
            </a:r>
            <a:r>
              <a:rPr lang="en-US" altLang="en-US" sz="2400" b="1" dirty="0"/>
              <a:t> + w</a:t>
            </a:r>
            <a:r>
              <a:rPr lang="en-US" altLang="en-US" sz="2400" b="1" baseline="-25000" dirty="0"/>
              <a:t>2 </a:t>
            </a:r>
            <a:r>
              <a:rPr lang="en-US" altLang="en-US" sz="2400" b="1" dirty="0"/>
              <a:t>≥-b</a:t>
            </a:r>
          </a:p>
          <a:p>
            <a:pPr eaLnBrk="1" hangingPunct="1"/>
            <a:endParaRPr lang="en-US" altLang="en-US" sz="2400" b="1" dirty="0"/>
          </a:p>
          <a:p>
            <a:pPr eaLnBrk="1" hangingPunct="1"/>
            <a:endParaRPr lang="en-US"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643074"/>
                                        </p:tgtEl>
                                        <p:attrNameLst>
                                          <p:attrName>style.visibility</p:attrName>
                                        </p:attrNameLst>
                                      </p:cBhvr>
                                      <p:to>
                                        <p:strVal val="visible"/>
                                      </p:to>
                                    </p:set>
                                    <p:anim calcmode="lin" valueType="num">
                                      <p:cBhvr additive="base">
                                        <p:cTn id="12" dur="500" fill="hold"/>
                                        <p:tgtEl>
                                          <p:spTgt spid="643074"/>
                                        </p:tgtEl>
                                        <p:attrNameLst>
                                          <p:attrName>ppt_x</p:attrName>
                                        </p:attrNameLst>
                                      </p:cBhvr>
                                      <p:tavLst>
                                        <p:tav tm="0">
                                          <p:val>
                                            <p:strVal val="#ppt_x"/>
                                          </p:val>
                                        </p:tav>
                                        <p:tav tm="100000">
                                          <p:val>
                                            <p:strVal val="#ppt_x"/>
                                          </p:val>
                                        </p:tav>
                                      </p:tavLst>
                                    </p:anim>
                                    <p:anim calcmode="lin" valueType="num">
                                      <p:cBhvr additive="base">
                                        <p:cTn id="13" dur="500" fill="hold"/>
                                        <p:tgtEl>
                                          <p:spTgt spid="64307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 calcmode="lin" valueType="num">
                                      <p:cBhvr additive="base">
                                        <p:cTn id="3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EB65409D-E76E-49F9-B2C8-6111414A79E4}"/>
              </a:ext>
            </a:extLst>
          </p:cNvPr>
          <p:cNvSpPr>
            <a:spLocks noGrp="1" noChangeArrowheads="1"/>
          </p:cNvSpPr>
          <p:nvPr>
            <p:ph type="title"/>
          </p:nvPr>
        </p:nvSpPr>
        <p:spPr/>
        <p:txBody>
          <a:bodyPr/>
          <a:lstStyle/>
          <a:p>
            <a:r>
              <a:rPr lang="en-US" altLang="en-US" dirty="0"/>
              <a:t>Perceptron </a:t>
            </a:r>
          </a:p>
        </p:txBody>
      </p:sp>
      <p:sp>
        <p:nvSpPr>
          <p:cNvPr id="434179" name="Line 4">
            <a:extLst>
              <a:ext uri="{FF2B5EF4-FFF2-40B4-BE49-F238E27FC236}">
                <a16:creationId xmlns:a16="http://schemas.microsoft.com/office/drawing/2014/main" id="{2B22695B-BFC9-4FB1-9349-ABFB6C685A47}"/>
              </a:ext>
            </a:extLst>
          </p:cNvPr>
          <p:cNvSpPr>
            <a:spLocks noChangeShapeType="1"/>
          </p:cNvSpPr>
          <p:nvPr/>
        </p:nvSpPr>
        <p:spPr bwMode="auto">
          <a:xfrm>
            <a:off x="4572000" y="2057400"/>
            <a:ext cx="0" cy="419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34180" name="Line 5">
            <a:extLst>
              <a:ext uri="{FF2B5EF4-FFF2-40B4-BE49-F238E27FC236}">
                <a16:creationId xmlns:a16="http://schemas.microsoft.com/office/drawing/2014/main" id="{2FC94F94-50F5-4176-8C7A-A87FEC6CF295}"/>
              </a:ext>
            </a:extLst>
          </p:cNvPr>
          <p:cNvSpPr>
            <a:spLocks noChangeShapeType="1"/>
          </p:cNvSpPr>
          <p:nvPr/>
        </p:nvSpPr>
        <p:spPr bwMode="auto">
          <a:xfrm>
            <a:off x="1219200" y="4800600"/>
            <a:ext cx="701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34181" name="Line 6">
            <a:extLst>
              <a:ext uri="{FF2B5EF4-FFF2-40B4-BE49-F238E27FC236}">
                <a16:creationId xmlns:a16="http://schemas.microsoft.com/office/drawing/2014/main" id="{7EFA456C-AE10-44FD-8E1D-CDE71731F1FE}"/>
              </a:ext>
            </a:extLst>
          </p:cNvPr>
          <p:cNvSpPr>
            <a:spLocks noChangeShapeType="1"/>
          </p:cNvSpPr>
          <p:nvPr/>
        </p:nvSpPr>
        <p:spPr bwMode="auto">
          <a:xfrm>
            <a:off x="2667000" y="2590800"/>
            <a:ext cx="4953000" cy="3124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434182" name="Text Box 7">
            <a:extLst>
              <a:ext uri="{FF2B5EF4-FFF2-40B4-BE49-F238E27FC236}">
                <a16:creationId xmlns:a16="http://schemas.microsoft.com/office/drawing/2014/main" id="{5CE4CC3B-BF37-416D-B1EB-7EFA329808AE}"/>
              </a:ext>
            </a:extLst>
          </p:cNvPr>
          <p:cNvSpPr txBox="1">
            <a:spLocks noChangeArrowheads="1"/>
          </p:cNvSpPr>
          <p:nvPr/>
        </p:nvSpPr>
        <p:spPr bwMode="auto">
          <a:xfrm>
            <a:off x="4133850" y="1905000"/>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r>
              <a:rPr lang="en-US" altLang="en-US" baseline="-25000"/>
              <a:t>1</a:t>
            </a:r>
            <a:endParaRPr lang="en-US" altLang="en-US"/>
          </a:p>
        </p:txBody>
      </p:sp>
      <p:sp>
        <p:nvSpPr>
          <p:cNvPr id="434183" name="Text Box 8">
            <a:extLst>
              <a:ext uri="{FF2B5EF4-FFF2-40B4-BE49-F238E27FC236}">
                <a16:creationId xmlns:a16="http://schemas.microsoft.com/office/drawing/2014/main" id="{4D627C45-9CDD-480A-A8EE-E6D529152509}"/>
              </a:ext>
            </a:extLst>
          </p:cNvPr>
          <p:cNvSpPr txBox="1">
            <a:spLocks noChangeArrowheads="1"/>
          </p:cNvSpPr>
          <p:nvPr/>
        </p:nvSpPr>
        <p:spPr bwMode="auto">
          <a:xfrm>
            <a:off x="7696200" y="4800600"/>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r>
              <a:rPr lang="en-US" altLang="en-US" baseline="-25000"/>
              <a:t>2</a:t>
            </a:r>
            <a:endParaRPr lang="en-US" altLang="en-US"/>
          </a:p>
        </p:txBody>
      </p:sp>
      <p:sp>
        <p:nvSpPr>
          <p:cNvPr id="434184" name="Text Box 9">
            <a:extLst>
              <a:ext uri="{FF2B5EF4-FFF2-40B4-BE49-F238E27FC236}">
                <a16:creationId xmlns:a16="http://schemas.microsoft.com/office/drawing/2014/main" id="{36B44F89-B252-4E1D-BB19-090872ACD087}"/>
              </a:ext>
            </a:extLst>
          </p:cNvPr>
          <p:cNvSpPr txBox="1">
            <a:spLocks noChangeArrowheads="1"/>
          </p:cNvSpPr>
          <p:nvPr/>
        </p:nvSpPr>
        <p:spPr bwMode="auto">
          <a:xfrm>
            <a:off x="5394325" y="26320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85" name="Text Box 10">
            <a:extLst>
              <a:ext uri="{FF2B5EF4-FFF2-40B4-BE49-F238E27FC236}">
                <a16:creationId xmlns:a16="http://schemas.microsoft.com/office/drawing/2014/main" id="{264352D1-5D66-4FFB-BC4F-3CCC4200E035}"/>
              </a:ext>
            </a:extLst>
          </p:cNvPr>
          <p:cNvSpPr txBox="1">
            <a:spLocks noChangeArrowheads="1"/>
          </p:cNvSpPr>
          <p:nvPr/>
        </p:nvSpPr>
        <p:spPr bwMode="auto">
          <a:xfrm>
            <a:off x="6477000" y="2133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86" name="Text Box 11">
            <a:extLst>
              <a:ext uri="{FF2B5EF4-FFF2-40B4-BE49-F238E27FC236}">
                <a16:creationId xmlns:a16="http://schemas.microsoft.com/office/drawing/2014/main" id="{2BD60668-EB20-4E4C-9317-A2963D947987}"/>
              </a:ext>
            </a:extLst>
          </p:cNvPr>
          <p:cNvSpPr txBox="1">
            <a:spLocks noChangeArrowheads="1"/>
          </p:cNvSpPr>
          <p:nvPr/>
        </p:nvSpPr>
        <p:spPr bwMode="auto">
          <a:xfrm>
            <a:off x="5562600" y="3429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87" name="Text Box 12">
            <a:extLst>
              <a:ext uri="{FF2B5EF4-FFF2-40B4-BE49-F238E27FC236}">
                <a16:creationId xmlns:a16="http://schemas.microsoft.com/office/drawing/2014/main" id="{283046B5-6E9E-4FD5-98E6-F154E2C1032D}"/>
              </a:ext>
            </a:extLst>
          </p:cNvPr>
          <p:cNvSpPr txBox="1">
            <a:spLocks noChangeArrowheads="1"/>
          </p:cNvSpPr>
          <p:nvPr/>
        </p:nvSpPr>
        <p:spPr bwMode="auto">
          <a:xfrm>
            <a:off x="6400800" y="3200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88" name="Text Box 13">
            <a:extLst>
              <a:ext uri="{FF2B5EF4-FFF2-40B4-BE49-F238E27FC236}">
                <a16:creationId xmlns:a16="http://schemas.microsoft.com/office/drawing/2014/main" id="{B384AC77-C65E-44D9-BC38-4BB174F677FD}"/>
              </a:ext>
            </a:extLst>
          </p:cNvPr>
          <p:cNvSpPr txBox="1">
            <a:spLocks noChangeArrowheads="1"/>
          </p:cNvSpPr>
          <p:nvPr/>
        </p:nvSpPr>
        <p:spPr bwMode="auto">
          <a:xfrm>
            <a:off x="6248400" y="3886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89" name="Text Box 14">
            <a:extLst>
              <a:ext uri="{FF2B5EF4-FFF2-40B4-BE49-F238E27FC236}">
                <a16:creationId xmlns:a16="http://schemas.microsoft.com/office/drawing/2014/main" id="{8547B851-ABF8-4F24-BE7A-77D4F671DB23}"/>
              </a:ext>
            </a:extLst>
          </p:cNvPr>
          <p:cNvSpPr txBox="1">
            <a:spLocks noChangeArrowheads="1"/>
          </p:cNvSpPr>
          <p:nvPr/>
        </p:nvSpPr>
        <p:spPr bwMode="auto">
          <a:xfrm>
            <a:off x="4572000" y="27432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90" name="Text Box 15">
            <a:extLst>
              <a:ext uri="{FF2B5EF4-FFF2-40B4-BE49-F238E27FC236}">
                <a16:creationId xmlns:a16="http://schemas.microsoft.com/office/drawing/2014/main" id="{C8187F7C-81CB-4724-B6A9-069618B43307}"/>
              </a:ext>
            </a:extLst>
          </p:cNvPr>
          <p:cNvSpPr txBox="1">
            <a:spLocks noChangeArrowheads="1"/>
          </p:cNvSpPr>
          <p:nvPr/>
        </p:nvSpPr>
        <p:spPr bwMode="auto">
          <a:xfrm>
            <a:off x="7010400" y="3962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91" name="Text Box 16">
            <a:extLst>
              <a:ext uri="{FF2B5EF4-FFF2-40B4-BE49-F238E27FC236}">
                <a16:creationId xmlns:a16="http://schemas.microsoft.com/office/drawing/2014/main" id="{24BEEB66-E4E8-404D-9F95-316E1A8285ED}"/>
              </a:ext>
            </a:extLst>
          </p:cNvPr>
          <p:cNvSpPr txBox="1">
            <a:spLocks noChangeArrowheads="1"/>
          </p:cNvSpPr>
          <p:nvPr/>
        </p:nvSpPr>
        <p:spPr bwMode="auto">
          <a:xfrm>
            <a:off x="5181600" y="2057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92" name="Text Box 17">
            <a:extLst>
              <a:ext uri="{FF2B5EF4-FFF2-40B4-BE49-F238E27FC236}">
                <a16:creationId xmlns:a16="http://schemas.microsoft.com/office/drawing/2014/main" id="{07CD305F-D8FB-4B76-832D-61D72BC1C695}"/>
              </a:ext>
            </a:extLst>
          </p:cNvPr>
          <p:cNvSpPr txBox="1">
            <a:spLocks noChangeArrowheads="1"/>
          </p:cNvSpPr>
          <p:nvPr/>
        </p:nvSpPr>
        <p:spPr bwMode="auto">
          <a:xfrm>
            <a:off x="7467600" y="2895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x</a:t>
            </a:r>
          </a:p>
        </p:txBody>
      </p:sp>
      <p:sp>
        <p:nvSpPr>
          <p:cNvPr id="434193" name="Oval 18">
            <a:extLst>
              <a:ext uri="{FF2B5EF4-FFF2-40B4-BE49-F238E27FC236}">
                <a16:creationId xmlns:a16="http://schemas.microsoft.com/office/drawing/2014/main" id="{C18304D6-34E1-4E28-B069-B77E7BAE15C2}"/>
              </a:ext>
            </a:extLst>
          </p:cNvPr>
          <p:cNvSpPr>
            <a:spLocks noChangeArrowheads="1"/>
          </p:cNvSpPr>
          <p:nvPr/>
        </p:nvSpPr>
        <p:spPr bwMode="auto">
          <a:xfrm>
            <a:off x="1981200" y="37338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194" name="Oval 19">
            <a:extLst>
              <a:ext uri="{FF2B5EF4-FFF2-40B4-BE49-F238E27FC236}">
                <a16:creationId xmlns:a16="http://schemas.microsoft.com/office/drawing/2014/main" id="{7161727B-FB6C-46D9-8C80-8FAD18DF4E3F}"/>
              </a:ext>
            </a:extLst>
          </p:cNvPr>
          <p:cNvSpPr>
            <a:spLocks noChangeArrowheads="1"/>
          </p:cNvSpPr>
          <p:nvPr/>
        </p:nvSpPr>
        <p:spPr bwMode="auto">
          <a:xfrm>
            <a:off x="6324600" y="54864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195" name="Oval 20">
            <a:extLst>
              <a:ext uri="{FF2B5EF4-FFF2-40B4-BE49-F238E27FC236}">
                <a16:creationId xmlns:a16="http://schemas.microsoft.com/office/drawing/2014/main" id="{8D1301F1-82B2-4717-8994-C2DAF00B254D}"/>
              </a:ext>
            </a:extLst>
          </p:cNvPr>
          <p:cNvSpPr>
            <a:spLocks noChangeArrowheads="1"/>
          </p:cNvSpPr>
          <p:nvPr/>
        </p:nvSpPr>
        <p:spPr bwMode="auto">
          <a:xfrm>
            <a:off x="3048000" y="45720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196" name="Oval 21">
            <a:extLst>
              <a:ext uri="{FF2B5EF4-FFF2-40B4-BE49-F238E27FC236}">
                <a16:creationId xmlns:a16="http://schemas.microsoft.com/office/drawing/2014/main" id="{8226ECE6-9226-4864-908D-AD9C823BA918}"/>
              </a:ext>
            </a:extLst>
          </p:cNvPr>
          <p:cNvSpPr>
            <a:spLocks noChangeArrowheads="1"/>
          </p:cNvSpPr>
          <p:nvPr/>
        </p:nvSpPr>
        <p:spPr bwMode="auto">
          <a:xfrm>
            <a:off x="3505200" y="52578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197" name="Oval 22">
            <a:extLst>
              <a:ext uri="{FF2B5EF4-FFF2-40B4-BE49-F238E27FC236}">
                <a16:creationId xmlns:a16="http://schemas.microsoft.com/office/drawing/2014/main" id="{E19CFC4F-5A87-423B-B6A1-D33636484BD7}"/>
              </a:ext>
            </a:extLst>
          </p:cNvPr>
          <p:cNvSpPr>
            <a:spLocks noChangeArrowheads="1"/>
          </p:cNvSpPr>
          <p:nvPr/>
        </p:nvSpPr>
        <p:spPr bwMode="auto">
          <a:xfrm>
            <a:off x="3048000" y="32004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198" name="Oval 23">
            <a:extLst>
              <a:ext uri="{FF2B5EF4-FFF2-40B4-BE49-F238E27FC236}">
                <a16:creationId xmlns:a16="http://schemas.microsoft.com/office/drawing/2014/main" id="{11E869BE-C738-4C44-930D-D82D9BBEEA82}"/>
              </a:ext>
            </a:extLst>
          </p:cNvPr>
          <p:cNvSpPr>
            <a:spLocks noChangeArrowheads="1"/>
          </p:cNvSpPr>
          <p:nvPr/>
        </p:nvSpPr>
        <p:spPr bwMode="auto">
          <a:xfrm>
            <a:off x="4800600" y="45720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199" name="Oval 24">
            <a:extLst>
              <a:ext uri="{FF2B5EF4-FFF2-40B4-BE49-F238E27FC236}">
                <a16:creationId xmlns:a16="http://schemas.microsoft.com/office/drawing/2014/main" id="{5185912F-C765-4B62-ADE3-7CE1ACD78474}"/>
              </a:ext>
            </a:extLst>
          </p:cNvPr>
          <p:cNvSpPr>
            <a:spLocks noChangeArrowheads="1"/>
          </p:cNvSpPr>
          <p:nvPr/>
        </p:nvSpPr>
        <p:spPr bwMode="auto">
          <a:xfrm>
            <a:off x="2743200" y="54102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200" name="Oval 25">
            <a:extLst>
              <a:ext uri="{FF2B5EF4-FFF2-40B4-BE49-F238E27FC236}">
                <a16:creationId xmlns:a16="http://schemas.microsoft.com/office/drawing/2014/main" id="{AAA6300C-254B-4DBB-80FC-BEB55ED18CFA}"/>
              </a:ext>
            </a:extLst>
          </p:cNvPr>
          <p:cNvSpPr>
            <a:spLocks noChangeArrowheads="1"/>
          </p:cNvSpPr>
          <p:nvPr/>
        </p:nvSpPr>
        <p:spPr bwMode="auto">
          <a:xfrm>
            <a:off x="4343400" y="41148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34201" name="Oval 26">
            <a:extLst>
              <a:ext uri="{FF2B5EF4-FFF2-40B4-BE49-F238E27FC236}">
                <a16:creationId xmlns:a16="http://schemas.microsoft.com/office/drawing/2014/main" id="{3BA10E4D-FBDD-4E22-8D53-014C8793269D}"/>
              </a:ext>
            </a:extLst>
          </p:cNvPr>
          <p:cNvSpPr>
            <a:spLocks noChangeArrowheads="1"/>
          </p:cNvSpPr>
          <p:nvPr/>
        </p:nvSpPr>
        <p:spPr bwMode="auto">
          <a:xfrm>
            <a:off x="5334000" y="5257800"/>
            <a:ext cx="228600" cy="22860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2">
            <a:extLst>
              <a:ext uri="{FF2B5EF4-FFF2-40B4-BE49-F238E27FC236}">
                <a16:creationId xmlns:a16="http://schemas.microsoft.com/office/drawing/2014/main" id="{91999917-7D8D-4903-82D0-D779D2421AFC}"/>
              </a:ext>
            </a:extLst>
          </p:cNvPr>
          <p:cNvPicPr>
            <a:picLocks noChangeAspect="1" noChangeArrowheads="1"/>
          </p:cNvPicPr>
          <p:nvPr/>
        </p:nvPicPr>
        <p:blipFill>
          <a:blip r:embed="rId2">
            <a:lum bright="-16000"/>
            <a:extLst>
              <a:ext uri="{28A0092B-C50C-407E-A947-70E740481C1C}">
                <a14:useLocalDpi xmlns:a14="http://schemas.microsoft.com/office/drawing/2010/main" val="0"/>
              </a:ext>
            </a:extLst>
          </a:blip>
          <a:srcRect/>
          <a:stretch>
            <a:fillRect/>
          </a:stretch>
        </p:blipFill>
        <p:spPr bwMode="auto">
          <a:xfrm>
            <a:off x="0" y="0"/>
            <a:ext cx="49990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a:extLst>
              <a:ext uri="{FF2B5EF4-FFF2-40B4-BE49-F238E27FC236}">
                <a16:creationId xmlns:a16="http://schemas.microsoft.com/office/drawing/2014/main" id="{01921198-0AA6-4EA0-88B6-ADB68F664C94}"/>
              </a:ext>
            </a:extLst>
          </p:cNvPr>
          <p:cNvGraphicFramePr>
            <a:graphicFrameLocks noGrp="1"/>
          </p:cNvGraphicFramePr>
          <p:nvPr/>
        </p:nvGraphicFramePr>
        <p:xfrm>
          <a:off x="5181600" y="0"/>
          <a:ext cx="3962400" cy="6857999"/>
        </p:xfrm>
        <a:graphic>
          <a:graphicData uri="http://schemas.openxmlformats.org/drawingml/2006/table">
            <a:tbl>
              <a:tblPr firstRow="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2360951">
                <a:tc>
                  <a:txBody>
                    <a:bodyPr/>
                    <a:lstStyle/>
                    <a:p>
                      <a:r>
                        <a:rPr lang="en-US" sz="2400" dirty="0"/>
                        <a:t>Color</a:t>
                      </a:r>
                    </a:p>
                  </a:txBody>
                  <a:tcPr/>
                </a:tc>
                <a:tc>
                  <a:txBody>
                    <a:bodyPr/>
                    <a:lstStyle/>
                    <a:p>
                      <a:r>
                        <a:rPr lang="en-US" sz="2400" dirty="0"/>
                        <a:t>Texture</a:t>
                      </a:r>
                    </a:p>
                  </a:txBody>
                  <a:tcPr/>
                </a:tc>
                <a:tc>
                  <a:txBody>
                    <a:bodyPr/>
                    <a:lstStyle/>
                    <a:p>
                      <a:r>
                        <a:rPr lang="en-US" sz="2400" dirty="0"/>
                        <a:t>Fruit</a:t>
                      </a:r>
                    </a:p>
                    <a:p>
                      <a:r>
                        <a:rPr lang="en-US" sz="2400" dirty="0"/>
                        <a:t>(supervised</a:t>
                      </a:r>
                      <a:r>
                        <a:rPr lang="en-US" sz="2400" baseline="0" dirty="0"/>
                        <a:t> learning</a:t>
                      </a:r>
                      <a:r>
                        <a:rPr lang="en-US" sz="2400" dirty="0"/>
                        <a:t>)</a:t>
                      </a:r>
                    </a:p>
                  </a:txBody>
                  <a:tcPr/>
                </a:tc>
                <a:extLst>
                  <a:ext uri="{0D108BD9-81ED-4DB2-BD59-A6C34878D82A}">
                    <a16:rowId xmlns:a16="http://schemas.microsoft.com/office/drawing/2014/main" val="10000"/>
                  </a:ext>
                </a:extLst>
              </a:tr>
              <a:tr h="562131">
                <a:tc>
                  <a:txBody>
                    <a:bodyPr/>
                    <a:lstStyle/>
                    <a:p>
                      <a:r>
                        <a:rPr lang="en-US" sz="2800" dirty="0"/>
                        <a:t>1</a:t>
                      </a:r>
                    </a:p>
                  </a:txBody>
                  <a:tcPr/>
                </a:tc>
                <a:tc>
                  <a:txBody>
                    <a:bodyPr/>
                    <a:lstStyle/>
                    <a:p>
                      <a:r>
                        <a:rPr lang="en-US" sz="2800" dirty="0"/>
                        <a:t>2</a:t>
                      </a:r>
                    </a:p>
                  </a:txBody>
                  <a:tcPr/>
                </a:tc>
                <a:tc>
                  <a:txBody>
                    <a:bodyPr/>
                    <a:lstStyle/>
                    <a:p>
                      <a:r>
                        <a:rPr lang="en-US" sz="2800" dirty="0"/>
                        <a:t>Apple</a:t>
                      </a:r>
                      <a:r>
                        <a:rPr lang="en-US" sz="2800" baseline="0" dirty="0"/>
                        <a:t> </a:t>
                      </a:r>
                      <a:endParaRPr lang="en-US" sz="2800" dirty="0"/>
                    </a:p>
                  </a:txBody>
                  <a:tcPr/>
                </a:tc>
                <a:extLst>
                  <a:ext uri="{0D108BD9-81ED-4DB2-BD59-A6C34878D82A}">
                    <a16:rowId xmlns:a16="http://schemas.microsoft.com/office/drawing/2014/main" val="10001"/>
                  </a:ext>
                </a:extLst>
              </a:tr>
              <a:tr h="562131">
                <a:tc>
                  <a:txBody>
                    <a:bodyPr/>
                    <a:lstStyle/>
                    <a:p>
                      <a:r>
                        <a:rPr lang="en-US" sz="2800" dirty="0"/>
                        <a:t>3</a:t>
                      </a:r>
                    </a:p>
                  </a:txBody>
                  <a:tcPr/>
                </a:tc>
                <a:tc>
                  <a:txBody>
                    <a:bodyPr/>
                    <a:lstStyle/>
                    <a:p>
                      <a:r>
                        <a:rPr lang="en-US" sz="2800" dirty="0"/>
                        <a:t>2</a:t>
                      </a:r>
                    </a:p>
                  </a:txBody>
                  <a:tcPr/>
                </a:tc>
                <a:tc>
                  <a:txBody>
                    <a:bodyPr/>
                    <a:lstStyle/>
                    <a:p>
                      <a:r>
                        <a:rPr lang="en-US" sz="2800" dirty="0"/>
                        <a:t>Mango</a:t>
                      </a:r>
                    </a:p>
                  </a:txBody>
                  <a:tcPr/>
                </a:tc>
                <a:extLst>
                  <a:ext uri="{0D108BD9-81ED-4DB2-BD59-A6C34878D82A}">
                    <a16:rowId xmlns:a16="http://schemas.microsoft.com/office/drawing/2014/main" val="10002"/>
                  </a:ext>
                </a:extLst>
              </a:tr>
              <a:tr h="562131">
                <a:tc>
                  <a:txBody>
                    <a:bodyPr/>
                    <a:lstStyle/>
                    <a:p>
                      <a:r>
                        <a:rPr lang="en-US" sz="2800" dirty="0"/>
                        <a:t>2</a:t>
                      </a:r>
                    </a:p>
                  </a:txBody>
                  <a:tcPr/>
                </a:tc>
                <a:tc>
                  <a:txBody>
                    <a:bodyPr/>
                    <a:lstStyle/>
                    <a:p>
                      <a:r>
                        <a:rPr lang="en-US" sz="2800" dirty="0"/>
                        <a:t>1</a:t>
                      </a:r>
                    </a:p>
                  </a:txBody>
                  <a:tcPr/>
                </a:tc>
                <a:tc>
                  <a:txBody>
                    <a:bodyPr/>
                    <a:lstStyle/>
                    <a:p>
                      <a:r>
                        <a:rPr lang="en-US" sz="2800" dirty="0"/>
                        <a:t>Orange</a:t>
                      </a:r>
                    </a:p>
                  </a:txBody>
                  <a:tcPr/>
                </a:tc>
                <a:extLst>
                  <a:ext uri="{0D108BD9-81ED-4DB2-BD59-A6C34878D82A}">
                    <a16:rowId xmlns:a16="http://schemas.microsoft.com/office/drawing/2014/main" val="10003"/>
                  </a:ext>
                </a:extLst>
              </a:tr>
              <a:tr h="562131">
                <a:tc>
                  <a:txBody>
                    <a:bodyPr/>
                    <a:lstStyle/>
                    <a:p>
                      <a:r>
                        <a:rPr lang="en-US" sz="2800" dirty="0"/>
                        <a:t>1</a:t>
                      </a:r>
                    </a:p>
                  </a:txBody>
                  <a:tcPr/>
                </a:tc>
                <a:tc>
                  <a:txBody>
                    <a:bodyPr/>
                    <a:lstStyle/>
                    <a:p>
                      <a:r>
                        <a:rPr lang="en-US" sz="2800" dirty="0"/>
                        <a:t>3</a:t>
                      </a:r>
                    </a:p>
                  </a:txBody>
                  <a:tcPr/>
                </a:tc>
                <a:tc>
                  <a:txBody>
                    <a:bodyPr/>
                    <a:lstStyle/>
                    <a:p>
                      <a:r>
                        <a:rPr lang="en-US" sz="2800" dirty="0"/>
                        <a:t>Plum</a:t>
                      </a:r>
                    </a:p>
                  </a:txBody>
                  <a:tcPr/>
                </a:tc>
                <a:extLst>
                  <a:ext uri="{0D108BD9-81ED-4DB2-BD59-A6C34878D82A}">
                    <a16:rowId xmlns:a16="http://schemas.microsoft.com/office/drawing/2014/main" val="10004"/>
                  </a:ext>
                </a:extLst>
              </a:tr>
              <a:tr h="562131">
                <a:tc>
                  <a:txBody>
                    <a:bodyPr/>
                    <a:lstStyle/>
                    <a:p>
                      <a:r>
                        <a:rPr lang="en-US" sz="2800" dirty="0"/>
                        <a:t>1.4</a:t>
                      </a:r>
                    </a:p>
                  </a:txBody>
                  <a:tcPr/>
                </a:tc>
                <a:tc>
                  <a:txBody>
                    <a:bodyPr/>
                    <a:lstStyle/>
                    <a:p>
                      <a:r>
                        <a:rPr lang="en-US" sz="2800" dirty="0"/>
                        <a:t>2.8</a:t>
                      </a:r>
                    </a:p>
                  </a:txBody>
                  <a:tcPr/>
                </a:tc>
                <a:tc>
                  <a:txBody>
                    <a:bodyPr/>
                    <a:lstStyle/>
                    <a:p>
                      <a:r>
                        <a:rPr lang="en-US" sz="2800" dirty="0"/>
                        <a:t>plum</a:t>
                      </a:r>
                    </a:p>
                  </a:txBody>
                  <a:tcPr/>
                </a:tc>
                <a:extLst>
                  <a:ext uri="{0D108BD9-81ED-4DB2-BD59-A6C34878D82A}">
                    <a16:rowId xmlns:a16="http://schemas.microsoft.com/office/drawing/2014/main" val="10005"/>
                  </a:ext>
                </a:extLst>
              </a:tr>
              <a:tr h="562131">
                <a:tc>
                  <a:txBody>
                    <a:bodyPr/>
                    <a:lstStyle/>
                    <a:p>
                      <a:r>
                        <a:rPr lang="en-US" sz="2800" dirty="0"/>
                        <a:t>2</a:t>
                      </a:r>
                    </a:p>
                  </a:txBody>
                  <a:tcPr/>
                </a:tc>
                <a:tc>
                  <a:txBody>
                    <a:bodyPr/>
                    <a:lstStyle/>
                    <a:p>
                      <a:r>
                        <a:rPr lang="en-US" sz="2800" dirty="0"/>
                        <a:t>1.5</a:t>
                      </a:r>
                    </a:p>
                  </a:txBody>
                  <a:tcPr/>
                </a:tc>
                <a:tc>
                  <a:txBody>
                    <a:bodyPr/>
                    <a:lstStyle/>
                    <a:p>
                      <a:r>
                        <a:rPr lang="en-US" sz="2800" dirty="0"/>
                        <a:t>orange</a:t>
                      </a:r>
                    </a:p>
                  </a:txBody>
                  <a:tcPr/>
                </a:tc>
                <a:extLst>
                  <a:ext uri="{0D108BD9-81ED-4DB2-BD59-A6C34878D82A}">
                    <a16:rowId xmlns:a16="http://schemas.microsoft.com/office/drawing/2014/main" val="10006"/>
                  </a:ext>
                </a:extLst>
              </a:tr>
              <a:tr h="562131">
                <a:tc>
                  <a:txBody>
                    <a:bodyPr/>
                    <a:lstStyle/>
                    <a:p>
                      <a:r>
                        <a:rPr lang="en-US" sz="2800" dirty="0"/>
                        <a:t>2.5</a:t>
                      </a:r>
                    </a:p>
                  </a:txBody>
                  <a:tcPr/>
                </a:tc>
                <a:tc>
                  <a:txBody>
                    <a:bodyPr/>
                    <a:lstStyle/>
                    <a:p>
                      <a:r>
                        <a:rPr lang="en-US" sz="2800" dirty="0"/>
                        <a:t>2.2</a:t>
                      </a:r>
                    </a:p>
                  </a:txBody>
                  <a:tcPr/>
                </a:tc>
                <a:tc>
                  <a:txBody>
                    <a:bodyPr/>
                    <a:lstStyle/>
                    <a:p>
                      <a:r>
                        <a:rPr lang="en-US" sz="2800" dirty="0"/>
                        <a:t>mango</a:t>
                      </a:r>
                    </a:p>
                  </a:txBody>
                  <a:tcPr/>
                </a:tc>
                <a:extLst>
                  <a:ext uri="{0D108BD9-81ED-4DB2-BD59-A6C34878D82A}">
                    <a16:rowId xmlns:a16="http://schemas.microsoft.com/office/drawing/2014/main" val="10007"/>
                  </a:ext>
                </a:extLst>
              </a:tr>
              <a:tr h="562131">
                <a:tc>
                  <a:txBody>
                    <a:bodyPr/>
                    <a:lstStyle/>
                    <a:p>
                      <a:r>
                        <a:rPr lang="en-US" sz="2800" dirty="0"/>
                        <a:t>1</a:t>
                      </a:r>
                    </a:p>
                  </a:txBody>
                  <a:tcPr/>
                </a:tc>
                <a:tc>
                  <a:txBody>
                    <a:bodyPr/>
                    <a:lstStyle/>
                    <a:p>
                      <a:r>
                        <a:rPr lang="en-US" sz="2800" dirty="0"/>
                        <a:t>2.2</a:t>
                      </a:r>
                    </a:p>
                  </a:txBody>
                  <a:tcPr/>
                </a:tc>
                <a:tc>
                  <a:txBody>
                    <a:bodyPr/>
                    <a:lstStyle/>
                    <a:p>
                      <a:r>
                        <a:rPr lang="en-US" sz="2800" dirty="0"/>
                        <a:t>apple</a:t>
                      </a:r>
                    </a:p>
                  </a:txBody>
                  <a:tcPr/>
                </a:tc>
                <a:extLst>
                  <a:ext uri="{0D108BD9-81ED-4DB2-BD59-A6C34878D82A}">
                    <a16:rowId xmlns:a16="http://schemas.microsoft.com/office/drawing/2014/main" val="10008"/>
                  </a:ext>
                </a:extLst>
              </a:tr>
            </a:tbl>
          </a:graphicData>
        </a:graphic>
      </p:graphicFrame>
      <p:sp>
        <p:nvSpPr>
          <p:cNvPr id="4" name="Title 1">
            <a:extLst>
              <a:ext uri="{FF2B5EF4-FFF2-40B4-BE49-F238E27FC236}">
                <a16:creationId xmlns:a16="http://schemas.microsoft.com/office/drawing/2014/main" id="{03A16744-4EFC-422D-8FAB-4BFC4282F009}"/>
              </a:ext>
            </a:extLst>
          </p:cNvPr>
          <p:cNvSpPr txBox="1">
            <a:spLocks/>
          </p:cNvSpPr>
          <p:nvPr/>
        </p:nvSpPr>
        <p:spPr>
          <a:xfrm>
            <a:off x="0" y="5029200"/>
            <a:ext cx="5105400" cy="1143000"/>
          </a:xfrm>
          <a:prstGeom prst="rect">
            <a:avLst/>
          </a:prstGeom>
        </p:spPr>
        <p:txBody>
          <a:bodyPr/>
          <a:lstStyle/>
          <a:p>
            <a:pPr>
              <a:defRPr/>
            </a:pPr>
            <a:r>
              <a:rPr lang="en-US" sz="2800" b="1" dirty="0">
                <a:latin typeface="+mj-lt"/>
                <a:ea typeface="+mj-ea"/>
                <a:cs typeface="+mj-cs"/>
              </a:rPr>
              <a:t>two discriminatory features &lt;</a:t>
            </a:r>
            <a:r>
              <a:rPr lang="en-US" sz="2800" b="1" dirty="0">
                <a:solidFill>
                  <a:srgbClr val="FF0000"/>
                </a:solidFill>
                <a:latin typeface="+mj-lt"/>
                <a:ea typeface="+mj-ea"/>
                <a:cs typeface="+mj-cs"/>
              </a:rPr>
              <a:t>color, texture</a:t>
            </a:r>
            <a:r>
              <a:rPr lang="en-US" sz="2800" b="1" dirty="0">
                <a:latin typeface="+mj-lt"/>
                <a:ea typeface="+mj-ea"/>
                <a:cs typeface="+mj-cs"/>
              </a:rPr>
              <a:t>&gt; for automatic fruit recognition. </a:t>
            </a:r>
            <a:br>
              <a:rPr lang="en-US" sz="2800" b="1" dirty="0">
                <a:latin typeface="+mj-lt"/>
                <a:ea typeface="+mj-ea"/>
                <a:cs typeface="+mj-cs"/>
              </a:rPr>
            </a:br>
            <a:endParaRPr lang="en-US" sz="2800" b="1" dirty="0">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2210"/>
                                        </p:tgtEl>
                                        <p:attrNameLst>
                                          <p:attrName>style.visibility</p:attrName>
                                        </p:attrNameLst>
                                      </p:cBhvr>
                                      <p:to>
                                        <p:strVal val="visible"/>
                                      </p:to>
                                    </p:set>
                                    <p:anim calcmode="lin" valueType="num">
                                      <p:cBhvr additive="base">
                                        <p:cTn id="19" dur="500" fill="hold"/>
                                        <p:tgtEl>
                                          <p:spTgt spid="222210"/>
                                        </p:tgtEl>
                                        <p:attrNameLst>
                                          <p:attrName>ppt_x</p:attrName>
                                        </p:attrNameLst>
                                      </p:cBhvr>
                                      <p:tavLst>
                                        <p:tav tm="0">
                                          <p:val>
                                            <p:strVal val="#ppt_x"/>
                                          </p:val>
                                        </p:tav>
                                        <p:tav tm="100000">
                                          <p:val>
                                            <p:strVal val="#ppt_x"/>
                                          </p:val>
                                        </p:tav>
                                      </p:tavLst>
                                    </p:anim>
                                    <p:anim calcmode="lin" valueType="num">
                                      <p:cBhvr additive="base">
                                        <p:cTn id="20" dur="500" fill="hold"/>
                                        <p:tgtEl>
                                          <p:spTgt spid="222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
            <a:extLst>
              <a:ext uri="{FF2B5EF4-FFF2-40B4-BE49-F238E27FC236}">
                <a16:creationId xmlns:a16="http://schemas.microsoft.com/office/drawing/2014/main" id="{EEEBD4CD-8DF8-43F5-9164-56C27DBD3F27}"/>
              </a:ext>
            </a:extLst>
          </p:cNvPr>
          <p:cNvSpPr>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solidFill>
                  <a:srgbClr val="002060"/>
                </a:solidFill>
                <a:latin typeface="Calibri" panose="020F0502020204030204" pitchFamily="34" charset="0"/>
              </a:rPr>
              <a:t>Supervised learning  </a:t>
            </a:r>
            <a:r>
              <a:rPr lang="en-US" altLang="en-US" sz="3600" b="1">
                <a:latin typeface="Calibri" panose="020F0502020204030204" pitchFamily="34" charset="0"/>
              </a:rPr>
              <a:t>-  </a:t>
            </a:r>
            <a:r>
              <a:rPr lang="en-US" altLang="en-US" sz="3600" b="1">
                <a:solidFill>
                  <a:srgbClr val="FF0000"/>
                </a:solidFill>
                <a:latin typeface="Calibri" panose="020F0502020204030204" pitchFamily="34" charset="0"/>
              </a:rPr>
              <a:t>Discriminative learning method</a:t>
            </a:r>
            <a:r>
              <a:rPr lang="en-US" altLang="en-US" sz="3600" b="1">
                <a:latin typeface="Calibri" panose="020F0502020204030204" pitchFamily="34" charset="0"/>
              </a:rPr>
              <a:t> ,  the input and the desired output are all known to the network. </a:t>
            </a:r>
          </a:p>
          <a:p>
            <a:pPr eaLnBrk="1" hangingPunct="1"/>
            <a:r>
              <a:rPr lang="en-US" altLang="en-US" sz="3600" b="1">
                <a:latin typeface="Calibri" panose="020F0502020204030204" pitchFamily="34" charset="0"/>
              </a:rPr>
              <a:t>The network adjusts its weights by using the deviation of the output from the desired signal. </a:t>
            </a:r>
          </a:p>
          <a:p>
            <a:pPr eaLnBrk="1" hangingPunct="1"/>
            <a:endParaRPr lang="en-US" altLang="en-US" sz="3600" b="1">
              <a:latin typeface="Calibri" panose="020F0502020204030204" pitchFamily="34" charset="0"/>
            </a:endParaRPr>
          </a:p>
          <a:p>
            <a:pPr eaLnBrk="1" hangingPunct="1"/>
            <a:r>
              <a:rPr lang="en-US" altLang="en-US" sz="3600" b="1">
                <a:solidFill>
                  <a:srgbClr val="002060"/>
                </a:solidFill>
                <a:latin typeface="Calibri" panose="020F0502020204030204" pitchFamily="34" charset="0"/>
              </a:rPr>
              <a:t>Unsupervised learning </a:t>
            </a:r>
            <a:r>
              <a:rPr lang="en-US" altLang="en-US" sz="3600" b="1">
                <a:latin typeface="Calibri" panose="020F0502020204030204" pitchFamily="34" charset="0"/>
              </a:rPr>
              <a:t>- </a:t>
            </a:r>
            <a:r>
              <a:rPr lang="en-US" altLang="en-US" sz="3600" b="1">
                <a:solidFill>
                  <a:srgbClr val="FF0000"/>
                </a:solidFill>
                <a:latin typeface="Calibri" panose="020F0502020204030204" pitchFamily="34" charset="0"/>
              </a:rPr>
              <a:t>Generative learning method </a:t>
            </a:r>
            <a:r>
              <a:rPr lang="en-US" altLang="en-US" sz="3600" b="1">
                <a:latin typeface="Calibri" panose="020F0502020204030204" pitchFamily="34" charset="0"/>
              </a:rPr>
              <a:t>where only the input data is known to the network, and the learning algorithm itself finds the different links between the samples and attempts to classify/separate them.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9" name="TextBox 16">
            <a:extLst>
              <a:ext uri="{FF2B5EF4-FFF2-40B4-BE49-F238E27FC236}">
                <a16:creationId xmlns:a16="http://schemas.microsoft.com/office/drawing/2014/main" id="{C28DA062-84B3-4824-8CA9-22F7C8800DF6}"/>
              </a:ext>
            </a:extLst>
          </p:cNvPr>
          <p:cNvSpPr txBox="1">
            <a:spLocks noChangeArrowheads="1"/>
          </p:cNvSpPr>
          <p:nvPr/>
        </p:nvSpPr>
        <p:spPr bwMode="auto">
          <a:xfrm>
            <a:off x="0" y="21336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Constantia" panose="02030602050306030303" pitchFamily="18" charset="0"/>
              </a:rPr>
              <a:t>A simple threshold unit  simply gives 0/1 0r </a:t>
            </a:r>
          </a:p>
          <a:p>
            <a:pPr eaLnBrk="1" hangingPunct="1"/>
            <a:r>
              <a:rPr lang="en-US" altLang="en-US" sz="3200">
                <a:latin typeface="Constantia" panose="02030602050306030303" pitchFamily="18" charset="0"/>
              </a:rPr>
              <a:t>-1/1  so can classify 2 classes and</a:t>
            </a:r>
          </a:p>
          <a:p>
            <a:pPr eaLnBrk="1" hangingPunct="1"/>
            <a:r>
              <a:rPr lang="en-US" altLang="en-US" sz="3200">
                <a:latin typeface="Constantia" panose="02030602050306030303" pitchFamily="18" charset="0"/>
              </a:rPr>
              <a:t> is not sufficient to produce output for 4 classes</a:t>
            </a:r>
          </a:p>
        </p:txBody>
      </p:sp>
      <p:pic>
        <p:nvPicPr>
          <p:cNvPr id="1229826" name="Picture 2">
            <a:extLst>
              <a:ext uri="{FF2B5EF4-FFF2-40B4-BE49-F238E27FC236}">
                <a16:creationId xmlns:a16="http://schemas.microsoft.com/office/drawing/2014/main" id="{3B04799F-8833-4142-A72B-F808AC9AB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962400"/>
            <a:ext cx="74310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0560B8A-77A4-4479-805D-7FCD70986B8D}"/>
              </a:ext>
            </a:extLst>
          </p:cNvPr>
          <p:cNvSpPr/>
          <p:nvPr/>
        </p:nvSpPr>
        <p:spPr>
          <a:xfrm>
            <a:off x="0" y="228600"/>
            <a:ext cx="9144000" cy="1816100"/>
          </a:xfrm>
          <a:prstGeom prst="rect">
            <a:avLst/>
          </a:prstGeom>
        </p:spPr>
        <p:txBody>
          <a:bodyPr>
            <a:spAutoFit/>
          </a:bodyPr>
          <a:lstStyle/>
          <a:p>
            <a:pPr marL="274320" indent="-274320" fontAlgn="auto">
              <a:spcAft>
                <a:spcPts val="0"/>
              </a:spcAft>
              <a:buClr>
                <a:schemeClr val="accent3"/>
              </a:buClr>
              <a:buFont typeface="Wingdings 2"/>
              <a:buChar char=""/>
              <a:defRPr/>
            </a:pPr>
            <a:r>
              <a:rPr lang="en-US" sz="2800" dirty="0"/>
              <a:t>Apple </a:t>
            </a:r>
            <a:r>
              <a:rPr lang="en-US" sz="2800" dirty="0">
                <a:sym typeface="Wingdings" pitchFamily="2" charset="2"/>
              </a:rPr>
              <a:t>1 Orange2 Mango3 Plum4</a:t>
            </a:r>
          </a:p>
          <a:p>
            <a:pPr marL="274320" indent="-274320" fontAlgn="auto">
              <a:spcAft>
                <a:spcPts val="0"/>
              </a:spcAft>
              <a:buClr>
                <a:schemeClr val="accent3"/>
              </a:buClr>
              <a:buFont typeface="Wingdings 2"/>
              <a:buChar char=""/>
              <a:defRPr/>
            </a:pPr>
            <a:r>
              <a:rPr lang="en-US" sz="2800" dirty="0">
                <a:sym typeface="Wingdings" pitchFamily="2" charset="2"/>
              </a:rPr>
              <a:t>Possible????</a:t>
            </a:r>
          </a:p>
          <a:p>
            <a:pPr marL="274320" indent="-274320" fontAlgn="auto">
              <a:spcAft>
                <a:spcPts val="0"/>
              </a:spcAft>
              <a:buClr>
                <a:schemeClr val="accent3"/>
              </a:buClr>
              <a:buFont typeface="Wingdings 2"/>
              <a:buChar char=""/>
              <a:defRPr/>
            </a:pPr>
            <a:r>
              <a:rPr lang="en-US" sz="2800" dirty="0"/>
              <a:t>Cannot have outputs as 1,2,3,4 as it is </a:t>
            </a:r>
            <a:r>
              <a:rPr lang="en-US" sz="2800" dirty="0" err="1"/>
              <a:t>Perceptron</a:t>
            </a:r>
            <a:r>
              <a:rPr lang="en-US" sz="2800" dirty="0"/>
              <a:t> output would be 0,1, or -1,1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049"/>
                                        </p:tgtEl>
                                        <p:attrNameLst>
                                          <p:attrName>style.visibility</p:attrName>
                                        </p:attrNameLst>
                                      </p:cBhvr>
                                      <p:to>
                                        <p:strVal val="visible"/>
                                      </p:to>
                                    </p:set>
                                    <p:anim calcmode="lin" valueType="num">
                                      <p:cBhvr additive="base">
                                        <p:cTn id="25" dur="500" fill="hold"/>
                                        <p:tgtEl>
                                          <p:spTgt spid="44049"/>
                                        </p:tgtEl>
                                        <p:attrNameLst>
                                          <p:attrName>ppt_x</p:attrName>
                                        </p:attrNameLst>
                                      </p:cBhvr>
                                      <p:tavLst>
                                        <p:tav tm="0">
                                          <p:val>
                                            <p:strVal val="#ppt_x"/>
                                          </p:val>
                                        </p:tav>
                                        <p:tav tm="100000">
                                          <p:val>
                                            <p:strVal val="#ppt_x"/>
                                          </p:val>
                                        </p:tav>
                                      </p:tavLst>
                                    </p:anim>
                                    <p:anim calcmode="lin" valueType="num">
                                      <p:cBhvr additive="base">
                                        <p:cTn id="26" dur="500" fill="hold"/>
                                        <p:tgtEl>
                                          <p:spTgt spid="4404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29826"/>
                                        </p:tgtEl>
                                        <p:attrNameLst>
                                          <p:attrName>style.visibility</p:attrName>
                                        </p:attrNameLst>
                                      </p:cBhvr>
                                      <p:to>
                                        <p:strVal val="visible"/>
                                      </p:to>
                                    </p:set>
                                    <p:anim calcmode="lin" valueType="num">
                                      <p:cBhvr additive="base">
                                        <p:cTn id="31" dur="500" fill="hold"/>
                                        <p:tgtEl>
                                          <p:spTgt spid="1229826"/>
                                        </p:tgtEl>
                                        <p:attrNameLst>
                                          <p:attrName>ppt_x</p:attrName>
                                        </p:attrNameLst>
                                      </p:cBhvr>
                                      <p:tavLst>
                                        <p:tav tm="0">
                                          <p:val>
                                            <p:strVal val="#ppt_x"/>
                                          </p:val>
                                        </p:tav>
                                        <p:tav tm="100000">
                                          <p:val>
                                            <p:strVal val="#ppt_x"/>
                                          </p:val>
                                        </p:tav>
                                      </p:tavLst>
                                    </p:anim>
                                    <p:anim calcmode="lin" valueType="num">
                                      <p:cBhvr additive="base">
                                        <p:cTn id="32" dur="500" fill="hold"/>
                                        <p:tgtEl>
                                          <p:spTgt spid="12298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9" grpId="0"/>
      <p:bldP spid="4"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27" name="Picture 3">
            <a:extLst>
              <a:ext uri="{FF2B5EF4-FFF2-40B4-BE49-F238E27FC236}">
                <a16:creationId xmlns:a16="http://schemas.microsoft.com/office/drawing/2014/main" id="{7EA76AD0-91A8-41DA-85E3-15A3F63F8ABD}"/>
              </a:ext>
            </a:extLst>
          </p:cNvPr>
          <p:cNvPicPr>
            <a:picLocks noChangeAspect="1" noChangeArrowheads="1"/>
          </p:cNvPicPr>
          <p:nvPr/>
        </p:nvPicPr>
        <p:blipFill>
          <a:blip r:embed="rId2">
            <a:lum bright="-30000"/>
            <a:extLst>
              <a:ext uri="{28A0092B-C50C-407E-A947-70E740481C1C}">
                <a14:useLocalDpi xmlns:a14="http://schemas.microsoft.com/office/drawing/2010/main" val="0"/>
              </a:ext>
            </a:extLst>
          </a:blip>
          <a:srcRect/>
          <a:stretch>
            <a:fillRect/>
          </a:stretch>
        </p:blipFill>
        <p:spPr bwMode="auto">
          <a:xfrm>
            <a:off x="0" y="0"/>
            <a:ext cx="9144000"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a:extLst>
              <a:ext uri="{FF2B5EF4-FFF2-40B4-BE49-F238E27FC236}">
                <a16:creationId xmlns:a16="http://schemas.microsoft.com/office/drawing/2014/main" id="{EE0D00E7-1259-444F-ACA1-6B329B9879E9}"/>
              </a:ext>
            </a:extLst>
          </p:cNvPr>
          <p:cNvSpPr txBox="1">
            <a:spLocks/>
          </p:cNvSpPr>
          <p:nvPr/>
        </p:nvSpPr>
        <p:spPr>
          <a:xfrm>
            <a:off x="0" y="4724400"/>
            <a:ext cx="9144000" cy="4724400"/>
          </a:xfrm>
          <a:prstGeom prst="rect">
            <a:avLst/>
          </a:prstGeom>
        </p:spPr>
        <p:txBody>
          <a:bodyPr>
            <a:normAutofit/>
          </a:bodyPr>
          <a:lstStyle/>
          <a:p>
            <a:pPr marL="342900" indent="-342900" fontAlgn="auto">
              <a:spcBef>
                <a:spcPct val="20000"/>
              </a:spcBef>
              <a:spcAft>
                <a:spcPts val="0"/>
              </a:spcAft>
              <a:buFont typeface="Arial" pitchFamily="34" charset="0"/>
              <a:buChar char="•"/>
              <a:defRPr/>
            </a:pPr>
            <a:r>
              <a:rPr lang="en-US" sz="2800" b="1" dirty="0">
                <a:latin typeface="+mn-lt"/>
                <a:cs typeface="+mn-cs"/>
              </a:rPr>
              <a:t>y1 = 0 , y2 = 0   represents that the test input is Apple</a:t>
            </a:r>
          </a:p>
          <a:p>
            <a:pPr marL="342900" indent="-342900" fontAlgn="auto">
              <a:spcBef>
                <a:spcPct val="20000"/>
              </a:spcBef>
              <a:spcAft>
                <a:spcPts val="0"/>
              </a:spcAft>
              <a:buFont typeface="Arial" pitchFamily="34" charset="0"/>
              <a:buChar char="•"/>
              <a:defRPr/>
            </a:pPr>
            <a:r>
              <a:rPr lang="en-US" sz="2800" b="1" dirty="0">
                <a:latin typeface="+mn-lt"/>
                <a:cs typeface="+mn-cs"/>
              </a:rPr>
              <a:t>y1 = 1 , y2 = 0   represents that the test input is Orange</a:t>
            </a:r>
          </a:p>
          <a:p>
            <a:pPr marL="342900" indent="-342900" fontAlgn="auto">
              <a:spcBef>
                <a:spcPct val="20000"/>
              </a:spcBef>
              <a:spcAft>
                <a:spcPts val="0"/>
              </a:spcAft>
              <a:buFont typeface="Arial" pitchFamily="34" charset="0"/>
              <a:buChar char="•"/>
              <a:defRPr/>
            </a:pPr>
            <a:r>
              <a:rPr lang="en-US" sz="2800" b="1" dirty="0">
                <a:latin typeface="+mn-lt"/>
                <a:cs typeface="+mn-cs"/>
              </a:rPr>
              <a:t>y1 = 1 , y2 = 0   represents that the test input is Mango</a:t>
            </a:r>
          </a:p>
          <a:p>
            <a:pPr marL="342900" indent="-342900" fontAlgn="auto">
              <a:spcBef>
                <a:spcPct val="20000"/>
              </a:spcBef>
              <a:spcAft>
                <a:spcPts val="0"/>
              </a:spcAft>
              <a:buFont typeface="Arial" pitchFamily="34" charset="0"/>
              <a:buChar char="•"/>
              <a:defRPr/>
            </a:pPr>
            <a:r>
              <a:rPr lang="en-US" sz="2800" b="1" dirty="0">
                <a:latin typeface="+mn-lt"/>
                <a:cs typeface="+mn-cs"/>
              </a:rPr>
              <a:t>y1 = 1 , y2 = 1   represents that the test input is Plum</a:t>
            </a:r>
          </a:p>
          <a:p>
            <a:pPr marL="342900" indent="-342900" fontAlgn="auto">
              <a:spcBef>
                <a:spcPct val="20000"/>
              </a:spcBef>
              <a:spcAft>
                <a:spcPts val="0"/>
              </a:spcAft>
              <a:buFont typeface="Arial" pitchFamily="34" charset="0"/>
              <a:buChar char="•"/>
              <a:defRPr/>
            </a:pPr>
            <a:endParaRPr lang="en-US" sz="2800" dirty="0">
              <a:latin typeface="+mn-lt"/>
              <a:cs typeface="+mn-cs"/>
            </a:endParaRPr>
          </a:p>
          <a:p>
            <a:pPr marL="342900" indent="-342900" fontAlgn="auto">
              <a:spcBef>
                <a:spcPct val="20000"/>
              </a:spcBef>
              <a:spcAft>
                <a:spcPts val="0"/>
              </a:spcAft>
              <a:buFont typeface="Arial" pitchFamily="34" charset="0"/>
              <a:buChar char="•"/>
              <a:defRPr/>
            </a:pPr>
            <a:endParaRPr lang="en-US" sz="3200" dirty="0">
              <a:latin typeface="+mn-lt"/>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827"/>
                                        </p:tgtEl>
                                        <p:attrNameLst>
                                          <p:attrName>style.visibility</p:attrName>
                                        </p:attrNameLst>
                                      </p:cBhvr>
                                      <p:to>
                                        <p:strVal val="visible"/>
                                      </p:to>
                                    </p:set>
                                    <p:anim calcmode="lin" valueType="num">
                                      <p:cBhvr additive="base">
                                        <p:cTn id="7" dur="500" fill="hold"/>
                                        <p:tgtEl>
                                          <p:spTgt spid="1229827"/>
                                        </p:tgtEl>
                                        <p:attrNameLst>
                                          <p:attrName>ppt_x</p:attrName>
                                        </p:attrNameLst>
                                      </p:cBhvr>
                                      <p:tavLst>
                                        <p:tav tm="0">
                                          <p:val>
                                            <p:strVal val="#ppt_x"/>
                                          </p:val>
                                        </p:tav>
                                        <p:tav tm="100000">
                                          <p:val>
                                            <p:strVal val="#ppt_x"/>
                                          </p:val>
                                        </p:tav>
                                      </p:tavLst>
                                    </p:anim>
                                    <p:anim calcmode="lin" valueType="num">
                                      <p:cBhvr additive="base">
                                        <p:cTn id="8" dur="500" fill="hold"/>
                                        <p:tgtEl>
                                          <p:spTgt spid="12298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72305-B456-4DD1-BAB4-8710992E316E}"/>
              </a:ext>
            </a:extLst>
          </p:cNvPr>
          <p:cNvSpPr>
            <a:spLocks noChangeArrowheads="1"/>
          </p:cNvSpPr>
          <p:nvPr/>
        </p:nvSpPr>
        <p:spPr bwMode="auto">
          <a:xfrm>
            <a:off x="0" y="0"/>
            <a:ext cx="9144000"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b="1">
                <a:solidFill>
                  <a:srgbClr val="FF0000"/>
                </a:solidFill>
                <a:latin typeface="Calibri" panose="020F0502020204030204" pitchFamily="34" charset="0"/>
              </a:rPr>
              <a:t>Non linear problems</a:t>
            </a:r>
          </a:p>
          <a:p>
            <a:pPr eaLnBrk="1" hangingPunct="1"/>
            <a:endParaRPr lang="en-US" altLang="en-US" sz="2800" b="1">
              <a:solidFill>
                <a:srgbClr val="FF0000"/>
              </a:solidFill>
              <a:latin typeface="Calibri" panose="020F0502020204030204" pitchFamily="34" charset="0"/>
            </a:endParaRPr>
          </a:p>
          <a:p>
            <a:pPr eaLnBrk="1" hangingPunct="1"/>
            <a:r>
              <a:rPr lang="en-US" altLang="en-US" sz="2800" b="1">
                <a:latin typeface="Calibri" panose="020F0502020204030204" pitchFamily="34" charset="0"/>
              </a:rPr>
              <a:t>Assume a shoes factory is packing the shoes pairs of certain size on a moving belt, the machine should check that the pairs are not alike. </a:t>
            </a:r>
          </a:p>
          <a:p>
            <a:pPr eaLnBrk="1" hangingPunct="1"/>
            <a:endParaRPr lang="en-US" altLang="en-US" sz="2800" b="1">
              <a:latin typeface="Calibri" panose="020F0502020204030204" pitchFamily="34" charset="0"/>
            </a:endParaRPr>
          </a:p>
          <a:p>
            <a:pPr eaLnBrk="1" hangingPunct="1"/>
            <a:r>
              <a:rPr lang="en-US" altLang="en-US" sz="2800" b="1">
                <a:latin typeface="Calibri" panose="020F0502020204030204" pitchFamily="34" charset="0"/>
              </a:rPr>
              <a:t>The factory labels </a:t>
            </a:r>
            <a:r>
              <a:rPr lang="en-US" altLang="en-US" sz="2800" b="1">
                <a:solidFill>
                  <a:srgbClr val="FF0000"/>
                </a:solidFill>
                <a:latin typeface="Calibri" panose="020F0502020204030204" pitchFamily="34" charset="0"/>
              </a:rPr>
              <a:t>left shoe as "0" and right shoe as "1".</a:t>
            </a:r>
          </a:p>
          <a:p>
            <a:pPr eaLnBrk="1" hangingPunct="1"/>
            <a:endParaRPr lang="en-US" altLang="en-US" sz="2800" b="1">
              <a:latin typeface="Calibri" panose="020F0502020204030204" pitchFamily="34" charset="0"/>
            </a:endParaRPr>
          </a:p>
          <a:p>
            <a:pPr eaLnBrk="1" hangingPunct="1"/>
            <a:r>
              <a:rPr lang="en-US" altLang="en-US" sz="2800" b="1">
                <a:latin typeface="Calibri" panose="020F0502020204030204" pitchFamily="34" charset="0"/>
              </a:rPr>
              <a:t> </a:t>
            </a:r>
          </a:p>
          <a:p>
            <a:pPr eaLnBrk="1" hangingPunct="1"/>
            <a:r>
              <a:rPr lang="en-US" altLang="en-US" sz="2800" b="1">
                <a:latin typeface="Calibri" panose="020F0502020204030204" pitchFamily="34" charset="0"/>
              </a:rPr>
              <a:t>In other words whenever the input is '00' or "11" the output is '0' and belt stops to prevent packing, otherwise the output is '1' and belt keeps moving. </a:t>
            </a:r>
          </a:p>
          <a:p>
            <a:pPr eaLnBrk="1" hangingPunct="1"/>
            <a:endParaRPr lang="en-US" altLang="en-US" sz="2800" b="1">
              <a:latin typeface="Calibri" panose="020F0502020204030204" pitchFamily="34" charset="0"/>
            </a:endParaRPr>
          </a:p>
          <a:p>
            <a:pPr eaLnBrk="1" hangingPunct="1"/>
            <a:r>
              <a:rPr lang="en-US" altLang="en-US" sz="2800" b="1">
                <a:latin typeface="Calibri" panose="020F0502020204030204" pitchFamily="34" charset="0"/>
              </a:rPr>
              <a:t>So we want to implement a NN to act as logical XOR function </a:t>
            </a:r>
          </a:p>
          <a:p>
            <a:pPr eaLnBrk="1" hangingPunct="1"/>
            <a:endParaRPr lang="en-US" altLang="en-US" sz="28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F9B7C9-D030-4E64-A55F-6248D362A288}"/>
              </a:ext>
            </a:extLst>
          </p:cNvPr>
          <p:cNvSpPr>
            <a:spLocks noChangeArrowheads="1"/>
          </p:cNvSpPr>
          <p:nvPr/>
        </p:nvSpPr>
        <p:spPr bwMode="auto">
          <a:xfrm>
            <a:off x="0" y="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The exclusive or(XOR) is the Boolean function with truth table:</a:t>
            </a:r>
          </a:p>
        </p:txBody>
      </p:sp>
      <p:pic>
        <p:nvPicPr>
          <p:cNvPr id="6146" name="Picture 2">
            <a:extLst>
              <a:ext uri="{FF2B5EF4-FFF2-40B4-BE49-F238E27FC236}">
                <a16:creationId xmlns:a16="http://schemas.microsoft.com/office/drawing/2014/main" id="{8FC46F62-425F-449A-8079-A6CC24828C71}"/>
              </a:ext>
            </a:extLst>
          </p:cNvPr>
          <p:cNvPicPr>
            <a:picLocks noChangeAspect="1" noChangeArrowheads="1"/>
          </p:cNvPicPr>
          <p:nvPr/>
        </p:nvPicPr>
        <p:blipFill>
          <a:blip r:embed="rId2">
            <a:lum bright="-32000"/>
            <a:extLst>
              <a:ext uri="{28A0092B-C50C-407E-A947-70E740481C1C}">
                <a14:useLocalDpi xmlns:a14="http://schemas.microsoft.com/office/drawing/2010/main" val="0"/>
              </a:ext>
            </a:extLst>
          </a:blip>
          <a:srcRect/>
          <a:stretch>
            <a:fillRect/>
          </a:stretch>
        </p:blipFill>
        <p:spPr bwMode="auto">
          <a:xfrm>
            <a:off x="1524000" y="762000"/>
            <a:ext cx="5602288"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11FAC2D-71DD-43F5-8644-E4FACAF43D65}"/>
              </a:ext>
            </a:extLst>
          </p:cNvPr>
          <p:cNvSpPr>
            <a:spLocks noChangeArrowheads="1"/>
          </p:cNvSpPr>
          <p:nvPr/>
        </p:nvSpPr>
        <p:spPr bwMode="auto">
          <a:xfrm>
            <a:off x="0" y="2438400"/>
            <a:ext cx="89916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When we display the input-output relationship expressed by g, we see that this problem </a:t>
            </a:r>
            <a:r>
              <a:rPr lang="en-US" altLang="en-US" sz="3200" b="1">
                <a:solidFill>
                  <a:srgbClr val="FF0000"/>
                </a:solidFill>
                <a:latin typeface="Calibri" panose="020F0502020204030204" pitchFamily="34" charset="0"/>
              </a:rPr>
              <a:t>is not linearly separable, </a:t>
            </a:r>
            <a:r>
              <a:rPr lang="en-US" altLang="en-US" sz="3200" b="1">
                <a:latin typeface="Calibri" panose="020F0502020204030204" pitchFamily="34" charset="0"/>
              </a:rPr>
              <a:t>That is, there is no line that can separate the two subsets</a:t>
            </a:r>
          </a:p>
          <a:p>
            <a:pPr eaLnBrk="1" hangingPunct="1"/>
            <a:endParaRPr lang="en-US" altLang="en-US" sz="3200">
              <a:latin typeface="Calibri" panose="020F0502020204030204" pitchFamily="34" charset="0"/>
            </a:endParaRPr>
          </a:p>
        </p:txBody>
      </p:sp>
      <p:pic>
        <p:nvPicPr>
          <p:cNvPr id="6147" name="Picture 3">
            <a:extLst>
              <a:ext uri="{FF2B5EF4-FFF2-40B4-BE49-F238E27FC236}">
                <a16:creationId xmlns:a16="http://schemas.microsoft.com/office/drawing/2014/main" id="{CDF1AAEC-8C20-4DB4-8A4B-B68314F8CCE4}"/>
              </a:ext>
            </a:extLst>
          </p:cNvPr>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5181600" y="3841750"/>
            <a:ext cx="3962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wipe(down)">
                                      <p:cBhvr>
                                        <p:cTn id="12" dur="500"/>
                                        <p:tgtEl>
                                          <p:spTgt spid="61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147"/>
                                        </p:tgtEl>
                                        <p:attrNameLst>
                                          <p:attrName>style.visibility</p:attrName>
                                        </p:attrNameLst>
                                      </p:cBhvr>
                                      <p:to>
                                        <p:strVal val="visible"/>
                                      </p:to>
                                    </p:set>
                                    <p:animEffect transition="in" filter="wipe(down)">
                                      <p:cBhvr>
                                        <p:cTn id="22"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6" grpId="0" build="allAtOnce"/>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884DD2-10FA-4E3E-A23A-945BC8F719F9}"/>
              </a:ext>
            </a:extLst>
          </p:cNvPr>
          <p:cNvSpPr>
            <a:spLocks noChangeArrowheads="1"/>
          </p:cNvSpPr>
          <p:nvPr/>
        </p:nvSpPr>
        <p:spPr bwMode="auto">
          <a:xfrm>
            <a:off x="0" y="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dirty="0">
                <a:latin typeface="Calibri" panose="020F0502020204030204" pitchFamily="34" charset="0"/>
              </a:rPr>
              <a:t>White={(0,0),(1,1)} and Black={(0,1),(1,0)}. </a:t>
            </a:r>
          </a:p>
          <a:p>
            <a:pPr eaLnBrk="1" hangingPunct="1"/>
            <a:r>
              <a:rPr lang="en-US" altLang="en-US" sz="3200" b="1" dirty="0">
                <a:latin typeface="Calibri" panose="020F0502020204030204" pitchFamily="34" charset="0"/>
              </a:rPr>
              <a:t>Therefore, the function g </a:t>
            </a:r>
            <a:r>
              <a:rPr lang="en-US" altLang="en-US" sz="3200" b="1" dirty="0">
                <a:solidFill>
                  <a:srgbClr val="FF0000"/>
                </a:solidFill>
                <a:latin typeface="Calibri" panose="020F0502020204030204" pitchFamily="34" charset="0"/>
              </a:rPr>
              <a:t>cannot be implemented by using a single perceptron, </a:t>
            </a:r>
            <a:r>
              <a:rPr lang="en-US" altLang="en-US" sz="3200" b="1" dirty="0">
                <a:latin typeface="Calibri" panose="020F0502020204030204" pitchFamily="34" charset="0"/>
              </a:rPr>
              <a:t>so we need to consider </a:t>
            </a:r>
            <a:r>
              <a:rPr lang="en-US" altLang="en-US" sz="4400" b="1" dirty="0">
                <a:solidFill>
                  <a:srgbClr val="FF0000"/>
                </a:solidFill>
                <a:latin typeface="Calibri" panose="020F0502020204030204" pitchFamily="34" charset="0"/>
              </a:rPr>
              <a:t>a hidden layer</a:t>
            </a:r>
            <a:r>
              <a:rPr lang="en-US" altLang="en-US" sz="3200" b="1" dirty="0">
                <a:latin typeface="Calibri" panose="020F0502020204030204" pitchFamily="34" charset="0"/>
              </a:rPr>
              <a:t>. </a:t>
            </a:r>
          </a:p>
        </p:txBody>
      </p:sp>
      <p:pic>
        <p:nvPicPr>
          <p:cNvPr id="3" name="Picture 3">
            <a:extLst>
              <a:ext uri="{FF2B5EF4-FFF2-40B4-BE49-F238E27FC236}">
                <a16:creationId xmlns:a16="http://schemas.microsoft.com/office/drawing/2014/main" id="{9512EA36-F9CF-42D2-8616-9E6E325253A0}"/>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2400300" y="2895600"/>
            <a:ext cx="5049838"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754" name="Picture 2">
            <a:extLst>
              <a:ext uri="{FF2B5EF4-FFF2-40B4-BE49-F238E27FC236}">
                <a16:creationId xmlns:a16="http://schemas.microsoft.com/office/drawing/2014/main" id="{0F5A402E-D26D-42B7-94D8-1BC66160F225}"/>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42863" y="0"/>
            <a:ext cx="9101137"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8755" name="TextBox 3">
            <a:extLst>
              <a:ext uri="{FF2B5EF4-FFF2-40B4-BE49-F238E27FC236}">
                <a16:creationId xmlns:a16="http://schemas.microsoft.com/office/drawing/2014/main" id="{F4E035FF-3E9C-4B6D-A390-EF9DE44F24D8}"/>
              </a:ext>
            </a:extLst>
          </p:cNvPr>
          <p:cNvSpPr txBox="1">
            <a:spLocks noChangeArrowheads="1"/>
          </p:cNvSpPr>
          <p:nvPr/>
        </p:nvSpPr>
        <p:spPr bwMode="auto">
          <a:xfrm>
            <a:off x="0" y="4795838"/>
            <a:ext cx="91440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Single layer, single output neuron is the architecture, but we need two straight lines, not possible with </a:t>
            </a:r>
            <a:r>
              <a:rPr lang="en-US" altLang="en-US" sz="3200" b="1">
                <a:solidFill>
                  <a:srgbClr val="FF0000"/>
                </a:solidFill>
                <a:latin typeface="Calibri" panose="020F0502020204030204" pitchFamily="34" charset="0"/>
              </a:rPr>
              <a:t>single layer single neuron</a:t>
            </a:r>
            <a:r>
              <a:rPr lang="en-US" altLang="en-US" sz="3200" b="1">
                <a:latin typeface="Calibri" panose="020F0502020204030204" pitchFamily="34" charset="0"/>
              </a:rPr>
              <a:t>,  so will have to go for more layers.</a:t>
            </a:r>
          </a:p>
        </p:txBody>
      </p: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ttp://sebastianraschka.com/Images/2014_kernel_pca/linear_vs_nonlinear.png">
            <a:extLst>
              <a:ext uri="{FF2B5EF4-FFF2-40B4-BE49-F238E27FC236}">
                <a16:creationId xmlns:a16="http://schemas.microsoft.com/office/drawing/2014/main" id="{8C3447B6-3959-4EB3-BAD8-0194EA567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779" name="AutoShape 4" descr="data:image/jpeg;base64,/9j/4AAQSkZJRgABAQAAAQABAAD/2wCEAAkGBhQRERASEBQVEhAQEhYQEBIPEhAXEhURFRgYFRQQFBYYGyYfFxkjGRcVHy8gLyopLCwsFR4yNTAqNSYtLCoBCQoKDgwOGg8PGiwkHyUqLCwpMSkpKSwpKiwtKTUyLDUqLDUsLC0tNSk0LC8pLCksNSwvLCwsLCwpLCwsLCwsKf/AABEIAJsBRQMBIgACEQEDEQH/xAAbAAEBAAMBAQEAAAAAAAAAAAAABQEEBgMCB//EAEMQAAIBAwEEBAgNBAEEAwAAAAECAwAEERIFEyExBiJBURQWNFR0k7LRBxUjMjNCYXORkrTS01JxgbMkYoKh4RdDcv/EABcBAQEBAQAAAAAAAAAAAAAAAAABAwL/xAAiEQEBAAICAgICAwAAAAAAAAAAAQIRAzEhQVFhEoETcZH/2gAMAwEAAhEDEQA/AP3GlKwaDNKjrfXDyTrEsISGRY8yNJqJMUcpPAYH0mP8V6Zu+63/ABm91BUpUvN33W/4ze6mbvut/wAZvdQVKVLzd91v+M3upm77rf8AGb3UFSlS83fdb/jN7qZu+63/ABm91BUpUvN33W/4ze6mbvut/wAZvdQVKVLzd91v+M3upm77rf8AGb3UFSlS9d33W/4ze6mbvut/xm91BUpUvN33W/4ze6mbvut/xm91BUpUm3vZxOkUwixJHJIDEZMgxtGMEMOR3n/iq1ApSlApSlApSsZoM0rGaZoM0rGaZoM0rGaZoM0rGaZoM0rGaZoM0rGaZoM0pSgUpSgUpSglbH+lvvSV/TW1ValbH+lvvSV/TW1VaBSlYJoM0rXgvkfUEZWKNocKwOlu1WxyP2VsULNdlYJrNfLpngeR4Gg8LLaEc2oxOkgRijGNg2HHNTjkfsrZqJ0a6Iw2AlEGr5VgTrbOFXOhB9gyft48Sat1Md68tOWYTOzjts9b8UrxubkRqzscKoLMe4Dma9TU23HhBEh+hGDCP62574ju+bpH/d/Tis2tLtIprd2USlC0Fu76eoBnrAA9ckHjg44AciTv2W0Q6IWKK7aQVVsgOy69AJAJ6vHkOFaN5sBpJg+saBJHJpIfPU09UAOE44PWKk8SOWMbI2Qd+Jgw4JuQoQY3Xzuec6tXbyxwxnjWl/HS+Gz8Yx693vE3mcaNaa84zjTnOcV5R7XjMrw6gJVIGgkAtlQ+VGckYP8A4PdWfiz5Tebx+edGU0csYxpzj/Naz7FYyu2td28kcxUIdYeIIFGrVjBKDPDlkduRJMR9XHllt9xce1bVUqVcD/mW3o9x7VtVKWUKpZjhVBZieQA4kn/FcI+6V+ebM6eyTW9guJBeXs8YJNndLCsTu0zqjtGEk026ldQbjjX2V021+lQt33fg9zL1Q2qCONk454ZLjjw7qC7SvKGfUqtgjUobDcGGRnB+2oNj0zWW+mshE4MS6t4eRxjOR9VTkYOeP2VLZO2mHFnyTK4zepu/06Oodzs6Oa8YTIsgW2QqJFDAEySZIB5ZwPwq2GqZH5bJ6LH/ALJKrM8WLXzeH1Ufup4sWvm8Pqo/dVSlBL8WLXzeH1Ufup4sWvm8Pqo/dVSsE0EzxYtfN4fVR+6nixa+bw+qj91Uwa5Tp90GbaccCLcyW25mEvyYyG+3GRh15q2eBJ4HPALHixa+bw+qj91PFi183h9VH7qowx6VUZJwAMtzOO0nvr7oJfixa+bw+qj91PFi183h9VH7qqVjNBM8WLXzeH1UfuoejFr5vD6qP3VUrBoJvRjyO1+4j9kVTqZ0Y8jtfuI/ZFU6BSlKBSlKCVsf6W+9JX9NbVVqVsf6W+9JX9NbVVoFYYVmlBA6OdDorFpmhLnfMCd4wOlRkhB3gajxOTx51fpSpJMZqNOTkz5cvzzu79maA1D2l0sgguYrWRjvZsacLlRqJVNR7MsCBz+3HOrSGksvSZceeElympfM+31WCaZqfdTtIxijJGCN7Iv1FODoB/rIP/aDn+nN1tw+ZG37aB9ApKynj8owypiH/SD87vI08etVICvOCAIoVQFVRgAcABXpmgzSlKBSou2+l9raSwQ3Eyxy3J0xK2rjxxqYgYRckDJwM/2OLVBLufLLf7i49u2ra2lZb6KWLUyb2No9aEB11KV1KTwyM5Fatz5Zb/cXHt21b13dCNHkbgsal25fNUZPP7BQTl6Pxg2WkssdiCIYxxXO6MCsxPWOmNnHPB1nOSAR6bQ6MWlw2u4tbeaTAXXPBC76RnC6mUnHE8Ptr8ig2xMuzr2EyPvpx8ZTsGfK27WdtMdJyCiyXL7sYwAN9jBSv0fa95PY21pHbrrZEWJtcN/cHCIFzm3Rmzkc25/3oOljhCgKoCqoCqqgAADgAAOQxTdDOcDJ4E9uByGan9HdoSTW6yTKFkJYECK5iGAcDqTqrjh3j+1Q9mdM7iXatzYvZvHBCmpLk5w3LDHhp0tk4wc9XiOekOvAqZH5bJ6LH/skqpUuPy2T0WP/AGSUFSlKUGCK5uTaN6NorCIR4CY8mXjnOM6tWeerq6McuNdLXyVqWb9tOPOYb3jLua8+vv8ATINZrArNVmUpSgVzO1ukFxFfW1vHbl4JfnzDVwznOCOC6QMnPPPCumr4K1zlLeq0488cLvLHfi97/wB/TKGsmiihrpmm9GPI7X7iP2RVOpnRjyO1+4j9kVToFKUoFKUoJWx/pb70lf01tVWpWx/pb70lf01tVWgUpXxMpKsFOliCA2M4PYcdv9qD7pXPdD9kXNvHKt5Pv2aQshyx0r29ZgDxPHTyHZXQ1zjdzbTlwmGdxxu58z2059lxPIkrxo0sWd27KCy556T2VtgVmtW+u9GkAanc6Y0BxqbGeJ7ABkk9gHacA9a+HG7e3lfXbZ3cWN6wzk8QinI3jfgcDtI7gSPe0tVRQFz3kk5LMebMe0nvr4sLMoCWOqR8GR8Y1N3Adijjgdg7zknbq34iMGuQnG0/jZNJi+KN1186NerBzn6+818sdXTz412FKgwKzSlBK2t0XtrqSCW4hSSW3bVCzA5U8+w4YZAODkZGaq0pQS7nyy3+4uPbtq3ru0WVHjkUPHIpR1YZVkYEMpHaCCRWjc+WW/3Fx7dtVSg0ZNiQsXLRoTIYjISo6xhOqEt36WAI7sVu4rNKBivnRX1SgVLj8tk9Fj/2SVUqXH5bJ6LH/skoKlKUoFKk9K9nz3FncRWc3g9zImIpePVOQSMjiuQCuocV1ZHEVjols6e3s4Irybwi4jXEkvE5OSQMni2BhdR4tpyeJoK9KUoFKUoFKVyk3wgwrtVNlmOXeumsSafk86S4XvI0g9YcAeHfgOrrBrNYNBN6MeR2v3EfsiqdTOjHkdr9xH7IqnQKUpQKUpQStj/S33pK/praqMxODp54OM8s9manbH+lvvSV/TW1VCKDneh11eus3xgiowkxHpwMrxyMAnqg4weZ4/3ro6wBWa5xmpppy5/yZ3LUm/U6YxWaV5zzhFLMQFUZYnkAOZrpm+Lu7WNSzHuAA5ljwVVHaSeAFeNjbHjJLgytwwDkImciNf8AGMn6xGeQAHnaoZH3sgxg/IoeaLjBdh/WeP8AYHHA6s0AKvXgZrGqs1yvwgdEH2lbrBFcPbMsqyllDFWC56rgEE4PWHHmo/xB1QNK8LCApHGhZpCiKhkkILuVAGtsD5xxk/aa96BSlKBSlKCXc+WW/wBxce3bVUqXc+WW/wBxce3bVUoFKUoFKUoFS4/LZPRY/wDZJVSpcflsnosf+ySgqUpSgUpSgVgms14XsJeN0DFC6lQyfOUkEal+0cx/aizt6hq+q57ob0deyhMTymYmQuCQQFB7FBJPHmePMmuhrnG2zdd8mOOOdmN3Pn5K8zbrrD6RrC6Q+Bq0k5K554zxxXpSumZWDWawaCb0Y8jtfuI/ZFU6mdGPI7X7iP2RVOgUpSgUpSglbH+lvvSV/TW1U3fFTNj/AEt96Sv6a2revbUSo0bjUjqyOMkZVhgjI+wmiz7YstoRzLridZEJIDRsrLkcxkVsVH6N9GY7GMxw6irMXYyMCxYgAcgAMAAcB2VXJqS3Xl3yTCZ2YXc9b7C2KmQ/8hg//wBC4ZAeUjZBEv8A+B9XvPW7FJzMTOxRfoVJWZgfnsOBhU9wPzj9mnnqxRVAOAGMd1ddM2QKzSlQKUpQKUpQa+0YnaKRYn3crIyxyFQ2hyCFk0n52CQcduKgfB/sS8tbXd7RuPCpt4zK2p30ocYTeOAz8cnjy1YHACunpQKUpQS7nyy3+4uPbtqqVLufLLf7i49u2qpQKUpQKUpQKlx+Wyeix/7JKp5qfebKEkm8Ekkb6BGTEyjKglgCGU9pP40FGlS/iVvObj80X8dPiVvObj80X8dBUpUv4mbzm4/NF/HQ7Gbzm4/NF/HQVKGpfxK3nNx+aL+OnxK3nNx+aL+OgpgVmpfxK3nNx+aL+OnxK3nNx+aL+OgqUqV8Tnzm4/NF/HT4nbzm4/NF/HQVawamfErec3H5ov46wdjN5zcfmi/joProx5Ha/cR+yKp1r2FqsUccSZ0xoEXJycKMDJ7TWxQKUpQKUpQStj/S33pK/praqtStj/S33pK/praqtAqfd3Bdt1EcHI3rj6ikZwD/AFkYx3A5PZn6v7ojEceDM/FQeSqCAZG+wZ5dpwO8j2tLUIMLk5JZmb5zMebMe0/+gMAAVevI9IIAihVGFAwBXpSlQKUpQfLGuW6D/CBHtQ3Iijkj8GkCHeqBqBzpbh81uqcqeI4d9dUwzXnFbKudIA1Es2lQMsebHHMnvoPWlKUCleF7eJDHJLKdMcSNJIxzhUQFmY47gCak9EumMG04TPaltCuY3WRdLqwwcEcRxUqeBPA9+RQXaUpQS7nyy3+4uPbtqqVLufLLf7i49u2qpQKUpQKUpQRbq7YbRtIwxEb2l27r9UukloEY/aA7/mNc3edJ7oXlxb225J31wdV1vmVEgtrGQBFQjmZ2GMjnnPAg9dtTo9bXWnwmCGfRnRv4o5NOrGrTqBxnA/AVmLYcCnKxRqwBUFY0B0sqIVyByKRRqfsjUdgoOK2X8Jk09zboIAIHW1WYqsrMsl3brOH3nBFVTIi6T1mwxHIKda2+Em7kZgsUPyotZLRnWdFMdzcpbgsC2tlw+RJpTOnIQg13kfR23V45FghEsMYhikEMeuOIAgRo2MqoBIwOGCa87XopaREmK2t4yWDExwRKSysHVjgcw6qw7ioIoOKh6bXNstwJgszyXFzbWbEMFN8k27jtTx4IwdSoyCBFJlu0V+mXSSa0lh3QV3a3Y6HZxE0hu7GAEgcRwnfB4kdx5GzddGEeWBw2iOGZrowxpEqSXLA4nkbTqJGpjz4nBOcVv3WyopSDLGkhUaVMiKxA1JJgZHLXHG390U9goOGv+nF7EsgZbXVbXEsNzNifdBEjt5Vk3Qcyqny+lpBvAmkEjDcMXfwkzrNfBYAYLYXUSPu5j8vbQNMGeTgjBtDDdjrAaTk5OnsrzoxazHM1vBIdZlzJDE3yhCqZOsPnFVQZ7lHcK8tq9FYJ1uTu0Se5t3tnuEij3+7dNHz8ZOBjh/0ig5UdP7kK8ZW3e6Y2xg8G38yMLqOWVY9AwWdVgfiWRSrK+V+afPZ/wiXMkLTslukUNmtxNq35ZpWmurdUj3eoaS0CN9bngFshl66LojaCHcG3gaEsJHQwQ6HlAxvmXGC5xz517p0etwjxrBEI5E3ToIo9DR6nbdlcYK6pJDjll2PbQfn0fTK+llhUGCGWOW8idZw8cDiK3t7hWkQSOysBIw06srxLAFSlY/8AkW46zwoXa8lt/B43WWYQq+z4bpkCRAO5LMeXeT2Yrum6G2RQRm0tjGCSENvDoBIVSwXTjOEQZ7kHdWxddHreUOssEMiyMryCSGNgzooRHYEcSFAAPYBigj7U6Tz+AW9zbxLvZxExjlOoorrrk0IrKZ3ABwikFuJAJGkw0+Eedp7WNIo5Y2jtXuJIFuWRvCnMYeN2CiJVIzhxljleBGT3F5saGaPdTRRyxcPk5Y0aPq/N6pGOHZXkOjtvqhbcQ6rdQtu25j1RKPqxHHUH2Cg4PZXTK8it7EyNA6yF/CZ5jKcE3TRIpCEtEpUECUqyZ0g6eZ/TVNSn6K2h3ZNtATCxeEmCI7t2bWzJw6pLdbI7eNVVGKDNKUoFKUoJWx/pb70lf01tW3e3gQDALOx0og4FmwTj7BgEk9gFSbLa8EU98ss0UbeEIdMksatg21vxwTnHA1sfHVnr1+EQa9OkE3EXAZycDVgZ4Z78DuFBu2FoVGpzqlcAyNxwSPqqDyQccD/JySSdupvjJa+cwevh/dTxltfOYPXw/uoKVc7086Yrsu0Ny0TzfKLEFQgDLZOXYghFwDxweJUdtUPGW185g9fD+6vmTpBaMCGuLdgeYaaEg/4LUG1su+E8MMyhlWaNZVWQYcBwGCsOwjPEVtVN8ZbXzmD18P7qeMtr5zB6+H91BO6a9OINlxRyXIkIlfdqsKhmzjLMckAAD7c9wNX7acSIjqcq6h1OCMqwyDg8RwNSb3a1jMoWaW1lUMHCyyW7KGXirYYkZHfWx4y2vnMHr4f3UFKlTfGW185g9fD+6njLa+cwevh/dQUJEyCDxB4EHkR3VrbL2TDbRiK3iSGMEkJEoVcniTgdteHjLa+cwevh/dTxltfOYPXw/uoKVKm+Mtr5zB6+H91PGW185g9fD+6g+bnyy3+4uPbtqqVCTakU17BuZY5CtvcEiORGIBe3wTpJxV2gUpSgUpSgUpSgUpSgUpSgUpSgUpSgUpSgUpSgUpSgUpSgUNKUHzoFT9r7VW3NuGUt4RcJbLp09VnDMGbPZ1T9vGqVROlOxZblbfcOkctvcJcqZkd0JRXXSVVlP1u/soG0OlFvbyMk7LEqRxyGR2UL8q7xqun5wOUPHGDyzXwemVkFhc3EQW4YpCScamDaGGCOrhyFOcYJANTLjobPNPFcTzRbxPBdYhikVD4NcSz9UNIxGVkVeJPFSe3A0NqfBc0zahOAHa6WZSLkK0FzcPc6RuZkLMusjDakPDq8OIdJcdLrOOSSJ5o1liVnkUk9URoZHBOMaggLFc5wCccK8dmdNLa4nMETqxKo0TgjRLq3uRGe3SIXOeRHLNc/tX4Mpp555GuUKv4UItcczSItzbzQCMEy6FRDKDhVXVpGTnjXp0r6LyKs0kG8a5mWzhs2t0w1vcW++xcOxOFixKwY44KSOOoUHTXHSa2jhW4eVBA7aEfrYZsldKgDLHKtyHJSeQzXyvSuzL28YniL3Sq8Chsl1bJUjuzg4zjOCByrW2v0V3lnBbW5jUW+7ERuEdsLEuhCpjdHjkHAh1III4c6jJ8HEnhFvNJc70qtr4TrFwpkltDqSRVjmWM6jjOtXxjI50F616ZWUolMdxEwgXeSnVjQmSNRz2ZBH9+HOsRdNbJt1puI8zOYogdQZpFKBkCkZDDeRnHcwPLjXJ7B6EXclom8mFvItvJBbqsUiSRiW4SeTfMJAzZ3KKCpQhXY8+NVOjvwePbS71pkJzdNiKJ1Ctcx2qZXXIxJU2zEkklteT20G9dfCHZKutJVlUTRQyNGeCCUsqzEnAaPKtxGc44Zr2HTe11Z1ruPBReeEal3W7MhiC5569QxjGc8OfCubsfgwuI8ObmJpwbRt40Vw+trR5HDy65yzlg4HBlACgAAAVsXPwZvIjarhd4yaiyxyKPCfDGviw0SBlj1uVADBgOIbNB1a7etzbm6EieDBDIZc9TSOB/yCCMc8jGM8K0m6cWIjjlNzCI5HaJGLY66fPUg8V08MkgAZGeYrzsuiJjsJLTVGzy7xnaWOWSEySsWbUksjO65Pa5J55qDdfBnPLFCsl0Hkj8IibULzR4NcMjGIFLhZX06ABrdgQcEHAoLh6fWa+E71xCLa5azYyA9aREEjFQASQAT/bQezGeht5FdVdCrI6hlZSCrKRkMCOBBBBzXGbR+D+ZknSGaJDJc+ERO8Uxki/46W+UkSRWVxuwcg4IJBBBrsrKBkRFdtbKiqz6QupgAC+kcFycnA4DNB6hMV9UpQKUpQKUpQKUpQKUpQKUpQKUpQKUpQKUpQKUpQKUpQKUpQKUpQKUpQKUpQKwRWaUClKUGAKzSlApSlApSlApSlApSlApSlApSlApSlApSlApSlApSlApSlApSlApSlApSlApSlB//2Q==">
            <a:extLst>
              <a:ext uri="{FF2B5EF4-FFF2-40B4-BE49-F238E27FC236}">
                <a16:creationId xmlns:a16="http://schemas.microsoft.com/office/drawing/2014/main" id="{92F08623-5365-4B48-888F-698B59FEF670}"/>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459780" name="AutoShape 6" descr="data:image/jpeg;base64,/9j/4AAQSkZJRgABAQAAAQABAAD/2wCEAAkGBhQRERASEBQVEhAQEhYQEBIPEhAXEhURFRgYFRQQFBYYGyYfFxkjGRcVHy8gLyopLCwsFR4yNTAqNSYtLCoBCQoKDgwOGg8PGiwkHyUqLCwpMSkpKSwpKiwtKTUyLDUqLDUsLC0tNSk0LC8pLCksNSwvLCwsLCwpLCwsLCwsKf/AABEIAJsBRQMBIgACEQEDEQH/xAAbAAEBAAMBAQEAAAAAAAAAAAAABQEEBgMCB//EAEMQAAIBAwEEBAgNBAEEAwAAAAECAwAEERIFEyExBiJBURQWNFR0k7LRBxUjMjNCYXORkrTS01JxgbMkYoKh4RdDcv/EABcBAQEBAQAAAAAAAAAAAAAAAAABAwL/xAAiEQEBAAICAgICAwAAAAAAAAAAAQIRAzEhQVFhEoETcZH/2gAMAwEAAhEDEQA/AP3GlKwaDNKjrfXDyTrEsISGRY8yNJqJMUcpPAYH0mP8V6Zu+63/ABm91BUpUvN33W/4ze6mbvut/wAZvdQVKVLzd91v+M3upm77rf8AGb3UFSlS83fdb/jN7qZu+63/ABm91BUpUvN33W/4ze6mbvut/wAZvdQVKVLzd91v+M3upm77rf8AGb3UFSlS9d33W/4ze6mbvut/xm91BUpUvN33W/4ze6mbvut/xm91BUpUm3vZxOkUwixJHJIDEZMgxtGMEMOR3n/iq1ApSlApSlApSsZoM0rGaZoM0rGaZoM0rGaZoM0rGaZoM0rGaZoM0rGaZoM0pSgUpSgUpSglbH+lvvSV/TW1ValbH+lvvSV/TW1VaBSlYJoM0rXgvkfUEZWKNocKwOlu1WxyP2VsULNdlYJrNfLpngeR4Gg8LLaEc2oxOkgRijGNg2HHNTjkfsrZqJ0a6Iw2AlEGr5VgTrbOFXOhB9gyft48Sat1Md68tOWYTOzjts9b8UrxubkRqzscKoLMe4Dma9TU23HhBEh+hGDCP62574ju+bpH/d/Tis2tLtIprd2USlC0Fu76eoBnrAA9ckHjg44AciTv2W0Q6IWKK7aQVVsgOy69AJAJ6vHkOFaN5sBpJg+saBJHJpIfPU09UAOE44PWKk8SOWMbI2Qd+Jgw4JuQoQY3Xzuec6tXbyxwxnjWl/HS+Gz8Yx693vE3mcaNaa84zjTnOcV5R7XjMrw6gJVIGgkAtlQ+VGckYP8A4PdWfiz5Tebx+edGU0csYxpzj/Naz7FYyu2td28kcxUIdYeIIFGrVjBKDPDlkduRJMR9XHllt9xce1bVUqVcD/mW3o9x7VtVKWUKpZjhVBZieQA4kn/FcI+6V+ebM6eyTW9guJBeXs8YJNndLCsTu0zqjtGEk026ldQbjjX2V021+lQt33fg9zL1Q2qCONk454ZLjjw7qC7SvKGfUqtgjUobDcGGRnB+2oNj0zWW+mshE4MS6t4eRxjOR9VTkYOeP2VLZO2mHFnyTK4zepu/06Oodzs6Oa8YTIsgW2QqJFDAEySZIB5ZwPwq2GqZH5bJ6LH/ALJKrM8WLXzeH1Ufup4sWvm8Pqo/dVSlBL8WLXzeH1Ufup4sWvm8Pqo/dVSsE0EzxYtfN4fVR+6nixa+bw+qj91Uwa5Tp90GbaccCLcyW25mEvyYyG+3GRh15q2eBJ4HPALHixa+bw+qj91PFi183h9VH7qowx6VUZJwAMtzOO0nvr7oJfixa+bw+qj91PFi183h9VH7qqVjNBM8WLXzeH1UfuoejFr5vD6qP3VUrBoJvRjyO1+4j9kVTqZ0Y8jtfuI/ZFU6BSlKBSlKCVsf6W+9JX9NbVVqVsf6W+9JX9NbVVoFYYVmlBA6OdDorFpmhLnfMCd4wOlRkhB3gajxOTx51fpSpJMZqNOTkz5cvzzu79maA1D2l0sgguYrWRjvZsacLlRqJVNR7MsCBz+3HOrSGksvSZceeElympfM+31WCaZqfdTtIxijJGCN7Iv1FODoB/rIP/aDn+nN1tw+ZG37aB9ApKynj8owypiH/SD87vI08etVICvOCAIoVQFVRgAcABXpmgzSlKBSou2+l9raSwQ3Eyxy3J0xK2rjxxqYgYRckDJwM/2OLVBLufLLf7i49u2ra2lZb6KWLUyb2No9aEB11KV1KTwyM5Fatz5Zb/cXHt21b13dCNHkbgsal25fNUZPP7BQTl6Pxg2WkssdiCIYxxXO6MCsxPWOmNnHPB1nOSAR6bQ6MWlw2u4tbeaTAXXPBC76RnC6mUnHE8Ptr8ig2xMuzr2EyPvpx8ZTsGfK27WdtMdJyCiyXL7sYwAN9jBSv0fa95PY21pHbrrZEWJtcN/cHCIFzm3Rmzkc25/3oOljhCgKoCqoCqqgAADgAAOQxTdDOcDJ4E9uByGan9HdoSTW6yTKFkJYECK5iGAcDqTqrjh3j+1Q9mdM7iXatzYvZvHBCmpLk5w3LDHhp0tk4wc9XiOekOvAqZH5bJ6LH/skqpUuPy2T0WP/AGSUFSlKUGCK5uTaN6NorCIR4CY8mXjnOM6tWeerq6McuNdLXyVqWb9tOPOYb3jLua8+vv8ATINZrArNVmUpSgVzO1ukFxFfW1vHbl4JfnzDVwznOCOC6QMnPPPCumr4K1zlLeq0488cLvLHfi97/wB/TKGsmiihrpmm9GPI7X7iP2RVOpnRjyO1+4j9kVToFKUoFKUoJWx/pb70lf01tVWpWx/pb70lf01tVWgUpXxMpKsFOliCA2M4PYcdv9qD7pXPdD9kXNvHKt5Pv2aQshyx0r29ZgDxPHTyHZXQ1zjdzbTlwmGdxxu58z2059lxPIkrxo0sWd27KCy556T2VtgVmtW+u9GkAanc6Y0BxqbGeJ7ABkk9gHacA9a+HG7e3lfXbZ3cWN6wzk8QinI3jfgcDtI7gSPe0tVRQFz3kk5LMebMe0nvr4sLMoCWOqR8GR8Y1N3Adijjgdg7zknbq34iMGuQnG0/jZNJi+KN1186NerBzn6+818sdXTz412FKgwKzSlBK2t0XtrqSCW4hSSW3bVCzA5U8+w4YZAODkZGaq0pQS7nyy3+4uPbtq3ru0WVHjkUPHIpR1YZVkYEMpHaCCRWjc+WW/3Fx7dtVSg0ZNiQsXLRoTIYjISo6xhOqEt36WAI7sVu4rNKBivnRX1SgVLj8tk9Fj/2SVUqXH5bJ6LH/skoKlKUoFKk9K9nz3FncRWc3g9zImIpePVOQSMjiuQCuocV1ZHEVjols6e3s4Irybwi4jXEkvE5OSQMni2BhdR4tpyeJoK9KUoFKUoFKVyk3wgwrtVNlmOXeumsSafk86S4XvI0g9YcAeHfgOrrBrNYNBN6MeR2v3EfsiqdTOjHkdr9xH7IqnQKUpQKUpQStj/S33pK/praqMxODp54OM8s9manbH+lvvSV/TW1VCKDneh11eus3xgiowkxHpwMrxyMAnqg4weZ4/3ro6wBWa5xmpppy5/yZ3LUm/U6YxWaV5zzhFLMQFUZYnkAOZrpm+Lu7WNSzHuAA5ljwVVHaSeAFeNjbHjJLgytwwDkImciNf8AGMn6xGeQAHnaoZH3sgxg/IoeaLjBdh/WeP8AYHHA6s0AKvXgZrGqs1yvwgdEH2lbrBFcPbMsqyllDFWC56rgEE4PWHHmo/xB1QNK8LCApHGhZpCiKhkkILuVAGtsD5xxk/aa96BSlKBSlKCXc+WW/wBxce3bVUqXc+WW/wBxce3bVUoFKUoFKUoFS4/LZPRY/wDZJVSpcflsnosf+ySgqUpSgUpSgVgms14XsJeN0DFC6lQyfOUkEal+0cx/aizt6hq+q57ob0deyhMTymYmQuCQQFB7FBJPHmePMmuhrnG2zdd8mOOOdmN3Pn5K8zbrrD6RrC6Q+Bq0k5K554zxxXpSumZWDWawaCb0Y8jtfuI/ZFU6mdGPI7X7iP2RVOgUpSgUpSglbH+lvvSV/TW1U3fFTNj/AEt96Sv6a2revbUSo0bjUjqyOMkZVhgjI+wmiz7YstoRzLridZEJIDRsrLkcxkVsVH6N9GY7GMxw6irMXYyMCxYgAcgAMAAcB2VXJqS3Xl3yTCZ2YXc9b7C2KmQ/8hg//wBC4ZAeUjZBEv8A+B9XvPW7FJzMTOxRfoVJWZgfnsOBhU9wPzj9mnnqxRVAOAGMd1ddM2QKzSlQKUpQKUpQa+0YnaKRYn3crIyxyFQ2hyCFk0n52CQcduKgfB/sS8tbXd7RuPCpt4zK2p30ocYTeOAz8cnjy1YHACunpQKUpQS7nyy3+4uPbtqqVLufLLf7i49u2qpQKUpQKUpQKlx+Wyeix/7JKp5qfebKEkm8Ekkb6BGTEyjKglgCGU9pP40FGlS/iVvObj80X8dPiVvObj80X8dBUpUv4mbzm4/NF/HQ7Gbzm4/NF/HQVKGpfxK3nNx+aL+OnxK3nNx+aL+OgpgVmpfxK3nNx+aL+OnxK3nNx+aL+OgqUqV8Tnzm4/NF/HT4nbzm4/NF/HQVawamfErec3H5ov46wdjN5zcfmi/joProx5Ha/cR+yKp1r2FqsUccSZ0xoEXJycKMDJ7TWxQKUpQKUpQStj/S33pK/praqtStj/S33pK/praqtAqfd3Bdt1EcHI3rj6ikZwD/AFkYx3A5PZn6v7ojEceDM/FQeSqCAZG+wZ5dpwO8j2tLUIMLk5JZmb5zMebMe0/+gMAAVevI9IIAihVGFAwBXpSlQKUpQfLGuW6D/CBHtQ3Iijkj8GkCHeqBqBzpbh81uqcqeI4d9dUwzXnFbKudIA1Es2lQMsebHHMnvoPWlKUCleF7eJDHJLKdMcSNJIxzhUQFmY47gCak9EumMG04TPaltCuY3WRdLqwwcEcRxUqeBPA9+RQXaUpQS7nyy3+4uPbtqqVLufLLf7i49u2qpQKUpQKUpQRbq7YbRtIwxEb2l27r9UukloEY/aA7/mNc3edJ7oXlxb225J31wdV1vmVEgtrGQBFQjmZ2GMjnnPAg9dtTo9bXWnwmCGfRnRv4o5NOrGrTqBxnA/AVmLYcCnKxRqwBUFY0B0sqIVyByKRRqfsjUdgoOK2X8Jk09zboIAIHW1WYqsrMsl3brOH3nBFVTIi6T1mwxHIKda2+Em7kZgsUPyotZLRnWdFMdzcpbgsC2tlw+RJpTOnIQg13kfR23V45FghEsMYhikEMeuOIAgRo2MqoBIwOGCa87XopaREmK2t4yWDExwRKSysHVjgcw6qw7ioIoOKh6bXNstwJgszyXFzbWbEMFN8k27jtTx4IwdSoyCBFJlu0V+mXSSa0lh3QV3a3Y6HZxE0hu7GAEgcRwnfB4kdx5GzddGEeWBw2iOGZrowxpEqSXLA4nkbTqJGpjz4nBOcVv3WyopSDLGkhUaVMiKxA1JJgZHLXHG390U9goOGv+nF7EsgZbXVbXEsNzNifdBEjt5Vk3Qcyqny+lpBvAmkEjDcMXfwkzrNfBYAYLYXUSPu5j8vbQNMGeTgjBtDDdjrAaTk5OnsrzoxazHM1vBIdZlzJDE3yhCqZOsPnFVQZ7lHcK8tq9FYJ1uTu0Se5t3tnuEij3+7dNHz8ZOBjh/0ig5UdP7kK8ZW3e6Y2xg8G38yMLqOWVY9AwWdVgfiWRSrK+V+afPZ/wiXMkLTslukUNmtxNq35ZpWmurdUj3eoaS0CN9bngFshl66LojaCHcG3gaEsJHQwQ6HlAxvmXGC5xz517p0etwjxrBEI5E3ToIo9DR6nbdlcYK6pJDjll2PbQfn0fTK+llhUGCGWOW8idZw8cDiK3t7hWkQSOysBIw06srxLAFSlY/8AkW46zwoXa8lt/B43WWYQq+z4bpkCRAO5LMeXeT2Yrum6G2RQRm0tjGCSENvDoBIVSwXTjOEQZ7kHdWxddHreUOssEMiyMryCSGNgzooRHYEcSFAAPYBigj7U6Tz+AW9zbxLvZxExjlOoorrrk0IrKZ3ABwikFuJAJGkw0+Eedp7WNIo5Y2jtXuJIFuWRvCnMYeN2CiJVIzhxljleBGT3F5saGaPdTRRyxcPk5Y0aPq/N6pGOHZXkOjtvqhbcQ6rdQtu25j1RKPqxHHUH2Cg4PZXTK8it7EyNA6yF/CZ5jKcE3TRIpCEtEpUECUqyZ0g6eZ/TVNSn6K2h3ZNtATCxeEmCI7t2bWzJw6pLdbI7eNVVGKDNKUoFKUoJWx/pb70lf01tW3e3gQDALOx0og4FmwTj7BgEk9gFSbLa8EU98ss0UbeEIdMksatg21vxwTnHA1sfHVnr1+EQa9OkE3EXAZycDVgZ4Z78DuFBu2FoVGpzqlcAyNxwSPqqDyQccD/JySSdupvjJa+cwevh/dTxltfOYPXw/uoKVc7086Yrsu0Ny0TzfKLEFQgDLZOXYghFwDxweJUdtUPGW185g9fD+6vmTpBaMCGuLdgeYaaEg/4LUG1su+E8MMyhlWaNZVWQYcBwGCsOwjPEVtVN8ZbXzmD18P7qeMtr5zB6+H91BO6a9OINlxRyXIkIlfdqsKhmzjLMckAAD7c9wNX7acSIjqcq6h1OCMqwyDg8RwNSb3a1jMoWaW1lUMHCyyW7KGXirYYkZHfWx4y2vnMHr4f3UFKlTfGW185g9fD+6njLa+cwevh/dQUJEyCDxB4EHkR3VrbL2TDbRiK3iSGMEkJEoVcniTgdteHjLa+cwevh/dTxltfOYPXw/uoKVKm+Mtr5zB6+H91PGW185g9fD+6g+bnyy3+4uPbtqqVCTakU17BuZY5CtvcEiORGIBe3wTpJxV2gUpSgUpSgUpSgUpSgUpSgUpSgUpSgUpSgUpSgUpSgUpSgUNKUHzoFT9r7VW3NuGUt4RcJbLp09VnDMGbPZ1T9vGqVROlOxZblbfcOkctvcJcqZkd0JRXXSVVlP1u/soG0OlFvbyMk7LEqRxyGR2UL8q7xqun5wOUPHGDyzXwemVkFhc3EQW4YpCScamDaGGCOrhyFOcYJANTLjobPNPFcTzRbxPBdYhikVD4NcSz9UNIxGVkVeJPFSe3A0NqfBc0zahOAHa6WZSLkK0FzcPc6RuZkLMusjDakPDq8OIdJcdLrOOSSJ5o1liVnkUk9URoZHBOMaggLFc5wCccK8dmdNLa4nMETqxKo0TgjRLq3uRGe3SIXOeRHLNc/tX4Mpp555GuUKv4UItcczSItzbzQCMEy6FRDKDhVXVpGTnjXp0r6LyKs0kG8a5mWzhs2t0w1vcW++xcOxOFixKwY44KSOOoUHTXHSa2jhW4eVBA7aEfrYZsldKgDLHKtyHJSeQzXyvSuzL28YniL3Sq8Chsl1bJUjuzg4zjOCByrW2v0V3lnBbW5jUW+7ERuEdsLEuhCpjdHjkHAh1III4c6jJ8HEnhFvNJc70qtr4TrFwpkltDqSRVjmWM6jjOtXxjI50F616ZWUolMdxEwgXeSnVjQmSNRz2ZBH9+HOsRdNbJt1puI8zOYogdQZpFKBkCkZDDeRnHcwPLjXJ7B6EXclom8mFvItvJBbqsUiSRiW4SeTfMJAzZ3KKCpQhXY8+NVOjvwePbS71pkJzdNiKJ1Ctcx2qZXXIxJU2zEkklteT20G9dfCHZKutJVlUTRQyNGeCCUsqzEnAaPKtxGc44Zr2HTe11Z1ruPBReeEal3W7MhiC5569QxjGc8OfCubsfgwuI8ObmJpwbRt40Vw+trR5HDy65yzlg4HBlACgAAAVsXPwZvIjarhd4yaiyxyKPCfDGviw0SBlj1uVADBgOIbNB1a7etzbm6EieDBDIZc9TSOB/yCCMc8jGM8K0m6cWIjjlNzCI5HaJGLY66fPUg8V08MkgAZGeYrzsuiJjsJLTVGzy7xnaWOWSEySsWbUksjO65Pa5J55qDdfBnPLFCsl0Hkj8IibULzR4NcMjGIFLhZX06ABrdgQcEHAoLh6fWa+E71xCLa5azYyA9aREEjFQASQAT/bQezGeht5FdVdCrI6hlZSCrKRkMCOBBBBzXGbR+D+ZknSGaJDJc+ERO8Uxki/46W+UkSRWVxuwcg4IJBBBrsrKBkRFdtbKiqz6QupgAC+kcFycnA4DNB6hMV9UpQKUpQKUpQKUpQKUpQKUpQKUpQKUpQKUpQKUpQKUpQKUpQKUpQKUpQKUpQKwRWaUClKUGAKzSlApSlApSlApSlApSlApSlApSlApSlApSlApSlApSlApSlApSlApSlApSlApSlB//2Q==">
            <a:extLst>
              <a:ext uri="{FF2B5EF4-FFF2-40B4-BE49-F238E27FC236}">
                <a16:creationId xmlns:a16="http://schemas.microsoft.com/office/drawing/2014/main" id="{E3C3CC3F-B81E-4C5F-B2E5-57F68E401D5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pic>
        <p:nvPicPr>
          <p:cNvPr id="69640" name="Picture 8" descr="http://cgm.cs.mcgill.ca/~beezer/cs644/mygifs/sep_insep.jpg">
            <a:extLst>
              <a:ext uri="{FF2B5EF4-FFF2-40B4-BE49-F238E27FC236}">
                <a16:creationId xmlns:a16="http://schemas.microsoft.com/office/drawing/2014/main" id="{4C0D22B3-6659-4FCE-8D8C-58BECF243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276600"/>
            <a:ext cx="8915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additive="base">
                                        <p:cTn id="7" dur="500" fill="hold"/>
                                        <p:tgtEl>
                                          <p:spTgt spid="69634"/>
                                        </p:tgtEl>
                                        <p:attrNameLst>
                                          <p:attrName>ppt_x</p:attrName>
                                        </p:attrNameLst>
                                      </p:cBhvr>
                                      <p:tavLst>
                                        <p:tav tm="0">
                                          <p:val>
                                            <p:strVal val="#ppt_x"/>
                                          </p:val>
                                        </p:tav>
                                        <p:tav tm="100000">
                                          <p:val>
                                            <p:strVal val="#ppt_x"/>
                                          </p:val>
                                        </p:tav>
                                      </p:tavLst>
                                    </p:anim>
                                    <p:anim calcmode="lin" valueType="num">
                                      <p:cBhvr additive="base">
                                        <p:cTn id="8" dur="500" fill="hold"/>
                                        <p:tgtEl>
                                          <p:spTgt spid="696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9640"/>
                                        </p:tgtEl>
                                        <p:attrNameLst>
                                          <p:attrName>style.visibility</p:attrName>
                                        </p:attrNameLst>
                                      </p:cBhvr>
                                      <p:to>
                                        <p:strVal val="visible"/>
                                      </p:to>
                                    </p:set>
                                    <p:anim calcmode="lin" valueType="num">
                                      <p:cBhvr additive="base">
                                        <p:cTn id="13" dur="500" fill="hold"/>
                                        <p:tgtEl>
                                          <p:spTgt spid="69640"/>
                                        </p:tgtEl>
                                        <p:attrNameLst>
                                          <p:attrName>ppt_x</p:attrName>
                                        </p:attrNameLst>
                                      </p:cBhvr>
                                      <p:tavLst>
                                        <p:tav tm="0">
                                          <p:val>
                                            <p:strVal val="#ppt_x"/>
                                          </p:val>
                                        </p:tav>
                                        <p:tav tm="100000">
                                          <p:val>
                                            <p:strVal val="#ppt_x"/>
                                          </p:val>
                                        </p:tav>
                                      </p:tavLst>
                                    </p:anim>
                                    <p:anim calcmode="lin" valueType="num">
                                      <p:cBhvr additive="base">
                                        <p:cTn id="14" dur="500" fill="hold"/>
                                        <p:tgtEl>
                                          <p:spTgt spid="69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02" name="Picture 2">
            <a:extLst>
              <a:ext uri="{FF2B5EF4-FFF2-40B4-BE49-F238E27FC236}">
                <a16:creationId xmlns:a16="http://schemas.microsoft.com/office/drawing/2014/main" id="{86AA3A2E-BF5D-47EE-8D31-76EA88F30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26" name="Picture 2">
            <a:extLst>
              <a:ext uri="{FF2B5EF4-FFF2-40B4-BE49-F238E27FC236}">
                <a16:creationId xmlns:a16="http://schemas.microsoft.com/office/drawing/2014/main" id="{A88448C6-CE3D-4CC2-A75E-42B09295D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281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a:extLst>
              <a:ext uri="{FF2B5EF4-FFF2-40B4-BE49-F238E27FC236}">
                <a16:creationId xmlns:a16="http://schemas.microsoft.com/office/drawing/2014/main" id="{FE1E8092-A8B1-4F34-B284-99F2BE3E0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9058275"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a:extLst>
              <a:ext uri="{FF2B5EF4-FFF2-40B4-BE49-F238E27FC236}">
                <a16:creationId xmlns:a16="http://schemas.microsoft.com/office/drawing/2014/main" id="{C2C02A21-BA81-43CF-A305-024BF1583546}"/>
              </a:ext>
            </a:extLst>
          </p:cNvPr>
          <p:cNvSpPr>
            <a:spLocks noChangeArrowheads="1"/>
          </p:cNvSpPr>
          <p:nvPr/>
        </p:nvSpPr>
        <p:spPr bwMode="auto">
          <a:xfrm>
            <a:off x="0" y="304800"/>
            <a:ext cx="9144000" cy="704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 </a:t>
            </a:r>
            <a:r>
              <a:rPr lang="en-US" altLang="en-US" sz="3600">
                <a:solidFill>
                  <a:srgbClr val="FF0000"/>
                </a:solidFill>
              </a:rPr>
              <a:t> </a:t>
            </a:r>
            <a:r>
              <a:rPr lang="en-US" altLang="en-US" sz="3600" b="1">
                <a:solidFill>
                  <a:srgbClr val="FF0000"/>
                </a:solidFill>
              </a:rPr>
              <a:t>Reinforcement learning</a:t>
            </a:r>
            <a:r>
              <a:rPr lang="en-US" altLang="en-US" sz="3600" b="1"/>
              <a:t> :</a:t>
            </a:r>
          </a:p>
          <a:p>
            <a:pPr eaLnBrk="1" hangingPunct="1"/>
            <a:r>
              <a:rPr lang="en-US" altLang="en-US" sz="3200" b="1"/>
              <a:t>Reinforcement learning (RL) is an area of machine learning inspired by </a:t>
            </a:r>
            <a:r>
              <a:rPr lang="en-US" altLang="en-US" sz="3200" b="1">
                <a:solidFill>
                  <a:srgbClr val="FF0000"/>
                </a:solidFill>
              </a:rPr>
              <a:t>behaviorist psychology</a:t>
            </a:r>
          </a:p>
          <a:p>
            <a:pPr eaLnBrk="1" hangingPunct="1"/>
            <a:r>
              <a:rPr lang="en-US" altLang="en-US" sz="3200" b="1">
                <a:solidFill>
                  <a:srgbClr val="FF0000"/>
                </a:solidFill>
              </a:rPr>
              <a:t>Dolphin Show, it seeks to seek reward</a:t>
            </a:r>
          </a:p>
          <a:p>
            <a:pPr eaLnBrk="1" hangingPunct="1"/>
            <a:endParaRPr lang="en-US" altLang="en-US" sz="3200" b="1">
              <a:solidFill>
                <a:srgbClr val="FF0000"/>
              </a:solidFill>
            </a:endParaRPr>
          </a:p>
          <a:p>
            <a:pPr eaLnBrk="1" hangingPunct="1"/>
            <a:r>
              <a:rPr lang="en-US" altLang="en-US" sz="3200" b="1"/>
              <a:t> A computer program interacts with a dynamic environment in which it must perform a certain goal (such as driving a vehicle or playing a game against an opponent. </a:t>
            </a:r>
          </a:p>
          <a:p>
            <a:pPr eaLnBrk="1" hangingPunct="1"/>
            <a:endParaRPr lang="en-US" altLang="en-US" sz="3200" b="1"/>
          </a:p>
          <a:p>
            <a:pPr eaLnBrk="1" hangingPunct="1"/>
            <a:r>
              <a:rPr lang="en-US" altLang="en-US" sz="3200" b="1"/>
              <a:t>The program is provided feedback in terms of </a:t>
            </a:r>
            <a:r>
              <a:rPr lang="en-US" altLang="en-US" sz="3200" b="1">
                <a:solidFill>
                  <a:srgbClr val="FF0000"/>
                </a:solidFill>
              </a:rPr>
              <a:t>rewards and punishments</a:t>
            </a:r>
            <a:r>
              <a:rPr lang="en-US" altLang="en-US" sz="3200" b="1"/>
              <a:t> as it navigates its problem space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474">
                                            <p:txEl>
                                              <p:pRg st="0" end="0"/>
                                            </p:txEl>
                                          </p:spTgt>
                                        </p:tgtEl>
                                        <p:attrNameLst>
                                          <p:attrName>style.visibility</p:attrName>
                                        </p:attrNameLst>
                                      </p:cBhvr>
                                      <p:to>
                                        <p:strVal val="visible"/>
                                      </p:to>
                                    </p:set>
                                    <p:anim calcmode="lin" valueType="num">
                                      <p:cBhvr additive="base">
                                        <p:cTn id="7" dur="500" fill="hold"/>
                                        <p:tgtEl>
                                          <p:spTgt spid="1054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4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474">
                                            <p:txEl>
                                              <p:pRg st="1" end="1"/>
                                            </p:txEl>
                                          </p:spTgt>
                                        </p:tgtEl>
                                        <p:attrNameLst>
                                          <p:attrName>style.visibility</p:attrName>
                                        </p:attrNameLst>
                                      </p:cBhvr>
                                      <p:to>
                                        <p:strVal val="visible"/>
                                      </p:to>
                                    </p:set>
                                    <p:anim calcmode="lin" valueType="num">
                                      <p:cBhvr additive="base">
                                        <p:cTn id="13" dur="500" fill="hold"/>
                                        <p:tgtEl>
                                          <p:spTgt spid="10547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4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474">
                                            <p:txEl>
                                              <p:pRg st="2" end="2"/>
                                            </p:txEl>
                                          </p:spTgt>
                                        </p:tgtEl>
                                        <p:attrNameLst>
                                          <p:attrName>style.visibility</p:attrName>
                                        </p:attrNameLst>
                                      </p:cBhvr>
                                      <p:to>
                                        <p:strVal val="visible"/>
                                      </p:to>
                                    </p:set>
                                    <p:anim calcmode="lin" valueType="num">
                                      <p:cBhvr additive="base">
                                        <p:cTn id="19" dur="500" fill="hold"/>
                                        <p:tgtEl>
                                          <p:spTgt spid="10547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47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5474">
                                            <p:txEl>
                                              <p:pRg st="4" end="4"/>
                                            </p:txEl>
                                          </p:spTgt>
                                        </p:tgtEl>
                                        <p:attrNameLst>
                                          <p:attrName>style.visibility</p:attrName>
                                        </p:attrNameLst>
                                      </p:cBhvr>
                                      <p:to>
                                        <p:strVal val="visible"/>
                                      </p:to>
                                    </p:set>
                                    <p:anim calcmode="lin" valueType="num">
                                      <p:cBhvr additive="base">
                                        <p:cTn id="25" dur="500" fill="hold"/>
                                        <p:tgtEl>
                                          <p:spTgt spid="10547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47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5474">
                                            <p:txEl>
                                              <p:pRg st="6" end="6"/>
                                            </p:txEl>
                                          </p:spTgt>
                                        </p:tgtEl>
                                        <p:attrNameLst>
                                          <p:attrName>style.visibility</p:attrName>
                                        </p:attrNameLst>
                                      </p:cBhvr>
                                      <p:to>
                                        <p:strVal val="visible"/>
                                      </p:to>
                                    </p:set>
                                    <p:anim calcmode="lin" valueType="num">
                                      <p:cBhvr additive="base">
                                        <p:cTn id="31" dur="500" fill="hold"/>
                                        <p:tgtEl>
                                          <p:spTgt spid="10547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47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874" name="Picture 3">
            <a:extLst>
              <a:ext uri="{FF2B5EF4-FFF2-40B4-BE49-F238E27FC236}">
                <a16:creationId xmlns:a16="http://schemas.microsoft.com/office/drawing/2014/main" id="{51CD5F7D-30DF-492C-A763-C8EC0EB83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71438"/>
            <a:ext cx="8943975"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898" name="Picture 2">
            <a:extLst>
              <a:ext uri="{FF2B5EF4-FFF2-40B4-BE49-F238E27FC236}">
                <a16:creationId xmlns:a16="http://schemas.microsoft.com/office/drawing/2014/main" id="{2DAA3AB0-6F19-434C-9AB4-5E832F571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58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4899" name="Picture 3">
            <a:extLst>
              <a:ext uri="{FF2B5EF4-FFF2-40B4-BE49-F238E27FC236}">
                <a16:creationId xmlns:a16="http://schemas.microsoft.com/office/drawing/2014/main" id="{42787AA4-EFBA-45C0-96A2-C4D864E6F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
            <a:ext cx="4953000" cy="677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018" name="Picture 3">
            <a:extLst>
              <a:ext uri="{FF2B5EF4-FFF2-40B4-BE49-F238E27FC236}">
                <a16:creationId xmlns:a16="http://schemas.microsoft.com/office/drawing/2014/main" id="{4491F1AA-1030-4ECC-9F27-AA225B18C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8" y="1295400"/>
            <a:ext cx="884078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0019" name="TextBox 3">
            <a:extLst>
              <a:ext uri="{FF2B5EF4-FFF2-40B4-BE49-F238E27FC236}">
                <a16:creationId xmlns:a16="http://schemas.microsoft.com/office/drawing/2014/main" id="{09C5FA4A-4483-49D9-B443-11C4863184C1}"/>
              </a:ext>
            </a:extLst>
          </p:cNvPr>
          <p:cNvSpPr txBox="1">
            <a:spLocks noChangeArrowheads="1"/>
          </p:cNvSpPr>
          <p:nvPr/>
        </p:nvSpPr>
        <p:spPr bwMode="auto">
          <a:xfrm>
            <a:off x="4800600" y="0"/>
            <a:ext cx="4343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Identify the gate</a:t>
            </a:r>
          </a:p>
          <a:p>
            <a:pPr eaLnBrk="1" hangingPunct="1"/>
            <a:r>
              <a:rPr lang="en-US" altLang="en-US" sz="3600"/>
              <a:t>Zero threshold unipolar activation function</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513A311-4119-4338-A8B7-853D3BC63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01775"/>
            <a:ext cx="3946525"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0A73A57-A36F-4457-944D-99E2597E011B}"/>
              </a:ext>
            </a:extLst>
          </p:cNvPr>
          <p:cNvSpPr>
            <a:spLocks noChangeArrowheads="1"/>
          </p:cNvSpPr>
          <p:nvPr/>
        </p:nvSpPr>
        <p:spPr bwMode="auto">
          <a:xfrm>
            <a:off x="152400" y="0"/>
            <a:ext cx="8991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u="sng">
                <a:latin typeface="Calibri" panose="020F0502020204030204" pitchFamily="34" charset="0"/>
              </a:rPr>
              <a:t>Single- layer neural network or perceptron:</a:t>
            </a:r>
          </a:p>
          <a:p>
            <a:pPr eaLnBrk="1" hangingPunct="1"/>
            <a:endParaRPr lang="en-US" altLang="en-US" sz="2000" u="sng">
              <a:latin typeface="Calibri" panose="020F0502020204030204" pitchFamily="34" charset="0"/>
            </a:endParaRPr>
          </a:p>
          <a:p>
            <a:pPr eaLnBrk="1" hangingPunct="1"/>
            <a:r>
              <a:rPr lang="en-US" altLang="en-US" sz="3200">
                <a:latin typeface="Calibri" panose="020F0502020204030204" pitchFamily="34" charset="0"/>
              </a:rPr>
              <a:t>This is referred to as a </a:t>
            </a:r>
            <a:r>
              <a:rPr lang="en-US" altLang="en-US" sz="3200">
                <a:solidFill>
                  <a:srgbClr val="FF0000"/>
                </a:solidFill>
                <a:latin typeface="Calibri" panose="020F0502020204030204" pitchFamily="34" charset="0"/>
              </a:rPr>
              <a:t>single- layer neural network</a:t>
            </a:r>
            <a:r>
              <a:rPr lang="en-US" altLang="en-US" sz="3200">
                <a:latin typeface="Calibri" panose="020F0502020204030204" pitchFamily="34" charset="0"/>
              </a:rPr>
              <a:t>. </a:t>
            </a:r>
          </a:p>
        </p:txBody>
      </p:sp>
      <p:sp>
        <p:nvSpPr>
          <p:cNvPr id="6" name="TextBox 5">
            <a:extLst>
              <a:ext uri="{FF2B5EF4-FFF2-40B4-BE49-F238E27FC236}">
                <a16:creationId xmlns:a16="http://schemas.microsoft.com/office/drawing/2014/main" id="{FB2CF6EB-E87C-4A1B-BF3F-91EA7AA98BF7}"/>
              </a:ext>
            </a:extLst>
          </p:cNvPr>
          <p:cNvSpPr txBox="1">
            <a:spLocks noChangeArrowheads="1"/>
          </p:cNvSpPr>
          <p:nvPr/>
        </p:nvSpPr>
        <p:spPr bwMode="auto">
          <a:xfrm>
            <a:off x="0" y="1349375"/>
            <a:ext cx="37338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a:t>Single layer Neural Networks can only learn solutions to problems that are </a:t>
            </a:r>
            <a:r>
              <a:rPr lang="en-US" altLang="en-US" sz="4400">
                <a:hlinkClick r:id="rId3"/>
              </a:rPr>
              <a:t>linearly separable</a:t>
            </a:r>
            <a:endParaRPr lang="en-US" altLang="en-US" sz="4400" b="1">
              <a:solidFill>
                <a:srgbClr val="FF0000"/>
              </a:solidFill>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138" name="Picture 2">
            <a:extLst>
              <a:ext uri="{FF2B5EF4-FFF2-40B4-BE49-F238E27FC236}">
                <a16:creationId xmlns:a16="http://schemas.microsoft.com/office/drawing/2014/main" id="{31BF56FA-6929-4A86-94C2-AD061C0FE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9183688"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5139" name="TextBox 3">
            <a:extLst>
              <a:ext uri="{FF2B5EF4-FFF2-40B4-BE49-F238E27FC236}">
                <a16:creationId xmlns:a16="http://schemas.microsoft.com/office/drawing/2014/main" id="{999A1CA1-6D58-48C4-9BA2-DF88ABE2CFBC}"/>
              </a:ext>
            </a:extLst>
          </p:cNvPr>
          <p:cNvSpPr txBox="1">
            <a:spLocks noChangeArrowheads="1"/>
          </p:cNvSpPr>
          <p:nvPr/>
        </p:nvSpPr>
        <p:spPr bwMode="auto">
          <a:xfrm>
            <a:off x="0" y="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F0000"/>
                </a:solidFill>
              </a:rPr>
              <a:t>Identify the gate</a:t>
            </a:r>
          </a:p>
          <a:p>
            <a:pPr eaLnBrk="1" hangingPunct="1"/>
            <a:r>
              <a:rPr lang="en-US" altLang="en-US" sz="3200">
                <a:solidFill>
                  <a:srgbClr val="FF0000"/>
                </a:solidFill>
              </a:rPr>
              <a:t>Zero threshold unipolar activation function</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6162" name="Picture 2">
            <a:extLst>
              <a:ext uri="{FF2B5EF4-FFF2-40B4-BE49-F238E27FC236}">
                <a16:creationId xmlns:a16="http://schemas.microsoft.com/office/drawing/2014/main" id="{9C76AA11-B61C-4F86-B1BD-D53FD0E93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368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6163" name="TextBox 2">
            <a:extLst>
              <a:ext uri="{FF2B5EF4-FFF2-40B4-BE49-F238E27FC236}">
                <a16:creationId xmlns:a16="http://schemas.microsoft.com/office/drawing/2014/main" id="{5D911D68-8973-4122-9FC3-E395A12D140B}"/>
              </a:ext>
            </a:extLst>
          </p:cNvPr>
          <p:cNvSpPr txBox="1">
            <a:spLocks noChangeArrowheads="1"/>
          </p:cNvSpPr>
          <p:nvPr/>
        </p:nvSpPr>
        <p:spPr bwMode="auto">
          <a:xfrm>
            <a:off x="0" y="49530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latin typeface="Calibri" panose="020F0502020204030204" pitchFamily="34" charset="0"/>
              </a:rPr>
              <a:t>Make a table   </a:t>
            </a:r>
          </a:p>
          <a:p>
            <a:pPr eaLnBrk="1" hangingPunct="1"/>
            <a:r>
              <a:rPr lang="en-US" altLang="en-US" sz="2400" b="1">
                <a:solidFill>
                  <a:srgbClr val="FF0000"/>
                </a:solidFill>
                <a:latin typeface="Calibri" panose="020F0502020204030204" pitchFamily="34" charset="0"/>
              </a:rPr>
              <a:t>I/P 		I/P HL		O/P HL		I/P O1		O/P  O1	</a:t>
            </a:r>
            <a:r>
              <a:rPr lang="en-US" altLang="en-US" sz="2400" b="1">
                <a:latin typeface="Calibri" panose="020F0502020204030204" pitchFamily="34" charset="0"/>
              </a:rPr>
              <a:t>		</a:t>
            </a:r>
          </a:p>
          <a:p>
            <a:pPr eaLnBrk="1" hangingPunct="1"/>
            <a:r>
              <a:rPr lang="en-US" altLang="en-US" sz="2400" b="1">
                <a:latin typeface="Calibri" panose="020F0502020204030204" pitchFamily="34" charset="0"/>
              </a:rPr>
              <a:t>X</a:t>
            </a:r>
            <a:r>
              <a:rPr lang="en-US" altLang="en-US" sz="2400" b="1" baseline="-25000">
                <a:latin typeface="Calibri" panose="020F0502020204030204" pitchFamily="34" charset="0"/>
              </a:rPr>
              <a:t>1</a:t>
            </a:r>
            <a:r>
              <a:rPr lang="en-US" altLang="en-US" sz="2400" b="1">
                <a:latin typeface="Calibri" panose="020F0502020204030204" pitchFamily="34" charset="0"/>
              </a:rPr>
              <a:t>     X</a:t>
            </a:r>
            <a:r>
              <a:rPr lang="en-US" altLang="en-US" sz="2400" b="1" baseline="-25000">
                <a:latin typeface="Calibri" panose="020F0502020204030204" pitchFamily="34" charset="0"/>
              </a:rPr>
              <a:t>2</a:t>
            </a:r>
            <a:r>
              <a:rPr lang="en-US" altLang="en-US" sz="2400" b="1">
                <a:latin typeface="Calibri" panose="020F0502020204030204" pitchFamily="34" charset="0"/>
              </a:rPr>
              <a:t>    	H</a:t>
            </a:r>
            <a:r>
              <a:rPr lang="en-US" altLang="en-US" sz="2400" b="1" baseline="-25000">
                <a:latin typeface="Calibri" panose="020F0502020204030204" pitchFamily="34" charset="0"/>
              </a:rPr>
              <a:t>1</a:t>
            </a:r>
            <a:r>
              <a:rPr lang="en-US" altLang="en-US" sz="2400" b="1">
                <a:latin typeface="Calibri" panose="020F0502020204030204" pitchFamily="34" charset="0"/>
              </a:rPr>
              <a:t>    H</a:t>
            </a:r>
            <a:r>
              <a:rPr lang="en-US" altLang="en-US" sz="2400" b="1" baseline="-25000">
                <a:latin typeface="Calibri" panose="020F0502020204030204" pitchFamily="34" charset="0"/>
              </a:rPr>
              <a:t>2        	</a:t>
            </a:r>
            <a:r>
              <a:rPr lang="en-US" altLang="en-US" sz="2400" b="1">
                <a:latin typeface="Calibri" panose="020F0502020204030204" pitchFamily="34" charset="0"/>
              </a:rPr>
              <a:t> H</a:t>
            </a:r>
            <a:r>
              <a:rPr lang="en-US" altLang="en-US" sz="2400" b="1" baseline="-25000">
                <a:latin typeface="Calibri" panose="020F0502020204030204" pitchFamily="34" charset="0"/>
              </a:rPr>
              <a:t>1</a:t>
            </a:r>
            <a:r>
              <a:rPr lang="en-US" altLang="en-US" sz="2400" b="1">
                <a:latin typeface="Calibri" panose="020F0502020204030204" pitchFamily="34" charset="0"/>
              </a:rPr>
              <a:t>    H</a:t>
            </a:r>
            <a:r>
              <a:rPr lang="en-US" altLang="en-US" sz="2400" b="1" baseline="-25000">
                <a:latin typeface="Calibri" panose="020F0502020204030204" pitchFamily="34" charset="0"/>
              </a:rPr>
              <a:t>2 </a:t>
            </a:r>
            <a:endParaRPr lang="en-US" altLang="en-US" sz="2400" b="1">
              <a:latin typeface="Calibri" panose="020F0502020204030204" pitchFamily="34" charset="0"/>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5D05D989-22D7-41DC-85B6-D6D199D2A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41" name="Picture 1">
            <a:extLst>
              <a:ext uri="{FF2B5EF4-FFF2-40B4-BE49-F238E27FC236}">
                <a16:creationId xmlns:a16="http://schemas.microsoft.com/office/drawing/2014/main" id="{323FE9C2-C10A-4739-AD61-1CC00C60E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8610"/>
                                        </p:tgtEl>
                                        <p:attrNameLst>
                                          <p:attrName>style.visibility</p:attrName>
                                        </p:attrNameLst>
                                      </p:cBhvr>
                                      <p:to>
                                        <p:strVal val="visible"/>
                                      </p:to>
                                    </p:set>
                                    <p:anim calcmode="lin" valueType="num">
                                      <p:cBhvr additive="base">
                                        <p:cTn id="7" dur="500" fill="hold"/>
                                        <p:tgtEl>
                                          <p:spTgt spid="68610"/>
                                        </p:tgtEl>
                                        <p:attrNameLst>
                                          <p:attrName>ppt_x</p:attrName>
                                        </p:attrNameLst>
                                      </p:cBhvr>
                                      <p:tavLst>
                                        <p:tav tm="0">
                                          <p:val>
                                            <p:strVal val="#ppt_x"/>
                                          </p:val>
                                        </p:tav>
                                        <p:tav tm="100000">
                                          <p:val>
                                            <p:strVal val="#ppt_x"/>
                                          </p:val>
                                        </p:tav>
                                      </p:tavLst>
                                    </p:anim>
                                    <p:anim calcmode="lin" valueType="num">
                                      <p:cBhvr additive="base">
                                        <p:cTn id="8" dur="500" fill="hold"/>
                                        <p:tgtEl>
                                          <p:spTgt spid="686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3041"/>
                                        </p:tgtEl>
                                        <p:attrNameLst>
                                          <p:attrName>style.visibility</p:attrName>
                                        </p:attrNameLst>
                                      </p:cBhvr>
                                      <p:to>
                                        <p:strVal val="visible"/>
                                      </p:to>
                                    </p:set>
                                    <p:anim calcmode="lin" valueType="num">
                                      <p:cBhvr additive="base">
                                        <p:cTn id="13" dur="500" fill="hold"/>
                                        <p:tgtEl>
                                          <p:spTgt spid="343041"/>
                                        </p:tgtEl>
                                        <p:attrNameLst>
                                          <p:attrName>ppt_x</p:attrName>
                                        </p:attrNameLst>
                                      </p:cBhvr>
                                      <p:tavLst>
                                        <p:tav tm="0">
                                          <p:val>
                                            <p:strVal val="#ppt_x"/>
                                          </p:val>
                                        </p:tav>
                                        <p:tav tm="100000">
                                          <p:val>
                                            <p:strVal val="#ppt_x"/>
                                          </p:val>
                                        </p:tav>
                                      </p:tavLst>
                                    </p:anim>
                                    <p:anim calcmode="lin" valueType="num">
                                      <p:cBhvr additive="base">
                                        <p:cTn id="14" dur="500" fill="hold"/>
                                        <p:tgtEl>
                                          <p:spTgt spid="343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4" name="Picture 2">
            <a:extLst>
              <a:ext uri="{FF2B5EF4-FFF2-40B4-BE49-F238E27FC236}">
                <a16:creationId xmlns:a16="http://schemas.microsoft.com/office/drawing/2014/main" id="{E29FE552-07B8-4464-AACF-92162BE9BD9D}"/>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144000"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315" name="Picture 3">
            <a:extLst>
              <a:ext uri="{FF2B5EF4-FFF2-40B4-BE49-F238E27FC236}">
                <a16:creationId xmlns:a16="http://schemas.microsoft.com/office/drawing/2014/main" id="{E75F68C4-D5D1-434E-975D-3D72F9D23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002088"/>
            <a:ext cx="3886200" cy="285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E0F11E0-7A5C-493F-84E6-78B546868728}"/>
              </a:ext>
            </a:extLst>
          </p:cNvPr>
          <p:cNvSpPr txBox="1">
            <a:spLocks noChangeArrowheads="1"/>
          </p:cNvSpPr>
          <p:nvPr/>
        </p:nvSpPr>
        <p:spPr bwMode="auto">
          <a:xfrm>
            <a:off x="0" y="4343400"/>
            <a:ext cx="1752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latin typeface="Calibri" panose="020F0502020204030204" pitchFamily="34" charset="0"/>
              </a:rPr>
              <a:t>Identify GATE realized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9314"/>
                                        </p:tgtEl>
                                        <p:attrNameLst>
                                          <p:attrName>style.visibility</p:attrName>
                                        </p:attrNameLst>
                                      </p:cBhvr>
                                      <p:to>
                                        <p:strVal val="visible"/>
                                      </p:to>
                                    </p:set>
                                    <p:anim calcmode="lin" valueType="num">
                                      <p:cBhvr additive="base">
                                        <p:cTn id="7" dur="500" fill="hold"/>
                                        <p:tgtEl>
                                          <p:spTgt spid="269314"/>
                                        </p:tgtEl>
                                        <p:attrNameLst>
                                          <p:attrName>ppt_x</p:attrName>
                                        </p:attrNameLst>
                                      </p:cBhvr>
                                      <p:tavLst>
                                        <p:tav tm="0">
                                          <p:val>
                                            <p:strVal val="#ppt_x"/>
                                          </p:val>
                                        </p:tav>
                                        <p:tav tm="100000">
                                          <p:val>
                                            <p:strVal val="#ppt_x"/>
                                          </p:val>
                                        </p:tav>
                                      </p:tavLst>
                                    </p:anim>
                                    <p:anim calcmode="lin" valueType="num">
                                      <p:cBhvr additive="base">
                                        <p:cTn id="8" dur="500" fill="hold"/>
                                        <p:tgtEl>
                                          <p:spTgt spid="2693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69315"/>
                                        </p:tgtEl>
                                        <p:attrNameLst>
                                          <p:attrName>style.visibility</p:attrName>
                                        </p:attrNameLst>
                                      </p:cBhvr>
                                      <p:to>
                                        <p:strVal val="visible"/>
                                      </p:to>
                                    </p:set>
                                    <p:anim calcmode="lin" valueType="num">
                                      <p:cBhvr additive="base">
                                        <p:cTn id="19" dur="500" fill="hold"/>
                                        <p:tgtEl>
                                          <p:spTgt spid="269315"/>
                                        </p:tgtEl>
                                        <p:attrNameLst>
                                          <p:attrName>ppt_x</p:attrName>
                                        </p:attrNameLst>
                                      </p:cBhvr>
                                      <p:tavLst>
                                        <p:tav tm="0">
                                          <p:val>
                                            <p:strVal val="#ppt_x"/>
                                          </p:val>
                                        </p:tav>
                                        <p:tav tm="100000">
                                          <p:val>
                                            <p:strVal val="#ppt_x"/>
                                          </p:val>
                                        </p:tav>
                                      </p:tavLst>
                                    </p:anim>
                                    <p:anim calcmode="lin" valueType="num">
                                      <p:cBhvr additive="base">
                                        <p:cTn id="20" dur="500" fill="hold"/>
                                        <p:tgtEl>
                                          <p:spTgt spid="269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a:extLst>
              <a:ext uri="{FF2B5EF4-FFF2-40B4-BE49-F238E27FC236}">
                <a16:creationId xmlns:a16="http://schemas.microsoft.com/office/drawing/2014/main" id="{822E1BB0-3BA7-45BC-A6C0-079F79E0D305}"/>
              </a:ext>
            </a:extLst>
          </p:cNvPr>
          <p:cNvSpPr txBox="1">
            <a:spLocks noChangeArrowheads="1"/>
          </p:cNvSpPr>
          <p:nvPr/>
        </p:nvSpPr>
        <p:spPr bwMode="auto">
          <a:xfrm>
            <a:off x="0" y="0"/>
            <a:ext cx="8610600" cy="641350"/>
          </a:xfrm>
          <a:prstGeom prst="rect">
            <a:avLst/>
          </a:prstGeom>
          <a:noFill/>
          <a:ln w="9525">
            <a:noFill/>
            <a:miter lim="800000"/>
            <a:headEnd/>
            <a:tailEnd/>
          </a:ln>
          <a:effectLst/>
        </p:spPr>
        <p:txBody>
          <a:bodyPr>
            <a:spAutoFit/>
          </a:bodyPr>
          <a:lstStyle/>
          <a:p>
            <a:pPr algn="ctr" eaLnBrk="0" fontAlgn="auto" hangingPunct="0">
              <a:spcBef>
                <a:spcPct val="50000"/>
              </a:spcBef>
              <a:spcAft>
                <a:spcPts val="0"/>
              </a:spcAft>
              <a:defRPr/>
            </a:pPr>
            <a:r>
              <a:rPr lang="en-US" altLang="en-US" sz="3600" dirty="0">
                <a:solidFill>
                  <a:srgbClr val="FF0000"/>
                </a:solidFill>
                <a:latin typeface="+mn-lt"/>
                <a:cs typeface="+mn-cs"/>
              </a:rPr>
              <a:t>Multi-layer</a:t>
            </a:r>
            <a:r>
              <a:rPr lang="en-US" altLang="en-US" sz="3600" dirty="0">
                <a:latin typeface="+mn-lt"/>
                <a:cs typeface="+mn-cs"/>
              </a:rPr>
              <a:t> </a:t>
            </a:r>
            <a:r>
              <a:rPr lang="en-US" altLang="en-US" sz="3600" dirty="0">
                <a:solidFill>
                  <a:srgbClr val="FF0000"/>
                </a:solidFill>
                <a:latin typeface="+mn-lt"/>
                <a:cs typeface="+mn-cs"/>
              </a:rPr>
              <a:t>Networks</a:t>
            </a:r>
            <a:r>
              <a:rPr lang="en-US" altLang="en-US" sz="3600" dirty="0">
                <a:latin typeface="+mn-lt"/>
                <a:cs typeface="+mn-cs"/>
              </a:rPr>
              <a:t> and </a:t>
            </a:r>
            <a:r>
              <a:rPr lang="en-US" altLang="en-US" sz="3600" b="1" dirty="0" err="1">
                <a:solidFill>
                  <a:schemeClr val="accent2"/>
                </a:solidFill>
                <a:effectLst>
                  <a:outerShdw blurRad="38100" dist="38100" dir="2700000" algn="tl">
                    <a:srgbClr val="C0C0C0"/>
                  </a:outerShdw>
                </a:effectLst>
                <a:latin typeface="+mn-lt"/>
                <a:cs typeface="+mn-cs"/>
              </a:rPr>
              <a:t>Perceptrons</a:t>
            </a:r>
            <a:endParaRPr lang="en-US" altLang="en-US" sz="3600" b="1" dirty="0">
              <a:solidFill>
                <a:schemeClr val="accent2"/>
              </a:solidFill>
              <a:effectLst>
                <a:outerShdw blurRad="38100" dist="38100" dir="2700000" algn="tl">
                  <a:srgbClr val="C0C0C0"/>
                </a:outerShdw>
              </a:effectLst>
              <a:latin typeface="+mn-lt"/>
              <a:cs typeface="+mn-cs"/>
            </a:endParaRPr>
          </a:p>
        </p:txBody>
      </p:sp>
      <p:sp>
        <p:nvSpPr>
          <p:cNvPr id="479235" name="Text Box 3">
            <a:extLst>
              <a:ext uri="{FF2B5EF4-FFF2-40B4-BE49-F238E27FC236}">
                <a16:creationId xmlns:a16="http://schemas.microsoft.com/office/drawing/2014/main" id="{3257A4E7-D279-4AC3-9491-0D1A5839E856}"/>
              </a:ext>
            </a:extLst>
          </p:cNvPr>
          <p:cNvSpPr txBox="1">
            <a:spLocks noChangeArrowheads="1"/>
          </p:cNvSpPr>
          <p:nvPr/>
        </p:nvSpPr>
        <p:spPr bwMode="auto">
          <a:xfrm>
            <a:off x="1981200" y="2057400"/>
            <a:ext cx="672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400">
              <a:latin typeface="Calibri" panose="020F0502020204030204" pitchFamily="34" charset="0"/>
            </a:endParaRPr>
          </a:p>
        </p:txBody>
      </p:sp>
      <p:sp>
        <p:nvSpPr>
          <p:cNvPr id="200708" name="Text Box 4">
            <a:extLst>
              <a:ext uri="{FF2B5EF4-FFF2-40B4-BE49-F238E27FC236}">
                <a16:creationId xmlns:a16="http://schemas.microsoft.com/office/drawing/2014/main" id="{46F1CE4B-D9D8-406B-8011-021057AB7983}"/>
              </a:ext>
            </a:extLst>
          </p:cNvPr>
          <p:cNvSpPr txBox="1">
            <a:spLocks noChangeArrowheads="1"/>
          </p:cNvSpPr>
          <p:nvPr/>
        </p:nvSpPr>
        <p:spPr bwMode="auto">
          <a:xfrm>
            <a:off x="304800" y="2286000"/>
            <a:ext cx="3733800" cy="4524375"/>
          </a:xfrm>
          <a:prstGeom prst="rect">
            <a:avLst/>
          </a:prstGeom>
          <a:solidFill>
            <a:srgbClr val="FFFFCC"/>
          </a:solidFill>
          <a:ln w="76200">
            <a:solidFill>
              <a:srgbClr val="FF0000"/>
            </a:solidFill>
            <a:miter lim="800000"/>
            <a:headEnd/>
            <a:tailEnd/>
          </a:ln>
          <a:effectLst/>
        </p:spPr>
        <p:txBody>
          <a:bodyPr>
            <a:spAutoFit/>
          </a:bodyPr>
          <a:lstStyle/>
          <a:p>
            <a:pPr eaLnBrk="0" fontAlgn="auto" hangingPunct="0">
              <a:spcBef>
                <a:spcPts val="0"/>
              </a:spcBef>
              <a:spcAft>
                <a:spcPts val="0"/>
              </a:spcAft>
              <a:defRPr/>
            </a:pPr>
            <a:r>
              <a:rPr lang="en-US" altLang="en-US" sz="3200" dirty="0">
                <a:latin typeface="+mn-lt"/>
                <a:cs typeface="+mn-cs"/>
              </a:rPr>
              <a:t>- Have one or more layers of </a:t>
            </a:r>
            <a:r>
              <a:rPr lang="en-US" altLang="en-US" sz="3200" dirty="0">
                <a:solidFill>
                  <a:srgbClr val="FF0000"/>
                </a:solidFill>
                <a:latin typeface="+mn-lt"/>
                <a:cs typeface="+mn-cs"/>
              </a:rPr>
              <a:t>hidden units</a:t>
            </a:r>
            <a:r>
              <a:rPr lang="en-US" altLang="en-US" sz="3200" dirty="0">
                <a:latin typeface="+mn-lt"/>
                <a:cs typeface="+mn-cs"/>
              </a:rPr>
              <a:t>.</a:t>
            </a:r>
          </a:p>
          <a:p>
            <a:pPr eaLnBrk="0" fontAlgn="auto" hangingPunct="0">
              <a:spcBef>
                <a:spcPts val="0"/>
              </a:spcBef>
              <a:spcAft>
                <a:spcPts val="0"/>
              </a:spcAft>
              <a:defRPr/>
            </a:pPr>
            <a:endParaRPr lang="en-US" altLang="en-US" sz="3200" dirty="0">
              <a:latin typeface="+mn-lt"/>
              <a:cs typeface="+mn-cs"/>
            </a:endParaRPr>
          </a:p>
          <a:p>
            <a:pPr eaLnBrk="0" fontAlgn="auto" hangingPunct="0">
              <a:spcBef>
                <a:spcPts val="0"/>
              </a:spcBef>
              <a:spcAft>
                <a:spcPts val="0"/>
              </a:spcAft>
              <a:defRPr/>
            </a:pPr>
            <a:r>
              <a:rPr lang="en-US" altLang="en-US" sz="3200" dirty="0">
                <a:latin typeface="+mn-lt"/>
                <a:cs typeface="+mn-cs"/>
              </a:rPr>
              <a:t>- With </a:t>
            </a:r>
            <a:r>
              <a:rPr lang="en-US" altLang="en-US" sz="3200" dirty="0">
                <a:solidFill>
                  <a:srgbClr val="FF0000"/>
                </a:solidFill>
                <a:latin typeface="+mn-lt"/>
                <a:cs typeface="+mn-cs"/>
              </a:rPr>
              <a:t>two possibly very large hidden layers</a:t>
            </a:r>
            <a:r>
              <a:rPr lang="en-US" altLang="en-US" sz="3200" dirty="0">
                <a:latin typeface="+mn-lt"/>
                <a:cs typeface="+mn-cs"/>
              </a:rPr>
              <a:t>, it is </a:t>
            </a:r>
            <a:r>
              <a:rPr lang="en-US" altLang="en-US" sz="3200" dirty="0">
                <a:solidFill>
                  <a:schemeClr val="accent2"/>
                </a:solidFill>
                <a:effectLst>
                  <a:outerShdw blurRad="38100" dist="38100" dir="2700000" algn="tl">
                    <a:srgbClr val="000000"/>
                  </a:outerShdw>
                </a:effectLst>
                <a:latin typeface="+mn-lt"/>
                <a:cs typeface="+mn-cs"/>
              </a:rPr>
              <a:t>possible  to implement any function</a:t>
            </a:r>
            <a:r>
              <a:rPr lang="en-US" altLang="en-US" sz="3200" dirty="0">
                <a:latin typeface="+mn-lt"/>
                <a:cs typeface="+mn-cs"/>
              </a:rPr>
              <a:t>.</a:t>
            </a:r>
          </a:p>
        </p:txBody>
      </p:sp>
      <p:sp>
        <p:nvSpPr>
          <p:cNvPr id="479237" name="Text Box 5">
            <a:extLst>
              <a:ext uri="{FF2B5EF4-FFF2-40B4-BE49-F238E27FC236}">
                <a16:creationId xmlns:a16="http://schemas.microsoft.com/office/drawing/2014/main" id="{AE11FCDA-AB9B-41FD-B4B2-7D8B7063A0A7}"/>
              </a:ext>
            </a:extLst>
          </p:cNvPr>
          <p:cNvSpPr txBox="1">
            <a:spLocks noChangeArrowheads="1"/>
          </p:cNvSpPr>
          <p:nvPr/>
        </p:nvSpPr>
        <p:spPr bwMode="auto">
          <a:xfrm>
            <a:off x="4419600" y="1905000"/>
            <a:ext cx="4495800" cy="4154488"/>
          </a:xfrm>
          <a:prstGeom prst="rect">
            <a:avLst/>
          </a:prstGeom>
          <a:solidFill>
            <a:srgbClr val="FFFFCC"/>
          </a:solidFill>
          <a:ln w="76200">
            <a:solidFill>
              <a:schemeClr val="accent2"/>
            </a:solidFill>
            <a:miter lim="800000"/>
            <a:headEnd/>
            <a:tailEnd/>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sz="2800">
              <a:solidFill>
                <a:schemeClr val="accent2"/>
              </a:solidFill>
              <a:latin typeface="Calibri" panose="020F0502020204030204" pitchFamily="34" charset="0"/>
            </a:endParaRPr>
          </a:p>
          <a:p>
            <a:r>
              <a:rPr lang="en-US" altLang="en-US" sz="3200" b="1">
                <a:solidFill>
                  <a:srgbClr val="FF0000"/>
                </a:solidFill>
                <a:latin typeface="Calibri" panose="020F0502020204030204" pitchFamily="34" charset="0"/>
              </a:rPr>
              <a:t>- Networks without hidden layer are called perceptrons</a:t>
            </a:r>
            <a:r>
              <a:rPr lang="en-US" altLang="en-US" sz="2800">
                <a:solidFill>
                  <a:schemeClr val="accent2"/>
                </a:solidFill>
                <a:latin typeface="Calibri" panose="020F0502020204030204" pitchFamily="34" charset="0"/>
              </a:rPr>
              <a:t>.</a:t>
            </a:r>
          </a:p>
          <a:p>
            <a:endParaRPr lang="en-US" altLang="en-US" sz="2800">
              <a:solidFill>
                <a:schemeClr val="accent2"/>
              </a:solidFill>
              <a:latin typeface="Calibri" panose="020F0502020204030204" pitchFamily="34" charset="0"/>
            </a:endParaRPr>
          </a:p>
          <a:p>
            <a:r>
              <a:rPr lang="en-US" altLang="en-US" sz="2800">
                <a:solidFill>
                  <a:schemeClr val="accent2"/>
                </a:solidFill>
                <a:latin typeface="Calibri" panose="020F0502020204030204" pitchFamily="34" charset="0"/>
              </a:rPr>
              <a:t>- Perceptrons are very limited in what they can represent, but this makes their learning problem much simpler.</a:t>
            </a:r>
          </a:p>
        </p:txBody>
      </p:sp>
      <p:sp>
        <p:nvSpPr>
          <p:cNvPr id="479238" name="Line 6">
            <a:extLst>
              <a:ext uri="{FF2B5EF4-FFF2-40B4-BE49-F238E27FC236}">
                <a16:creationId xmlns:a16="http://schemas.microsoft.com/office/drawing/2014/main" id="{1B0FE826-5F01-439D-9061-32E0BFCB3BAD}"/>
              </a:ext>
            </a:extLst>
          </p:cNvPr>
          <p:cNvSpPr>
            <a:spLocks noChangeShapeType="1"/>
          </p:cNvSpPr>
          <p:nvPr/>
        </p:nvSpPr>
        <p:spPr bwMode="auto">
          <a:xfrm flipH="1">
            <a:off x="2438400" y="990600"/>
            <a:ext cx="685800" cy="106680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479239" name="Line 7">
            <a:extLst>
              <a:ext uri="{FF2B5EF4-FFF2-40B4-BE49-F238E27FC236}">
                <a16:creationId xmlns:a16="http://schemas.microsoft.com/office/drawing/2014/main" id="{BFE76C60-D576-4D16-A656-23E9E73F17CF}"/>
              </a:ext>
            </a:extLst>
          </p:cNvPr>
          <p:cNvSpPr>
            <a:spLocks noChangeShapeType="1"/>
          </p:cNvSpPr>
          <p:nvPr/>
        </p:nvSpPr>
        <p:spPr bwMode="auto">
          <a:xfrm>
            <a:off x="6096000" y="914400"/>
            <a:ext cx="609600" cy="762000"/>
          </a:xfrm>
          <a:prstGeom prst="line">
            <a:avLst/>
          </a:prstGeom>
          <a:noFill/>
          <a:ln w="76200" cmpd="tri">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a:extLst>
              <a:ext uri="{FF2B5EF4-FFF2-40B4-BE49-F238E27FC236}">
                <a16:creationId xmlns:a16="http://schemas.microsoft.com/office/drawing/2014/main" id="{85F6D9E0-DF15-41AF-ACF9-743EB250F8BF}"/>
              </a:ext>
            </a:extLst>
          </p:cNvPr>
          <p:cNvSpPr>
            <a:spLocks noChangeArrowheads="1"/>
          </p:cNvSpPr>
          <p:nvPr/>
        </p:nvSpPr>
        <p:spPr bwMode="auto">
          <a:xfrm>
            <a:off x="762000" y="428625"/>
            <a:ext cx="666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THE MULTILAYER PERCEPTRON</a:t>
            </a:r>
          </a:p>
        </p:txBody>
      </p:sp>
      <p:pic>
        <p:nvPicPr>
          <p:cNvPr id="481283" name="Picture 3" descr="http://www.nd.com/neurosolutions/products/images/FAQ_MLP.gif">
            <a:extLst>
              <a:ext uri="{FF2B5EF4-FFF2-40B4-BE49-F238E27FC236}">
                <a16:creationId xmlns:a16="http://schemas.microsoft.com/office/drawing/2014/main" id="{3D02EB0C-D5B8-4B42-9BCD-4F2F1D0C648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0" y="1231900"/>
            <a:ext cx="85344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BA523-1C7C-4D9E-91B6-438461EEBE03}"/>
              </a:ext>
            </a:extLst>
          </p:cNvPr>
          <p:cNvSpPr>
            <a:spLocks noGrp="1"/>
          </p:cNvSpPr>
          <p:nvPr>
            <p:ph idx="4294967295"/>
          </p:nvPr>
        </p:nvSpPr>
        <p:spPr>
          <a:xfrm>
            <a:off x="0" y="0"/>
            <a:ext cx="9144000" cy="6858000"/>
          </a:xfrm>
        </p:spPr>
        <p:txBody>
          <a:bodyPr/>
          <a:lstStyle/>
          <a:p>
            <a:pPr eaLnBrk="1" hangingPunct="1"/>
            <a:r>
              <a:rPr lang="en-US" altLang="en-US" sz="4800" b="1">
                <a:solidFill>
                  <a:srgbClr val="FF0000"/>
                </a:solidFill>
              </a:rPr>
              <a:t>Reinforcement </a:t>
            </a:r>
            <a:r>
              <a:rPr lang="en-US" altLang="en-US" b="1"/>
              <a:t>: </a:t>
            </a:r>
          </a:p>
          <a:p>
            <a:r>
              <a:rPr lang="en-US" altLang="en-US" b="1"/>
              <a:t>This strategy </a:t>
            </a:r>
            <a:r>
              <a:rPr lang="en-US" altLang="en-US" sz="4400" b="1">
                <a:solidFill>
                  <a:srgbClr val="FF0000"/>
                </a:solidFill>
              </a:rPr>
              <a:t>built on observation.</a:t>
            </a:r>
            <a:endParaRPr lang="en-US" altLang="en-US" b="1">
              <a:solidFill>
                <a:srgbClr val="FF0000"/>
              </a:solidFill>
            </a:endParaRPr>
          </a:p>
          <a:p>
            <a:r>
              <a:rPr lang="en-US" altLang="en-US" b="1"/>
              <a:t> The ANN makes a decision by observing its environment.</a:t>
            </a:r>
          </a:p>
          <a:p>
            <a:r>
              <a:rPr lang="en-US" altLang="en-US" b="1"/>
              <a:t>learning motor skills like riding a bike. You try and see what makes you fall over and what keeps you upright</a:t>
            </a:r>
          </a:p>
          <a:p>
            <a:pPr eaLnBrk="1" hangingPunct="1"/>
            <a:r>
              <a:rPr lang="en-US" altLang="en-US" b="1"/>
              <a:t>An agent interacting with the world makes  observations, takes action, and is </a:t>
            </a:r>
            <a:r>
              <a:rPr lang="en-US" altLang="en-US" b="1">
                <a:solidFill>
                  <a:srgbClr val="FF0000"/>
                </a:solidFill>
              </a:rPr>
              <a:t>rewarded or punished.</a:t>
            </a:r>
          </a:p>
          <a:p>
            <a:pPr eaLnBrk="1" hangingPunct="1"/>
            <a:r>
              <a:rPr lang="en-US" altLang="en-US" b="1"/>
              <a:t> it should learn to choose actions in such a way as to obtain lot of </a:t>
            </a:r>
            <a:r>
              <a:rPr lang="en-US" altLang="en-US" b="1">
                <a:solidFill>
                  <a:srgbClr val="FF0000"/>
                </a:solidFill>
              </a:rPr>
              <a:t>rewards</a:t>
            </a:r>
          </a:p>
        </p:txBody>
      </p:sp>
      <p:sp>
        <p:nvSpPr>
          <p:cNvPr id="8" name="Rectangle 7">
            <a:extLst>
              <a:ext uri="{FF2B5EF4-FFF2-40B4-BE49-F238E27FC236}">
                <a16:creationId xmlns:a16="http://schemas.microsoft.com/office/drawing/2014/main" id="{B0954EB2-C1E6-4542-99A4-B55212E3DF54}"/>
              </a:ext>
            </a:extLst>
          </p:cNvPr>
          <p:cNvSpPr>
            <a:spLocks noChangeArrowheads="1"/>
          </p:cNvSpPr>
          <p:nvPr/>
        </p:nvSpPr>
        <p:spPr bwMode="auto">
          <a:xfrm>
            <a:off x="0" y="4611688"/>
            <a:ext cx="9144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 </a:t>
            </a:r>
          </a:p>
          <a:p>
            <a:pPr eaLnBrk="1" hangingPunct="1"/>
            <a:endParaRPr lang="en-US" altLang="en-US" sz="32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Content Placeholder 2">
            <a:extLst>
              <a:ext uri="{FF2B5EF4-FFF2-40B4-BE49-F238E27FC236}">
                <a16:creationId xmlns:a16="http://schemas.microsoft.com/office/drawing/2014/main" id="{4F07731A-A750-435F-9E32-DE737E7E8B2E}"/>
              </a:ext>
            </a:extLst>
          </p:cNvPr>
          <p:cNvSpPr>
            <a:spLocks noGrp="1"/>
          </p:cNvSpPr>
          <p:nvPr>
            <p:ph idx="4294967295"/>
          </p:nvPr>
        </p:nvSpPr>
        <p:spPr>
          <a:xfrm>
            <a:off x="0" y="0"/>
            <a:ext cx="9144000" cy="4525963"/>
          </a:xfrm>
        </p:spPr>
        <p:txBody>
          <a:bodyPr/>
          <a:lstStyle/>
          <a:p>
            <a:r>
              <a:rPr lang="en-US" altLang="en-US" b="1"/>
              <a:t>Learning rule</a:t>
            </a:r>
            <a:r>
              <a:rPr lang="en-US" altLang="en-US"/>
              <a:t> is a method or a mathematical logic. It helps a</a:t>
            </a:r>
            <a:r>
              <a:rPr lang="en-US" altLang="en-US" b="1"/>
              <a:t> Neural Network</a:t>
            </a:r>
            <a:r>
              <a:rPr lang="en-US" altLang="en-US"/>
              <a:t> to learn from the existing conditions and improve its performance. It is an iterative process. </a:t>
            </a:r>
          </a:p>
        </p:txBody>
      </p:sp>
      <p:pic>
        <p:nvPicPr>
          <p:cNvPr id="486403" name="Picture 2">
            <a:extLst>
              <a:ext uri="{FF2B5EF4-FFF2-40B4-BE49-F238E27FC236}">
                <a16:creationId xmlns:a16="http://schemas.microsoft.com/office/drawing/2014/main" id="{72C1FDE3-13D0-4DD4-9A9C-D1B4D738CF15}"/>
              </a:ext>
            </a:extLst>
          </p:cNvPr>
          <p:cNvPicPr>
            <a:picLocks noChangeAspect="1" noChangeArrowheads="1"/>
          </p:cNvPicPr>
          <p:nvPr/>
        </p:nvPicPr>
        <p:blipFill>
          <a:blip r:embed="rId2">
            <a:lum bright="-26000"/>
            <a:extLst>
              <a:ext uri="{28A0092B-C50C-407E-A947-70E740481C1C}">
                <a14:useLocalDpi xmlns:a14="http://schemas.microsoft.com/office/drawing/2010/main" val="0"/>
              </a:ext>
            </a:extLst>
          </a:blip>
          <a:srcRect/>
          <a:stretch>
            <a:fillRect/>
          </a:stretch>
        </p:blipFill>
        <p:spPr bwMode="auto">
          <a:xfrm>
            <a:off x="0" y="2209800"/>
            <a:ext cx="9144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7426" name="Picture 2">
            <a:extLst>
              <a:ext uri="{FF2B5EF4-FFF2-40B4-BE49-F238E27FC236}">
                <a16:creationId xmlns:a16="http://schemas.microsoft.com/office/drawing/2014/main" id="{F04C194D-C35D-4D8A-B22D-DD11C4DC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838200"/>
            <a:ext cx="92265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a:extLst>
              <a:ext uri="{FF2B5EF4-FFF2-40B4-BE49-F238E27FC236}">
                <a16:creationId xmlns:a16="http://schemas.microsoft.com/office/drawing/2014/main" id="{7B7C425A-723C-4F90-BEB1-D23899A13CD9}"/>
              </a:ext>
            </a:extLst>
          </p:cNvPr>
          <p:cNvSpPr>
            <a:spLocks noGrp="1" noChangeArrowheads="1"/>
          </p:cNvSpPr>
          <p:nvPr>
            <p:ph type="title"/>
          </p:nvPr>
        </p:nvSpPr>
        <p:spPr>
          <a:xfrm>
            <a:off x="685800" y="-228600"/>
            <a:ext cx="8229600" cy="1143000"/>
          </a:xfrm>
        </p:spPr>
        <p:txBody>
          <a:bodyPr/>
          <a:lstStyle/>
          <a:p>
            <a:pPr eaLnBrk="1" hangingPunct="1"/>
            <a:r>
              <a:rPr lang="en-GB" altLang="en-US" dirty="0">
                <a:solidFill>
                  <a:srgbClr val="FF0000"/>
                </a:solidFill>
              </a:rPr>
              <a:t>Perceptron Learning Algorithm</a:t>
            </a:r>
          </a:p>
        </p:txBody>
      </p:sp>
      <p:sp>
        <p:nvSpPr>
          <p:cNvPr id="217091" name="Rectangle 3">
            <a:extLst>
              <a:ext uri="{FF2B5EF4-FFF2-40B4-BE49-F238E27FC236}">
                <a16:creationId xmlns:a16="http://schemas.microsoft.com/office/drawing/2014/main" id="{AEB72C3F-D82A-446A-A31F-75206B109EF5}"/>
              </a:ext>
            </a:extLst>
          </p:cNvPr>
          <p:cNvSpPr>
            <a:spLocks noGrp="1" noChangeArrowheads="1"/>
          </p:cNvSpPr>
          <p:nvPr>
            <p:ph type="body" idx="1"/>
          </p:nvPr>
        </p:nvSpPr>
        <p:spPr>
          <a:xfrm>
            <a:off x="0" y="914400"/>
            <a:ext cx="9144000" cy="5715000"/>
          </a:xfrm>
        </p:spPr>
        <p:txBody>
          <a:bodyPr/>
          <a:lstStyle/>
          <a:p>
            <a:pPr eaLnBrk="1" hangingPunct="1">
              <a:lnSpc>
                <a:spcPct val="90000"/>
              </a:lnSpc>
            </a:pPr>
            <a:r>
              <a:rPr lang="en-GB" altLang="en-US" sz="3600" b="1"/>
              <a:t>Weights are set randomly initially</a:t>
            </a:r>
          </a:p>
          <a:p>
            <a:pPr eaLnBrk="1" hangingPunct="1">
              <a:lnSpc>
                <a:spcPct val="90000"/>
              </a:lnSpc>
            </a:pPr>
            <a:endParaRPr lang="en-GB" altLang="en-US" sz="3600" b="1"/>
          </a:p>
          <a:p>
            <a:pPr eaLnBrk="1" hangingPunct="1">
              <a:lnSpc>
                <a:spcPct val="90000"/>
              </a:lnSpc>
            </a:pPr>
            <a:r>
              <a:rPr lang="en-GB" altLang="en-US" sz="3600" b="1"/>
              <a:t>For each training example</a:t>
            </a:r>
          </a:p>
          <a:p>
            <a:pPr lvl="1" eaLnBrk="1" hangingPunct="1">
              <a:lnSpc>
                <a:spcPct val="90000"/>
              </a:lnSpc>
            </a:pPr>
            <a:r>
              <a:rPr lang="en-GB" altLang="en-US" sz="3200" b="1"/>
              <a:t>Calculate the observed output (O) from the ANN, </a:t>
            </a:r>
          </a:p>
          <a:p>
            <a:pPr lvl="1" eaLnBrk="1" hangingPunct="1">
              <a:lnSpc>
                <a:spcPct val="90000"/>
              </a:lnSpc>
            </a:pPr>
            <a:r>
              <a:rPr lang="en-GB" altLang="en-US" sz="3200" b="1"/>
              <a:t>If the target output(T) is different  from observed output</a:t>
            </a:r>
          </a:p>
          <a:p>
            <a:pPr lvl="2" eaLnBrk="1" hangingPunct="1">
              <a:lnSpc>
                <a:spcPct val="90000"/>
              </a:lnSpc>
            </a:pPr>
            <a:r>
              <a:rPr lang="en-GB" altLang="en-US" sz="3600" b="1"/>
              <a:t>Then tweak all the weights by </a:t>
            </a:r>
            <a:r>
              <a:rPr lang="en-GB" altLang="en-US" sz="3600" b="1">
                <a:solidFill>
                  <a:srgbClr val="FF0000"/>
                </a:solidFill>
              </a:rPr>
              <a:t>PERCEPTRON TRAINING RULE  </a:t>
            </a:r>
          </a:p>
          <a:p>
            <a:pPr lvl="2" eaLnBrk="1" hangingPunct="1">
              <a:lnSpc>
                <a:spcPct val="90000"/>
              </a:lnSpc>
            </a:pPr>
            <a:endParaRPr lang="en-GB" altLang="en-US" sz="2800" b="1"/>
          </a:p>
          <a:p>
            <a:pPr eaLnBrk="1" hangingPunct="1">
              <a:lnSpc>
                <a:spcPct val="90000"/>
              </a:lnSpc>
            </a:pPr>
            <a:r>
              <a:rPr lang="en-GB" altLang="en-US" sz="3600" b="1"/>
              <a:t>This is done for every example</a:t>
            </a:r>
            <a:endParaRPr lang="en-GB" altLang="en-US"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 calcmode="lin" valueType="num">
                                      <p:cBhvr additive="base">
                                        <p:cTn id="7" dur="500" fill="hold"/>
                                        <p:tgtEl>
                                          <p:spTgt spid="217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7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7091">
                                            <p:txEl>
                                              <p:pRg st="2" end="2"/>
                                            </p:txEl>
                                          </p:spTgt>
                                        </p:tgtEl>
                                        <p:attrNameLst>
                                          <p:attrName>style.visibility</p:attrName>
                                        </p:attrNameLst>
                                      </p:cBhvr>
                                      <p:to>
                                        <p:strVal val="visible"/>
                                      </p:to>
                                    </p:set>
                                    <p:anim calcmode="lin" valueType="num">
                                      <p:cBhvr additive="base">
                                        <p:cTn id="13" dur="500" fill="hold"/>
                                        <p:tgtEl>
                                          <p:spTgt spid="2170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7091">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7091">
                                            <p:txEl>
                                              <p:pRg st="3" end="3"/>
                                            </p:txEl>
                                          </p:spTgt>
                                        </p:tgtEl>
                                        <p:attrNameLst>
                                          <p:attrName>style.visibility</p:attrName>
                                        </p:attrNameLst>
                                      </p:cBhvr>
                                      <p:to>
                                        <p:strVal val="visible"/>
                                      </p:to>
                                    </p:set>
                                    <p:anim calcmode="lin" valueType="num">
                                      <p:cBhvr additive="base">
                                        <p:cTn id="17" dur="500" fill="hold"/>
                                        <p:tgtEl>
                                          <p:spTgt spid="217091">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7091">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7091">
                                            <p:txEl>
                                              <p:pRg st="4" end="4"/>
                                            </p:txEl>
                                          </p:spTgt>
                                        </p:tgtEl>
                                        <p:attrNameLst>
                                          <p:attrName>style.visibility</p:attrName>
                                        </p:attrNameLst>
                                      </p:cBhvr>
                                      <p:to>
                                        <p:strVal val="visible"/>
                                      </p:to>
                                    </p:set>
                                    <p:anim calcmode="lin" valueType="num">
                                      <p:cBhvr additive="base">
                                        <p:cTn id="21" dur="500" fill="hold"/>
                                        <p:tgtEl>
                                          <p:spTgt spid="21709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709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7091">
                                            <p:txEl>
                                              <p:pRg st="5" end="5"/>
                                            </p:txEl>
                                          </p:spTgt>
                                        </p:tgtEl>
                                        <p:attrNameLst>
                                          <p:attrName>style.visibility</p:attrName>
                                        </p:attrNameLst>
                                      </p:cBhvr>
                                      <p:to>
                                        <p:strVal val="visible"/>
                                      </p:to>
                                    </p:set>
                                    <p:anim calcmode="lin" valueType="num">
                                      <p:cBhvr additive="base">
                                        <p:cTn id="25" dur="500" fill="hold"/>
                                        <p:tgtEl>
                                          <p:spTgt spid="21709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70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7091">
                                            <p:txEl>
                                              <p:pRg st="7" end="7"/>
                                            </p:txEl>
                                          </p:spTgt>
                                        </p:tgtEl>
                                        <p:attrNameLst>
                                          <p:attrName>style.visibility</p:attrName>
                                        </p:attrNameLst>
                                      </p:cBhvr>
                                      <p:to>
                                        <p:strVal val="visible"/>
                                      </p:to>
                                    </p:set>
                                    <p:anim calcmode="lin" valueType="num">
                                      <p:cBhvr additive="base">
                                        <p:cTn id="31" dur="500" fill="hold"/>
                                        <p:tgtEl>
                                          <p:spTgt spid="217091">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70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1" nodeType="clickEffect">
                                  <p:stCondLst>
                                    <p:cond delay="0"/>
                                  </p:stCondLst>
                                  <p:childTnLst>
                                    <p:set>
                                      <p:cBhvr>
                                        <p:cTn id="36" dur="1" fill="hold">
                                          <p:stCondLst>
                                            <p:cond delay="0"/>
                                          </p:stCondLst>
                                        </p:cTn>
                                        <p:tgtEl>
                                          <p:spTgt spid="217091">
                                            <p:txEl>
                                              <p:pRg st="0" end="0"/>
                                            </p:txEl>
                                          </p:spTgt>
                                        </p:tgtEl>
                                        <p:attrNameLst>
                                          <p:attrName>style.visibility</p:attrName>
                                        </p:attrNameLst>
                                      </p:cBhvr>
                                      <p:to>
                                        <p:strVal val="visible"/>
                                      </p:to>
                                    </p:set>
                                    <p:anim calcmode="lin" valueType="num">
                                      <p:cBhvr additive="base">
                                        <p:cTn id="37" dur="500" fill="hold"/>
                                        <p:tgtEl>
                                          <p:spTgt spid="21709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7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1" nodeType="clickEffect">
                                  <p:stCondLst>
                                    <p:cond delay="0"/>
                                  </p:stCondLst>
                                  <p:childTnLst>
                                    <p:set>
                                      <p:cBhvr>
                                        <p:cTn id="42" dur="1" fill="hold">
                                          <p:stCondLst>
                                            <p:cond delay="0"/>
                                          </p:stCondLst>
                                        </p:cTn>
                                        <p:tgtEl>
                                          <p:spTgt spid="217091">
                                            <p:txEl>
                                              <p:pRg st="2" end="2"/>
                                            </p:txEl>
                                          </p:spTgt>
                                        </p:tgtEl>
                                        <p:attrNameLst>
                                          <p:attrName>style.visibility</p:attrName>
                                        </p:attrNameLst>
                                      </p:cBhvr>
                                      <p:to>
                                        <p:strVal val="visible"/>
                                      </p:to>
                                    </p:set>
                                    <p:anim calcmode="lin" valueType="num">
                                      <p:cBhvr additive="base">
                                        <p:cTn id="43" dur="500" fill="hold"/>
                                        <p:tgtEl>
                                          <p:spTgt spid="217091">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7091">
                                            <p:txEl>
                                              <p:pRg st="2" end="2"/>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1" nodeType="withEffect">
                                  <p:stCondLst>
                                    <p:cond delay="0"/>
                                  </p:stCondLst>
                                  <p:childTnLst>
                                    <p:set>
                                      <p:cBhvr>
                                        <p:cTn id="46" dur="1" fill="hold">
                                          <p:stCondLst>
                                            <p:cond delay="0"/>
                                          </p:stCondLst>
                                        </p:cTn>
                                        <p:tgtEl>
                                          <p:spTgt spid="217091">
                                            <p:txEl>
                                              <p:pRg st="3" end="3"/>
                                            </p:txEl>
                                          </p:spTgt>
                                        </p:tgtEl>
                                        <p:attrNameLst>
                                          <p:attrName>style.visibility</p:attrName>
                                        </p:attrNameLst>
                                      </p:cBhvr>
                                      <p:to>
                                        <p:strVal val="visible"/>
                                      </p:to>
                                    </p:set>
                                    <p:anim calcmode="lin" valueType="num">
                                      <p:cBhvr additive="base">
                                        <p:cTn id="47" dur="500" fill="hold"/>
                                        <p:tgtEl>
                                          <p:spTgt spid="217091">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17091">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1" nodeType="withEffect">
                                  <p:stCondLst>
                                    <p:cond delay="0"/>
                                  </p:stCondLst>
                                  <p:childTnLst>
                                    <p:set>
                                      <p:cBhvr>
                                        <p:cTn id="50" dur="1" fill="hold">
                                          <p:stCondLst>
                                            <p:cond delay="0"/>
                                          </p:stCondLst>
                                        </p:cTn>
                                        <p:tgtEl>
                                          <p:spTgt spid="217091">
                                            <p:txEl>
                                              <p:pRg st="4" end="4"/>
                                            </p:txEl>
                                          </p:spTgt>
                                        </p:tgtEl>
                                        <p:attrNameLst>
                                          <p:attrName>style.visibility</p:attrName>
                                        </p:attrNameLst>
                                      </p:cBhvr>
                                      <p:to>
                                        <p:strVal val="visible"/>
                                      </p:to>
                                    </p:set>
                                    <p:anim calcmode="lin" valueType="num">
                                      <p:cBhvr additive="base">
                                        <p:cTn id="51" dur="500" fill="hold"/>
                                        <p:tgtEl>
                                          <p:spTgt spid="217091">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17091">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1" nodeType="withEffect">
                                  <p:stCondLst>
                                    <p:cond delay="0"/>
                                  </p:stCondLst>
                                  <p:childTnLst>
                                    <p:set>
                                      <p:cBhvr>
                                        <p:cTn id="54" dur="1" fill="hold">
                                          <p:stCondLst>
                                            <p:cond delay="0"/>
                                          </p:stCondLst>
                                        </p:cTn>
                                        <p:tgtEl>
                                          <p:spTgt spid="217091">
                                            <p:txEl>
                                              <p:pRg st="5" end="5"/>
                                            </p:txEl>
                                          </p:spTgt>
                                        </p:tgtEl>
                                        <p:attrNameLst>
                                          <p:attrName>style.visibility</p:attrName>
                                        </p:attrNameLst>
                                      </p:cBhvr>
                                      <p:to>
                                        <p:strVal val="visible"/>
                                      </p:to>
                                    </p:set>
                                    <p:anim calcmode="lin" valueType="num">
                                      <p:cBhvr additive="base">
                                        <p:cTn id="55" dur="500" fill="hold"/>
                                        <p:tgtEl>
                                          <p:spTgt spid="217091">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1709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1" nodeType="clickEffect">
                                  <p:stCondLst>
                                    <p:cond delay="0"/>
                                  </p:stCondLst>
                                  <p:childTnLst>
                                    <p:set>
                                      <p:cBhvr>
                                        <p:cTn id="60" dur="1" fill="hold">
                                          <p:stCondLst>
                                            <p:cond delay="0"/>
                                          </p:stCondLst>
                                        </p:cTn>
                                        <p:tgtEl>
                                          <p:spTgt spid="217091">
                                            <p:txEl>
                                              <p:pRg st="7" end="7"/>
                                            </p:txEl>
                                          </p:spTgt>
                                        </p:tgtEl>
                                        <p:attrNameLst>
                                          <p:attrName>style.visibility</p:attrName>
                                        </p:attrNameLst>
                                      </p:cBhvr>
                                      <p:to>
                                        <p:strVal val="visible"/>
                                      </p:to>
                                    </p:set>
                                    <p:anim calcmode="lin" valueType="num">
                                      <p:cBhvr additive="base">
                                        <p:cTn id="61" dur="500" fill="hold"/>
                                        <p:tgtEl>
                                          <p:spTgt spid="217091">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1709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p:bldP spid="217091" grpId="1"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11A649B-C2ED-4F73-9532-FE98E1D3562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CE1E61-5BBA-4B11-9D9C-7A920FE59554}" type="slidenum">
              <a:rPr lang="en-US" altLang="en-US">
                <a:solidFill>
                  <a:srgbClr val="898989"/>
                </a:solidFill>
                <a:latin typeface="Calibri" panose="020F0502020204030204" pitchFamily="34" charset="0"/>
              </a:rPr>
              <a:pPr eaLnBrk="1" hangingPunct="1"/>
              <a:t>243</a:t>
            </a:fld>
            <a:endParaRPr lang="en-US" altLang="en-US">
              <a:solidFill>
                <a:srgbClr val="898989"/>
              </a:solidFill>
              <a:latin typeface="Calibri" panose="020F0502020204030204" pitchFamily="34" charset="0"/>
            </a:endParaRPr>
          </a:p>
        </p:txBody>
      </p:sp>
      <p:sp>
        <p:nvSpPr>
          <p:cNvPr id="456707" name="Rectangle 2">
            <a:extLst>
              <a:ext uri="{FF2B5EF4-FFF2-40B4-BE49-F238E27FC236}">
                <a16:creationId xmlns:a16="http://schemas.microsoft.com/office/drawing/2014/main" id="{27F0BE17-A0F2-4A64-9A9B-8FCFD5EF3F75}"/>
              </a:ext>
            </a:extLst>
          </p:cNvPr>
          <p:cNvSpPr>
            <a:spLocks noGrp="1" noChangeArrowheads="1"/>
          </p:cNvSpPr>
          <p:nvPr>
            <p:ph type="title"/>
          </p:nvPr>
        </p:nvSpPr>
        <p:spPr>
          <a:xfrm>
            <a:off x="609600" y="0"/>
            <a:ext cx="8229600" cy="685800"/>
          </a:xfrm>
        </p:spPr>
        <p:txBody>
          <a:bodyPr/>
          <a:lstStyle/>
          <a:p>
            <a:pPr eaLnBrk="1" hangingPunct="1"/>
            <a:r>
              <a:rPr lang="en-US" altLang="ko-KR" sz="3800" b="1">
                <a:solidFill>
                  <a:srgbClr val="FF0000"/>
                </a:solidFill>
                <a:ea typeface="Gulim" panose="020B0600000101010101" pitchFamily="34" charset="-127"/>
              </a:rPr>
              <a:t>Perceptron training rule (cont.)</a:t>
            </a:r>
            <a:endParaRPr lang="en-US" altLang="en-US" sz="3800" b="1">
              <a:solidFill>
                <a:srgbClr val="FF0000"/>
              </a:solidFill>
              <a:ea typeface="Gulim" panose="020B0600000101010101" pitchFamily="34" charset="-127"/>
            </a:endParaRPr>
          </a:p>
        </p:txBody>
      </p:sp>
      <p:sp>
        <p:nvSpPr>
          <p:cNvPr id="456708" name="Rectangle 3">
            <a:extLst>
              <a:ext uri="{FF2B5EF4-FFF2-40B4-BE49-F238E27FC236}">
                <a16:creationId xmlns:a16="http://schemas.microsoft.com/office/drawing/2014/main" id="{ACB820C4-3377-4350-9CF5-103A962DF82B}"/>
              </a:ext>
            </a:extLst>
          </p:cNvPr>
          <p:cNvSpPr>
            <a:spLocks noGrp="1" noChangeArrowheads="1"/>
          </p:cNvSpPr>
          <p:nvPr>
            <p:ph type="body" idx="1"/>
          </p:nvPr>
        </p:nvSpPr>
        <p:spPr>
          <a:xfrm>
            <a:off x="0" y="914400"/>
            <a:ext cx="9144000" cy="6096000"/>
          </a:xfrm>
        </p:spPr>
        <p:txBody>
          <a:bodyPr/>
          <a:lstStyle/>
          <a:p>
            <a:pPr eaLnBrk="1" hangingPunct="1">
              <a:lnSpc>
                <a:spcPct val="90000"/>
              </a:lnSpc>
            </a:pPr>
            <a:r>
              <a:rPr lang="en-GB" altLang="en-US" b="1"/>
              <a:t>if error  criterion is not satisfied</a:t>
            </a:r>
          </a:p>
          <a:p>
            <a:pPr lvl="1" eaLnBrk="1" hangingPunct="1">
              <a:lnSpc>
                <a:spcPct val="90000"/>
              </a:lnSpc>
            </a:pPr>
            <a:r>
              <a:rPr lang="en-GB" altLang="en-US" b="1"/>
              <a:t>Repeat the cycle again (an </a:t>
            </a:r>
            <a:r>
              <a:rPr lang="en-GB" altLang="en-US" b="1">
                <a:solidFill>
                  <a:srgbClr val="FF0000"/>
                </a:solidFill>
              </a:rPr>
              <a:t>‘epoch’)</a:t>
            </a:r>
          </a:p>
          <a:p>
            <a:pPr lvl="1" eaLnBrk="1" hangingPunct="1">
              <a:lnSpc>
                <a:spcPct val="90000"/>
              </a:lnSpc>
            </a:pPr>
            <a:r>
              <a:rPr lang="en-GB" altLang="en-US" b="1"/>
              <a:t>Until the ANN produces the correct output</a:t>
            </a:r>
          </a:p>
          <a:p>
            <a:pPr lvl="2" eaLnBrk="1" hangingPunct="1">
              <a:lnSpc>
                <a:spcPct val="90000"/>
              </a:lnSpc>
            </a:pPr>
            <a:r>
              <a:rPr lang="en-GB" altLang="en-US" b="1"/>
              <a:t>For </a:t>
            </a:r>
            <a:r>
              <a:rPr lang="en-GB" altLang="en-US" b="1" i="1"/>
              <a:t>all</a:t>
            </a:r>
            <a:r>
              <a:rPr lang="en-GB" altLang="en-US" b="1"/>
              <a:t> the examples in the training set (or good enough)</a:t>
            </a:r>
          </a:p>
          <a:p>
            <a:pPr eaLnBrk="1" hangingPunct="1">
              <a:lnSpc>
                <a:spcPct val="80000"/>
              </a:lnSpc>
            </a:pPr>
            <a:endParaRPr lang="en-US" altLang="ko-KR" b="1">
              <a:ea typeface="Gulim" panose="020B0600000101010101" pitchFamily="34" charset="-127"/>
            </a:endParaRPr>
          </a:p>
          <a:p>
            <a:pPr eaLnBrk="1" hangingPunct="1">
              <a:lnSpc>
                <a:spcPct val="80000"/>
              </a:lnSpc>
            </a:pPr>
            <a:r>
              <a:rPr lang="en-US" altLang="ko-KR" b="1">
                <a:ea typeface="Gulim" panose="020B0600000101010101" pitchFamily="34" charset="-127"/>
              </a:rPr>
              <a:t>algorithm will converge within finite number of iterations </a:t>
            </a:r>
          </a:p>
          <a:p>
            <a:pPr lvl="1" eaLnBrk="1" hangingPunct="1">
              <a:lnSpc>
                <a:spcPct val="80000"/>
              </a:lnSpc>
            </a:pPr>
            <a:r>
              <a:rPr lang="en-US" altLang="ko-KR" b="1">
                <a:ea typeface="Gulim" panose="020B0600000101010101" pitchFamily="34" charset="-127"/>
              </a:rPr>
              <a:t>If training data is </a:t>
            </a:r>
            <a:r>
              <a:rPr lang="en-US" altLang="ko-KR" b="1">
                <a:solidFill>
                  <a:srgbClr val="FF0000"/>
                </a:solidFill>
                <a:ea typeface="Gulim" panose="020B0600000101010101" pitchFamily="34" charset="-127"/>
              </a:rPr>
              <a:t>linearly separable</a:t>
            </a:r>
          </a:p>
          <a:p>
            <a:pPr lvl="1" eaLnBrk="1" hangingPunct="1">
              <a:lnSpc>
                <a:spcPct val="80000"/>
              </a:lnSpc>
            </a:pPr>
            <a:r>
              <a:rPr lang="en-US" altLang="ko-KR" b="1">
                <a:ea typeface="Gulim" panose="020B0600000101010101" pitchFamily="34" charset="-127"/>
              </a:rPr>
              <a:t>and </a:t>
            </a:r>
            <a:r>
              <a:rPr lang="en-US" altLang="ko-KR" b="1" i="1">
                <a:ea typeface="Gulim" panose="020B0600000101010101" pitchFamily="34" charset="-127"/>
                <a:sym typeface="Symbol" panose="05050102010706020507" pitchFamily="18" charset="2"/>
              </a:rPr>
              <a:t></a:t>
            </a:r>
            <a:r>
              <a:rPr lang="en-US" altLang="ko-KR" b="1">
                <a:ea typeface="Gulim" panose="020B0600000101010101" pitchFamily="34" charset="-127"/>
              </a:rPr>
              <a:t> sufficiently small.</a:t>
            </a:r>
          </a:p>
          <a:p>
            <a:pPr lvl="1" eaLnBrk="1" hangingPunct="1">
              <a:lnSpc>
                <a:spcPct val="80000"/>
              </a:lnSpc>
            </a:pPr>
            <a:endParaRPr lang="en-US" altLang="ko-KR" b="1">
              <a:ea typeface="Gulim" panose="020B0600000101010101" pitchFamily="34" charset="-127"/>
            </a:endParaRPr>
          </a:p>
          <a:p>
            <a:pPr eaLnBrk="1" hangingPunct="1">
              <a:lnSpc>
                <a:spcPct val="80000"/>
              </a:lnSpc>
            </a:pPr>
            <a:r>
              <a:rPr lang="en-US" altLang="ko-KR" b="1">
                <a:ea typeface="Gulim" panose="020B0600000101010101" pitchFamily="34" charset="-127"/>
              </a:rPr>
              <a:t>If the data is not linearly separable, convergence is not assured.</a:t>
            </a: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6707"/>
                                        </p:tgtEl>
                                        <p:attrNameLst>
                                          <p:attrName>style.visibility</p:attrName>
                                        </p:attrNameLst>
                                      </p:cBhvr>
                                      <p:to>
                                        <p:strVal val="visible"/>
                                      </p:to>
                                    </p:set>
                                    <p:anim calcmode="lin" valueType="num">
                                      <p:cBhvr additive="base">
                                        <p:cTn id="7" dur="500" fill="hold"/>
                                        <p:tgtEl>
                                          <p:spTgt spid="456707"/>
                                        </p:tgtEl>
                                        <p:attrNameLst>
                                          <p:attrName>ppt_x</p:attrName>
                                        </p:attrNameLst>
                                      </p:cBhvr>
                                      <p:tavLst>
                                        <p:tav tm="0">
                                          <p:val>
                                            <p:strVal val="#ppt_x"/>
                                          </p:val>
                                        </p:tav>
                                        <p:tav tm="100000">
                                          <p:val>
                                            <p:strVal val="#ppt_x"/>
                                          </p:val>
                                        </p:tav>
                                      </p:tavLst>
                                    </p:anim>
                                    <p:anim calcmode="lin" valueType="num">
                                      <p:cBhvr additive="base">
                                        <p:cTn id="8" dur="500" fill="hold"/>
                                        <p:tgtEl>
                                          <p:spTgt spid="4567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6708">
                                            <p:txEl>
                                              <p:pRg st="0" end="0"/>
                                            </p:txEl>
                                          </p:spTgt>
                                        </p:tgtEl>
                                        <p:attrNameLst>
                                          <p:attrName>style.visibility</p:attrName>
                                        </p:attrNameLst>
                                      </p:cBhvr>
                                      <p:to>
                                        <p:strVal val="visible"/>
                                      </p:to>
                                    </p:set>
                                    <p:anim calcmode="lin" valueType="num">
                                      <p:cBhvr additive="base">
                                        <p:cTn id="13" dur="500" fill="hold"/>
                                        <p:tgtEl>
                                          <p:spTgt spid="45670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6708">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56708">
                                            <p:txEl>
                                              <p:pRg st="1" end="1"/>
                                            </p:txEl>
                                          </p:spTgt>
                                        </p:tgtEl>
                                        <p:attrNameLst>
                                          <p:attrName>style.visibility</p:attrName>
                                        </p:attrNameLst>
                                      </p:cBhvr>
                                      <p:to>
                                        <p:strVal val="visible"/>
                                      </p:to>
                                    </p:set>
                                    <p:anim calcmode="lin" valueType="num">
                                      <p:cBhvr additive="base">
                                        <p:cTn id="17" dur="500" fill="hold"/>
                                        <p:tgtEl>
                                          <p:spTgt spid="456708">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56708">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56708">
                                            <p:txEl>
                                              <p:pRg st="2" end="2"/>
                                            </p:txEl>
                                          </p:spTgt>
                                        </p:tgtEl>
                                        <p:attrNameLst>
                                          <p:attrName>style.visibility</p:attrName>
                                        </p:attrNameLst>
                                      </p:cBhvr>
                                      <p:to>
                                        <p:strVal val="visible"/>
                                      </p:to>
                                    </p:set>
                                    <p:anim calcmode="lin" valueType="num">
                                      <p:cBhvr additive="base">
                                        <p:cTn id="21" dur="500" fill="hold"/>
                                        <p:tgtEl>
                                          <p:spTgt spid="45670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56708">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56708">
                                            <p:txEl>
                                              <p:pRg st="3" end="3"/>
                                            </p:txEl>
                                          </p:spTgt>
                                        </p:tgtEl>
                                        <p:attrNameLst>
                                          <p:attrName>style.visibility</p:attrName>
                                        </p:attrNameLst>
                                      </p:cBhvr>
                                      <p:to>
                                        <p:strVal val="visible"/>
                                      </p:to>
                                    </p:set>
                                    <p:anim calcmode="lin" valueType="num">
                                      <p:cBhvr additive="base">
                                        <p:cTn id="25" dur="500" fill="hold"/>
                                        <p:tgtEl>
                                          <p:spTgt spid="45670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5670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56708">
                                            <p:txEl>
                                              <p:pRg st="5" end="5"/>
                                            </p:txEl>
                                          </p:spTgt>
                                        </p:tgtEl>
                                        <p:attrNameLst>
                                          <p:attrName>style.visibility</p:attrName>
                                        </p:attrNameLst>
                                      </p:cBhvr>
                                      <p:to>
                                        <p:strVal val="visible"/>
                                      </p:to>
                                    </p:set>
                                    <p:anim calcmode="lin" valueType="num">
                                      <p:cBhvr additive="base">
                                        <p:cTn id="31" dur="500" fill="hold"/>
                                        <p:tgtEl>
                                          <p:spTgt spid="45670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5670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6708">
                                            <p:txEl>
                                              <p:pRg st="6" end="6"/>
                                            </p:txEl>
                                          </p:spTgt>
                                        </p:tgtEl>
                                        <p:attrNameLst>
                                          <p:attrName>style.visibility</p:attrName>
                                        </p:attrNameLst>
                                      </p:cBhvr>
                                      <p:to>
                                        <p:strVal val="visible"/>
                                      </p:to>
                                    </p:set>
                                    <p:anim calcmode="lin" valueType="num">
                                      <p:cBhvr additive="base">
                                        <p:cTn id="35" dur="500" fill="hold"/>
                                        <p:tgtEl>
                                          <p:spTgt spid="45670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56708">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56708">
                                            <p:txEl>
                                              <p:pRg st="7" end="7"/>
                                            </p:txEl>
                                          </p:spTgt>
                                        </p:tgtEl>
                                        <p:attrNameLst>
                                          <p:attrName>style.visibility</p:attrName>
                                        </p:attrNameLst>
                                      </p:cBhvr>
                                      <p:to>
                                        <p:strVal val="visible"/>
                                      </p:to>
                                    </p:set>
                                    <p:anim calcmode="lin" valueType="num">
                                      <p:cBhvr additive="base">
                                        <p:cTn id="39" dur="500" fill="hold"/>
                                        <p:tgtEl>
                                          <p:spTgt spid="45670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5670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56708">
                                            <p:txEl>
                                              <p:pRg st="9" end="9"/>
                                            </p:txEl>
                                          </p:spTgt>
                                        </p:tgtEl>
                                        <p:attrNameLst>
                                          <p:attrName>style.visibility</p:attrName>
                                        </p:attrNameLst>
                                      </p:cBhvr>
                                      <p:to>
                                        <p:strVal val="visible"/>
                                      </p:to>
                                    </p:set>
                                    <p:anim calcmode="lin" valueType="num">
                                      <p:cBhvr additive="base">
                                        <p:cTn id="45" dur="500" fill="hold"/>
                                        <p:tgtEl>
                                          <p:spTgt spid="456708">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5670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07" grpId="0"/>
      <p:bldP spid="456708"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498" name="Picture 2" descr="b唜䌔I¤">
            <a:extLst>
              <a:ext uri="{FF2B5EF4-FFF2-40B4-BE49-F238E27FC236}">
                <a16:creationId xmlns:a16="http://schemas.microsoft.com/office/drawing/2014/main" id="{9C89B839-82AB-4DA3-A2E4-45852F76250B}"/>
              </a:ext>
            </a:extLst>
          </p:cNvPr>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0" y="0"/>
            <a:ext cx="91440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0499" name="Text Box 3">
            <a:extLst>
              <a:ext uri="{FF2B5EF4-FFF2-40B4-BE49-F238E27FC236}">
                <a16:creationId xmlns:a16="http://schemas.microsoft.com/office/drawing/2014/main" id="{A31866C8-EEE1-4942-BF29-719ABEF6C26A}"/>
              </a:ext>
            </a:extLst>
          </p:cNvPr>
          <p:cNvSpPr txBox="1">
            <a:spLocks noChangeArrowheads="1"/>
          </p:cNvSpPr>
          <p:nvPr/>
        </p:nvSpPr>
        <p:spPr bwMode="auto">
          <a:xfrm>
            <a:off x="1524000" y="5562600"/>
            <a:ext cx="58562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b="1" i="1">
                <a:solidFill>
                  <a:srgbClr val="FF0066"/>
                </a:solidFill>
                <a:latin typeface="Calibri" panose="020F0502020204030204" pitchFamily="34" charset="0"/>
              </a:rPr>
              <a:t>Perceptron learning rule</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1F6BD373-B23C-4AE6-918E-E2F1EB12103C}"/>
              </a:ext>
            </a:extLst>
          </p:cNvPr>
          <p:cNvSpPr>
            <a:spLocks noGrp="1" noChangeArrowheads="1"/>
          </p:cNvSpPr>
          <p:nvPr>
            <p:ph type="title"/>
          </p:nvPr>
        </p:nvSpPr>
        <p:spPr/>
        <p:txBody>
          <a:bodyPr/>
          <a:lstStyle/>
          <a:p>
            <a:r>
              <a:rPr lang="en-US" altLang="en-US">
                <a:solidFill>
                  <a:srgbClr val="FF0000"/>
                </a:solidFill>
              </a:rPr>
              <a:t>Learning in Perceptrons</a:t>
            </a:r>
          </a:p>
        </p:txBody>
      </p:sp>
      <p:sp>
        <p:nvSpPr>
          <p:cNvPr id="30724" name="Rectangle 3">
            <a:extLst>
              <a:ext uri="{FF2B5EF4-FFF2-40B4-BE49-F238E27FC236}">
                <a16:creationId xmlns:a16="http://schemas.microsoft.com/office/drawing/2014/main" id="{0938CBEE-9622-4C55-A476-8F377E22ADE9}"/>
              </a:ext>
            </a:extLst>
          </p:cNvPr>
          <p:cNvSpPr>
            <a:spLocks noGrp="1" noChangeArrowheads="1"/>
          </p:cNvSpPr>
          <p:nvPr>
            <p:ph type="body" idx="1"/>
          </p:nvPr>
        </p:nvSpPr>
        <p:spPr/>
        <p:txBody>
          <a:bodyPr/>
          <a:lstStyle/>
          <a:p>
            <a:r>
              <a:rPr lang="en-US" altLang="en-US"/>
              <a:t>The weights of the neural networks are modified during the learning phase</a:t>
            </a:r>
          </a:p>
          <a:p>
            <a:endParaRPr lang="en-US" altLang="en-US"/>
          </a:p>
          <a:p>
            <a:endParaRPr lang="en-US" altLang="en-US"/>
          </a:p>
        </p:txBody>
      </p:sp>
      <p:graphicFrame>
        <p:nvGraphicFramePr>
          <p:cNvPr id="30722" name="Object 4">
            <a:extLst>
              <a:ext uri="{FF2B5EF4-FFF2-40B4-BE49-F238E27FC236}">
                <a16:creationId xmlns:a16="http://schemas.microsoft.com/office/drawing/2014/main" id="{E501CF8A-5BCD-4CD9-8450-A6DC2643A432}"/>
              </a:ext>
            </a:extLst>
          </p:cNvPr>
          <p:cNvGraphicFramePr>
            <a:graphicFrameLocks noChangeAspect="1"/>
          </p:cNvGraphicFramePr>
          <p:nvPr/>
        </p:nvGraphicFramePr>
        <p:xfrm>
          <a:off x="381000" y="3505200"/>
          <a:ext cx="6972300" cy="2378075"/>
        </p:xfrm>
        <a:graphic>
          <a:graphicData uri="http://schemas.openxmlformats.org/presentationml/2006/ole">
            <mc:AlternateContent xmlns:mc="http://schemas.openxmlformats.org/markup-compatibility/2006">
              <mc:Choice xmlns:v="urn:schemas-microsoft-com:vml" Requires="v">
                <p:oleObj spid="_x0000_s30727" name="Equation" r:id="rId3" imgW="1409400" imgH="482400" progId="Equation.3">
                  <p:embed/>
                </p:oleObj>
              </mc:Choice>
              <mc:Fallback>
                <p:oleObj name="Equation" r:id="rId3" imgW="1409400" imgH="482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505200"/>
                        <a:ext cx="6972300" cy="237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E91794E-DCCB-4462-9A21-021ABAE9DB0B}"/>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428E52-293E-4D76-BED8-98262F8B90E9}" type="slidenum">
              <a:rPr lang="en-US" altLang="en-US">
                <a:solidFill>
                  <a:srgbClr val="898989"/>
                </a:solidFill>
                <a:latin typeface="Calibri" panose="020F0502020204030204" pitchFamily="34" charset="0"/>
              </a:rPr>
              <a:pPr eaLnBrk="1" hangingPunct="1"/>
              <a:t>246</a:t>
            </a:fld>
            <a:endParaRPr lang="en-US" altLang="en-US">
              <a:solidFill>
                <a:srgbClr val="898989"/>
              </a:solidFill>
              <a:latin typeface="Calibri" panose="020F0502020204030204" pitchFamily="34" charset="0"/>
            </a:endParaRPr>
          </a:p>
        </p:txBody>
      </p:sp>
      <p:sp>
        <p:nvSpPr>
          <p:cNvPr id="22531" name="Rectangle 3">
            <a:extLst>
              <a:ext uri="{FF2B5EF4-FFF2-40B4-BE49-F238E27FC236}">
                <a16:creationId xmlns:a16="http://schemas.microsoft.com/office/drawing/2014/main" id="{6DDCFD8C-FE6B-4026-B19A-0632821C667A}"/>
              </a:ext>
            </a:extLst>
          </p:cNvPr>
          <p:cNvSpPr>
            <a:spLocks noGrp="1" noChangeArrowheads="1"/>
          </p:cNvSpPr>
          <p:nvPr>
            <p:ph type="body" idx="1"/>
          </p:nvPr>
        </p:nvSpPr>
        <p:spPr>
          <a:xfrm>
            <a:off x="0" y="0"/>
            <a:ext cx="9144000" cy="6858000"/>
          </a:xfrm>
        </p:spPr>
        <p:txBody>
          <a:bodyPr/>
          <a:lstStyle/>
          <a:p>
            <a:pPr eaLnBrk="1" hangingPunct="1">
              <a:lnSpc>
                <a:spcPct val="80000"/>
              </a:lnSpc>
              <a:buFont typeface="Arial" panose="020B0604020202020204" pitchFamily="34" charset="0"/>
              <a:buNone/>
            </a:pPr>
            <a:r>
              <a:rPr lang="en-US" altLang="ko-KR" sz="4000">
                <a:ea typeface="Gulim" panose="020B0600000101010101" pitchFamily="34" charset="-127"/>
              </a:rPr>
              <a:t>PERCEPTRON TRAINING RULE, </a:t>
            </a:r>
          </a:p>
          <a:p>
            <a:pPr eaLnBrk="1" hangingPunct="1">
              <a:lnSpc>
                <a:spcPct val="80000"/>
              </a:lnSpc>
            </a:pPr>
            <a:endParaRPr lang="en-US" altLang="ko-KR" sz="2800" i="1">
              <a:ea typeface="Gulim" panose="020B0600000101010101" pitchFamily="34" charset="-127"/>
            </a:endParaRPr>
          </a:p>
          <a:p>
            <a:pPr eaLnBrk="1" hangingPunct="1">
              <a:lnSpc>
                <a:spcPct val="80000"/>
              </a:lnSpc>
              <a:buFont typeface="Wingdings" panose="05000000000000000000" pitchFamily="2" charset="2"/>
              <a:buNone/>
            </a:pPr>
            <a:r>
              <a:rPr lang="en-US" altLang="ko-KR" sz="4000" i="1">
                <a:ea typeface="Gulim" panose="020B0600000101010101" pitchFamily="34" charset="-127"/>
              </a:rPr>
              <a:t>          </a:t>
            </a:r>
            <a:r>
              <a:rPr lang="en-US" altLang="ko-KR" sz="4000" b="1">
                <a:solidFill>
                  <a:srgbClr val="FF0000"/>
                </a:solidFill>
                <a:ea typeface="Gulim" panose="020B0600000101010101" pitchFamily="34" charset="-127"/>
                <a:sym typeface="Symbol" panose="05050102010706020507" pitchFamily="18" charset="2"/>
              </a:rPr>
              <a:t></a:t>
            </a:r>
            <a:r>
              <a:rPr lang="en-US" altLang="ko-KR" sz="4000" b="1" i="1">
                <a:solidFill>
                  <a:srgbClr val="FF0000"/>
                </a:solidFill>
                <a:ea typeface="Gulim" panose="020B0600000101010101" pitchFamily="34" charset="-127"/>
              </a:rPr>
              <a:t>w</a:t>
            </a:r>
            <a:r>
              <a:rPr lang="en-US" altLang="ko-KR" sz="4000" b="1" i="1" baseline="-25000">
                <a:solidFill>
                  <a:srgbClr val="FF0000"/>
                </a:solidFill>
                <a:ea typeface="Gulim" panose="020B0600000101010101" pitchFamily="34" charset="-127"/>
              </a:rPr>
              <a:t>i </a:t>
            </a:r>
            <a:r>
              <a:rPr lang="en-US" altLang="ko-KR" sz="4000" b="1">
                <a:solidFill>
                  <a:srgbClr val="FF0000"/>
                </a:solidFill>
                <a:ea typeface="Gulim" panose="020B0600000101010101" pitchFamily="34" charset="-127"/>
              </a:rPr>
              <a:t>= </a:t>
            </a:r>
            <a:r>
              <a:rPr lang="en-US" altLang="ko-KR" sz="4000" b="1">
                <a:solidFill>
                  <a:srgbClr val="FF0000"/>
                </a:solidFill>
                <a:ea typeface="Gulim" panose="020B0600000101010101" pitchFamily="34" charset="-127"/>
                <a:sym typeface="Symbol" panose="05050102010706020507" pitchFamily="18" charset="2"/>
              </a:rPr>
              <a:t></a:t>
            </a:r>
            <a:r>
              <a:rPr lang="en-US" altLang="ko-KR" sz="4000" b="1">
                <a:solidFill>
                  <a:srgbClr val="FF0000"/>
                </a:solidFill>
                <a:ea typeface="Gulim" panose="020B0600000101010101" pitchFamily="34" charset="-127"/>
              </a:rPr>
              <a:t>(d – </a:t>
            </a:r>
            <a:r>
              <a:rPr lang="en-US" altLang="ko-KR" sz="4000" b="1" i="1">
                <a:solidFill>
                  <a:srgbClr val="FF0000"/>
                </a:solidFill>
                <a:ea typeface="Gulim" panose="020B0600000101010101" pitchFamily="34" charset="-127"/>
              </a:rPr>
              <a:t>o</a:t>
            </a:r>
            <a:r>
              <a:rPr lang="en-US" altLang="ko-KR" sz="4000" b="1">
                <a:solidFill>
                  <a:srgbClr val="FF0000"/>
                </a:solidFill>
                <a:ea typeface="Gulim" panose="020B0600000101010101" pitchFamily="34" charset="-127"/>
              </a:rPr>
              <a:t>) </a:t>
            </a:r>
            <a:r>
              <a:rPr lang="en-US" altLang="ko-KR" sz="4000" b="1" i="1">
                <a:solidFill>
                  <a:srgbClr val="FF0000"/>
                </a:solidFill>
                <a:ea typeface="Gulim" panose="020B0600000101010101" pitchFamily="34" charset="-127"/>
              </a:rPr>
              <a:t>x</a:t>
            </a:r>
            <a:r>
              <a:rPr lang="en-US" altLang="ko-KR" sz="4000" b="1" i="1" baseline="-25000">
                <a:solidFill>
                  <a:srgbClr val="FF0000"/>
                </a:solidFill>
                <a:ea typeface="Gulim" panose="020B0600000101010101" pitchFamily="34" charset="-127"/>
              </a:rPr>
              <a:t>i</a:t>
            </a:r>
            <a:r>
              <a:rPr lang="en-US" altLang="ko-KR" sz="4000" i="1">
                <a:ea typeface="Gulim" panose="020B0600000101010101" pitchFamily="34" charset="-127"/>
              </a:rPr>
              <a:t>  ;	</a:t>
            </a:r>
            <a:r>
              <a:rPr lang="en-US" altLang="ko-KR" sz="4000" b="1" i="1">
                <a:solidFill>
                  <a:srgbClr val="FF0000"/>
                </a:solidFill>
                <a:ea typeface="Gulim" panose="020B0600000101010101" pitchFamily="34" charset="-127"/>
              </a:rPr>
              <a:t>w</a:t>
            </a:r>
            <a:r>
              <a:rPr lang="en-US" altLang="ko-KR" sz="4000" b="1" i="1" baseline="-25000">
                <a:solidFill>
                  <a:srgbClr val="FF0000"/>
                </a:solidFill>
                <a:ea typeface="Gulim" panose="020B0600000101010101" pitchFamily="34" charset="-127"/>
              </a:rPr>
              <a:t>i</a:t>
            </a:r>
            <a:r>
              <a:rPr lang="en-US" altLang="ko-KR" sz="4000" b="1">
                <a:solidFill>
                  <a:srgbClr val="FF0000"/>
                </a:solidFill>
                <a:ea typeface="Gulim" panose="020B0600000101010101" pitchFamily="34" charset="-127"/>
              </a:rPr>
              <a:t>  </a:t>
            </a:r>
            <a:r>
              <a:rPr lang="en-US" altLang="ko-KR" sz="4000" b="1">
                <a:solidFill>
                  <a:srgbClr val="FF0000"/>
                </a:solidFill>
                <a:ea typeface="Gulim" panose="020B0600000101010101" pitchFamily="34" charset="-127"/>
                <a:sym typeface="Symbol" panose="05050102010706020507" pitchFamily="18" charset="2"/>
              </a:rPr>
              <a:t></a:t>
            </a:r>
            <a:r>
              <a:rPr lang="en-US" altLang="ko-KR" sz="4000" b="1">
                <a:solidFill>
                  <a:srgbClr val="FF0000"/>
                </a:solidFill>
                <a:ea typeface="Gulim" panose="020B0600000101010101" pitchFamily="34" charset="-127"/>
              </a:rPr>
              <a:t> </a:t>
            </a:r>
            <a:r>
              <a:rPr lang="en-US" altLang="ko-KR" sz="4000" b="1" i="1">
                <a:solidFill>
                  <a:srgbClr val="FF0000"/>
                </a:solidFill>
                <a:ea typeface="Gulim" panose="020B0600000101010101" pitchFamily="34" charset="-127"/>
              </a:rPr>
              <a:t>w</a:t>
            </a:r>
            <a:r>
              <a:rPr lang="en-US" altLang="ko-KR" sz="4000" b="1" i="1" baseline="-25000">
                <a:solidFill>
                  <a:srgbClr val="FF0000"/>
                </a:solidFill>
                <a:ea typeface="Gulim" panose="020B0600000101010101" pitchFamily="34" charset="-127"/>
              </a:rPr>
              <a:t>i</a:t>
            </a:r>
            <a:r>
              <a:rPr lang="en-US" altLang="ko-KR" sz="4000" b="1">
                <a:solidFill>
                  <a:srgbClr val="FF0000"/>
                </a:solidFill>
                <a:ea typeface="Gulim" panose="020B0600000101010101" pitchFamily="34" charset="-127"/>
              </a:rPr>
              <a:t> + </a:t>
            </a:r>
            <a:r>
              <a:rPr lang="en-US" altLang="ko-KR" sz="4000" b="1">
                <a:solidFill>
                  <a:srgbClr val="FF0000"/>
                </a:solidFill>
                <a:ea typeface="Gulim" panose="020B0600000101010101" pitchFamily="34" charset="-127"/>
                <a:sym typeface="Symbol" panose="05050102010706020507" pitchFamily="18" charset="2"/>
              </a:rPr>
              <a:t></a:t>
            </a:r>
            <a:r>
              <a:rPr lang="en-US" altLang="ko-KR" sz="4000" b="1" i="1">
                <a:solidFill>
                  <a:srgbClr val="FF0000"/>
                </a:solidFill>
                <a:ea typeface="Gulim" panose="020B0600000101010101" pitchFamily="34" charset="-127"/>
              </a:rPr>
              <a:t>w</a:t>
            </a:r>
            <a:r>
              <a:rPr lang="en-US" altLang="ko-KR" sz="4000" b="1" i="1" baseline="-25000">
                <a:solidFill>
                  <a:srgbClr val="FF0000"/>
                </a:solidFill>
                <a:ea typeface="Gulim" panose="020B0600000101010101" pitchFamily="34" charset="-127"/>
              </a:rPr>
              <a:t>i</a:t>
            </a:r>
          </a:p>
          <a:p>
            <a:pPr eaLnBrk="1" hangingPunct="1">
              <a:lnSpc>
                <a:spcPct val="80000"/>
              </a:lnSpc>
              <a:buFont typeface="Wingdings" panose="05000000000000000000" pitchFamily="2" charset="2"/>
              <a:buNone/>
            </a:pPr>
            <a:endParaRPr lang="en-US" altLang="ko-KR" sz="4000" b="1" i="1" baseline="-25000">
              <a:solidFill>
                <a:srgbClr val="FF0000"/>
              </a:solidFill>
              <a:ea typeface="Gulim" panose="020B0600000101010101" pitchFamily="34" charset="-127"/>
            </a:endParaRPr>
          </a:p>
          <a:p>
            <a:pPr eaLnBrk="1" hangingPunct="1">
              <a:lnSpc>
                <a:spcPct val="80000"/>
              </a:lnSpc>
              <a:buFont typeface="Wingdings" panose="05000000000000000000" pitchFamily="2" charset="2"/>
              <a:buNone/>
            </a:pPr>
            <a:r>
              <a:rPr lang="en-US" altLang="ko-KR" sz="4400" i="1">
                <a:ea typeface="Gulim" panose="020B0600000101010101" pitchFamily="34" charset="-127"/>
              </a:rPr>
              <a:t>  d  </a:t>
            </a:r>
            <a:r>
              <a:rPr lang="en-US" altLang="ko-KR" sz="3600">
                <a:ea typeface="Gulim" panose="020B0600000101010101" pitchFamily="34" charset="-127"/>
              </a:rPr>
              <a:t>is target output value for the current   	training example</a:t>
            </a:r>
            <a:endParaRPr lang="en-US" altLang="ko-KR" sz="3600" i="1">
              <a:ea typeface="Gulim" panose="020B0600000101010101" pitchFamily="34" charset="-127"/>
            </a:endParaRPr>
          </a:p>
          <a:p>
            <a:pPr eaLnBrk="1" hangingPunct="1">
              <a:lnSpc>
                <a:spcPct val="80000"/>
              </a:lnSpc>
              <a:buFont typeface="Wingdings" panose="05000000000000000000" pitchFamily="2" charset="2"/>
              <a:buNone/>
            </a:pPr>
            <a:r>
              <a:rPr lang="en-US" altLang="ko-KR" sz="4400" i="1">
                <a:ea typeface="Gulim" panose="020B0600000101010101" pitchFamily="34" charset="-127"/>
              </a:rPr>
              <a:t>    o</a:t>
            </a:r>
            <a:r>
              <a:rPr lang="en-US" altLang="ko-KR" sz="4400">
                <a:ea typeface="Gulim" panose="020B0600000101010101" pitchFamily="34" charset="-127"/>
              </a:rPr>
              <a:t> </a:t>
            </a:r>
            <a:r>
              <a:rPr lang="en-US" altLang="ko-KR" sz="3600">
                <a:ea typeface="Gulim" panose="020B0600000101010101" pitchFamily="34" charset="-127"/>
              </a:rPr>
              <a:t>is perceptron output</a:t>
            </a:r>
            <a:endParaRPr lang="en-US" altLang="ko-KR" sz="3600">
              <a:ea typeface="Gulim" panose="020B0600000101010101" pitchFamily="34" charset="-127"/>
              <a:sym typeface="Symbol" panose="05050102010706020507" pitchFamily="18" charset="2"/>
            </a:endParaRPr>
          </a:p>
          <a:p>
            <a:pPr eaLnBrk="1" hangingPunct="1">
              <a:lnSpc>
                <a:spcPct val="80000"/>
              </a:lnSpc>
              <a:buFont typeface="Wingdings" panose="05000000000000000000" pitchFamily="2" charset="2"/>
              <a:buNone/>
            </a:pPr>
            <a:r>
              <a:rPr lang="en-US" altLang="ko-KR" sz="4400">
                <a:ea typeface="Gulim" panose="020B0600000101010101" pitchFamily="34" charset="-127"/>
                <a:sym typeface="Symbol" panose="05050102010706020507" pitchFamily="18" charset="2"/>
              </a:rPr>
              <a:t>    </a:t>
            </a:r>
            <a:r>
              <a:rPr lang="en-US" altLang="ko-KR" sz="4400" i="1">
                <a:ea typeface="Gulim" panose="020B0600000101010101" pitchFamily="34" charset="-127"/>
                <a:sym typeface="Symbol" panose="05050102010706020507" pitchFamily="18" charset="2"/>
              </a:rPr>
              <a:t></a:t>
            </a:r>
            <a:r>
              <a:rPr lang="en-US" altLang="ko-KR" sz="3600">
                <a:ea typeface="Gulim" panose="020B0600000101010101" pitchFamily="34" charset="-127"/>
              </a:rPr>
              <a:t> is small constant (e.g., 0.1) called </a:t>
            </a:r>
            <a:r>
              <a:rPr lang="en-US" altLang="ko-KR" sz="3600" i="1">
                <a:solidFill>
                  <a:srgbClr val="FF0000"/>
                </a:solidFill>
                <a:ea typeface="Gulim" panose="020B0600000101010101" pitchFamily="34" charset="-127"/>
              </a:rPr>
              <a:t>learning rate</a:t>
            </a:r>
            <a:endParaRPr lang="en-US" altLang="en-US" sz="3600" i="1">
              <a:solidFill>
                <a:srgbClr val="FF0000"/>
              </a:solidFill>
            </a:endParaRPr>
          </a:p>
          <a:p>
            <a:pPr eaLnBrk="1" hangingPunct="1">
              <a:lnSpc>
                <a:spcPct val="80000"/>
              </a:lnSpc>
              <a:buFont typeface="Wingdings" panose="05000000000000000000" pitchFamily="2" charset="2"/>
              <a:buNone/>
            </a:pPr>
            <a:endParaRPr lang="en-US" altLang="en-US" sz="2200" i="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20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2" end="2"/>
                                            </p:txEl>
                                          </p:spTgt>
                                        </p:tgtEl>
                                        <p:attrNameLst>
                                          <p:attrName>style.visibility</p:attrName>
                                        </p:attrNameLst>
                                      </p:cBhvr>
                                      <p:to>
                                        <p:strVal val="visible"/>
                                      </p:to>
                                    </p:set>
                                    <p:animEffect transition="in" filter="fade">
                                      <p:cBhvr>
                                        <p:cTn id="12" dur="2000"/>
                                        <p:tgtEl>
                                          <p:spTgt spid="2253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animEffect transition="in" filter="fade">
                                      <p:cBhvr>
                                        <p:cTn id="17" dur="2000"/>
                                        <p:tgtEl>
                                          <p:spTgt spid="2253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531">
                                            <p:txEl>
                                              <p:pRg st="5" end="5"/>
                                            </p:txEl>
                                          </p:spTgt>
                                        </p:tgtEl>
                                        <p:attrNameLst>
                                          <p:attrName>style.visibility</p:attrName>
                                        </p:attrNameLst>
                                      </p:cBhvr>
                                      <p:to>
                                        <p:strVal val="visible"/>
                                      </p:to>
                                    </p:set>
                                    <p:animEffect transition="in" filter="fade">
                                      <p:cBhvr>
                                        <p:cTn id="22" dur="2000"/>
                                        <p:tgtEl>
                                          <p:spTgt spid="2253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531">
                                            <p:txEl>
                                              <p:pRg st="6" end="6"/>
                                            </p:txEl>
                                          </p:spTgt>
                                        </p:tgtEl>
                                        <p:attrNameLst>
                                          <p:attrName>style.visibility</p:attrName>
                                        </p:attrNameLst>
                                      </p:cBhvr>
                                      <p:to>
                                        <p:strVal val="visible"/>
                                      </p:to>
                                    </p:set>
                                    <p:animEffect transition="in" filter="fade">
                                      <p:cBhvr>
                                        <p:cTn id="27" dur="2000"/>
                                        <p:tgtEl>
                                          <p:spTgt spid="22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218" name="Picture 2">
            <a:extLst>
              <a:ext uri="{FF2B5EF4-FFF2-40B4-BE49-F238E27FC236}">
                <a16:creationId xmlns:a16="http://schemas.microsoft.com/office/drawing/2014/main" id="{3527A49A-0F36-4C23-89BB-E304050E3D0E}"/>
              </a:ext>
            </a:extLst>
          </p:cNvPr>
          <p:cNvPicPr>
            <a:picLocks noChangeAspect="1" noChangeArrowheads="1"/>
          </p:cNvPicPr>
          <p:nvPr/>
        </p:nvPicPr>
        <p:blipFill>
          <a:blip r:embed="rId2">
            <a:lum bright="-50000"/>
            <a:extLst>
              <a:ext uri="{28A0092B-C50C-407E-A947-70E740481C1C}">
                <a14:useLocalDpi xmlns:a14="http://schemas.microsoft.com/office/drawing/2010/main" val="0"/>
              </a:ext>
            </a:extLst>
          </a:blip>
          <a:srcRect/>
          <a:stretch>
            <a:fillRect/>
          </a:stretch>
        </p:blipFill>
        <p:spPr bwMode="auto">
          <a:xfrm>
            <a:off x="0" y="0"/>
            <a:ext cx="62674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F59C879-2E75-46F7-B8F3-83929A1CA9A7}"/>
              </a:ext>
            </a:extLst>
          </p:cNvPr>
          <p:cNvSpPr txBox="1">
            <a:spLocks noChangeArrowheads="1"/>
          </p:cNvSpPr>
          <p:nvPr/>
        </p:nvSpPr>
        <p:spPr bwMode="auto">
          <a:xfrm>
            <a:off x="6400800" y="4549775"/>
            <a:ext cx="3200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P1 (1,1), </a:t>
            </a:r>
          </a:p>
          <a:p>
            <a:pPr eaLnBrk="1" hangingPunct="1"/>
            <a:r>
              <a:rPr lang="en-US" altLang="en-US" sz="2400" b="1"/>
              <a:t>P2(2,-2),</a:t>
            </a:r>
          </a:p>
          <a:p>
            <a:pPr eaLnBrk="1" hangingPunct="1"/>
            <a:r>
              <a:rPr lang="en-US" altLang="en-US" sz="2400" b="1"/>
              <a:t>P3(-1,-1.5),</a:t>
            </a:r>
          </a:p>
          <a:p>
            <a:pPr eaLnBrk="1" hangingPunct="1"/>
            <a:r>
              <a:rPr lang="en-US" altLang="en-US" sz="2400" b="1"/>
              <a:t>P4(-2,-1),</a:t>
            </a:r>
          </a:p>
          <a:p>
            <a:pPr eaLnBrk="1" hangingPunct="1"/>
            <a:r>
              <a:rPr lang="en-US" altLang="en-US" sz="2400" b="1"/>
              <a:t>P5(-2,1),</a:t>
            </a:r>
          </a:p>
          <a:p>
            <a:pPr eaLnBrk="1" hangingPunct="1"/>
            <a:r>
              <a:rPr lang="en-US" altLang="en-US" sz="2400" b="1"/>
              <a:t>P6(1.5,-.5)</a:t>
            </a:r>
          </a:p>
        </p:txBody>
      </p:sp>
      <p:sp>
        <p:nvSpPr>
          <p:cNvPr id="4" name="TextBox 3">
            <a:extLst>
              <a:ext uri="{FF2B5EF4-FFF2-40B4-BE49-F238E27FC236}">
                <a16:creationId xmlns:a16="http://schemas.microsoft.com/office/drawing/2014/main" id="{86238C22-687D-48DE-99B0-A1B4132454B4}"/>
              </a:ext>
            </a:extLst>
          </p:cNvPr>
          <p:cNvSpPr txBox="1">
            <a:spLocks noChangeArrowheads="1"/>
          </p:cNvSpPr>
          <p:nvPr/>
        </p:nvSpPr>
        <p:spPr bwMode="auto">
          <a:xfrm>
            <a:off x="0" y="5041900"/>
            <a:ext cx="5867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Use Perceptron learning to separate points in two classes</a:t>
            </a:r>
          </a:p>
          <a:p>
            <a:pPr eaLnBrk="1" hangingPunct="1"/>
            <a:r>
              <a:rPr lang="en-US" altLang="en-US" sz="2800">
                <a:solidFill>
                  <a:srgbClr val="FF0000"/>
                </a:solidFill>
              </a:rPr>
              <a:t>Activation Fuction : unipolar step (0/1),Threshold value is Zero, </a:t>
            </a:r>
          </a:p>
        </p:txBody>
      </p:sp>
      <p:sp>
        <p:nvSpPr>
          <p:cNvPr id="5" name="TextBox 4">
            <a:extLst>
              <a:ext uri="{FF2B5EF4-FFF2-40B4-BE49-F238E27FC236}">
                <a16:creationId xmlns:a16="http://schemas.microsoft.com/office/drawing/2014/main" id="{39C3EA7F-C8D7-4D27-9FA1-4461C9752CA7}"/>
              </a:ext>
            </a:extLst>
          </p:cNvPr>
          <p:cNvSpPr txBox="1">
            <a:spLocks noChangeArrowheads="1"/>
          </p:cNvSpPr>
          <p:nvPr/>
        </p:nvSpPr>
        <p:spPr bwMode="auto">
          <a:xfrm>
            <a:off x="6248400" y="0"/>
            <a:ext cx="2895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 points  to one side of line, </a:t>
            </a:r>
            <a:r>
              <a:rPr lang="en-US" altLang="en-US" sz="3200">
                <a:solidFill>
                  <a:srgbClr val="FF0000"/>
                </a:solidFill>
              </a:rPr>
              <a:t>target output =1</a:t>
            </a:r>
            <a:r>
              <a:rPr lang="en-US" altLang="en-US" sz="3200"/>
              <a:t>, </a:t>
            </a:r>
          </a:p>
          <a:p>
            <a:pPr eaLnBrk="1" hangingPunct="1"/>
            <a:endParaRPr lang="en-US" altLang="en-US" sz="3200"/>
          </a:p>
          <a:p>
            <a:pPr eaLnBrk="1" hangingPunct="1"/>
            <a:r>
              <a:rPr lang="en-US" altLang="en-US" sz="3200"/>
              <a:t>“0” points to other side of line, </a:t>
            </a:r>
            <a:r>
              <a:rPr lang="en-US" altLang="en-US" sz="3200">
                <a:solidFill>
                  <a:srgbClr val="FF0000"/>
                </a:solidFill>
              </a:rPr>
              <a:t>target output=0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9218"/>
                                        </p:tgtEl>
                                        <p:attrNameLst>
                                          <p:attrName>style.visibility</p:attrName>
                                        </p:attrNameLst>
                                      </p:cBhvr>
                                      <p:to>
                                        <p:strVal val="visible"/>
                                      </p:to>
                                    </p:set>
                                    <p:anim calcmode="lin" valueType="num">
                                      <p:cBhvr additive="base">
                                        <p:cTn id="7" dur="500" fill="hold"/>
                                        <p:tgtEl>
                                          <p:spTgt spid="649218"/>
                                        </p:tgtEl>
                                        <p:attrNameLst>
                                          <p:attrName>ppt_x</p:attrName>
                                        </p:attrNameLst>
                                      </p:cBhvr>
                                      <p:tavLst>
                                        <p:tav tm="0">
                                          <p:val>
                                            <p:strVal val="#ppt_x"/>
                                          </p:val>
                                        </p:tav>
                                        <p:tav tm="100000">
                                          <p:val>
                                            <p:strVal val="#ppt_x"/>
                                          </p:val>
                                        </p:tav>
                                      </p:tavLst>
                                    </p:anim>
                                    <p:anim calcmode="lin" valueType="num">
                                      <p:cBhvr additive="base">
                                        <p:cTn id="8" dur="500" fill="hold"/>
                                        <p:tgtEl>
                                          <p:spTgt spid="6492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666" name="Picture 2">
            <a:extLst>
              <a:ext uri="{FF2B5EF4-FFF2-40B4-BE49-F238E27FC236}">
                <a16:creationId xmlns:a16="http://schemas.microsoft.com/office/drawing/2014/main" id="{98C469AC-44BA-4915-A459-1773405C89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3724275"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TextBox 3">
            <a:extLst>
              <a:ext uri="{FF2B5EF4-FFF2-40B4-BE49-F238E27FC236}">
                <a16:creationId xmlns:a16="http://schemas.microsoft.com/office/drawing/2014/main" id="{0665EC54-0994-4437-92A8-7269AEC434E2}"/>
              </a:ext>
            </a:extLst>
          </p:cNvPr>
          <p:cNvSpPr txBox="1">
            <a:spLocks noChangeArrowheads="1"/>
          </p:cNvSpPr>
          <p:nvPr/>
        </p:nvSpPr>
        <p:spPr bwMode="auto">
          <a:xfrm>
            <a:off x="0" y="5903913"/>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i="1"/>
              <a:t>One”+” point and one “o” point is misclassified with initial set of weights and biases</a:t>
            </a:r>
          </a:p>
        </p:txBody>
      </p:sp>
      <p:pic>
        <p:nvPicPr>
          <p:cNvPr id="498691" name="Picture 4">
            <a:extLst>
              <a:ext uri="{FF2B5EF4-FFF2-40B4-BE49-F238E27FC236}">
                <a16:creationId xmlns:a16="http://schemas.microsoft.com/office/drawing/2014/main" id="{766D9C39-1D33-4520-B249-FC37CB14A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0"/>
            <a:ext cx="9039225"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
            <a:extLst>
              <a:ext uri="{FF2B5EF4-FFF2-40B4-BE49-F238E27FC236}">
                <a16:creationId xmlns:a16="http://schemas.microsoft.com/office/drawing/2014/main" id="{E46409D4-6AB7-46A1-B053-111A9164596A}"/>
              </a:ext>
            </a:extLst>
          </p:cNvPr>
          <p:cNvSpPr>
            <a:spLocks noChangeArrowheads="1"/>
          </p:cNvSpPr>
          <p:nvPr/>
        </p:nvSpPr>
        <p:spPr bwMode="auto">
          <a:xfrm>
            <a:off x="0" y="1219200"/>
            <a:ext cx="9144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latin typeface="Calibri" panose="020F0502020204030204" pitchFamily="34" charset="0"/>
              </a:rPr>
              <a:t>ANNs are used in a variety of domains like </a:t>
            </a:r>
            <a:r>
              <a:rPr lang="en-US" altLang="en-US" sz="4000" b="1">
                <a:solidFill>
                  <a:srgbClr val="FF0000"/>
                </a:solidFill>
                <a:latin typeface="Calibri" panose="020F0502020204030204" pitchFamily="34" charset="0"/>
              </a:rPr>
              <a:t>Medical, Forecasting, Industrial measurement and Control, Image processing, Finance &amp; Banking  </a:t>
            </a:r>
            <a:r>
              <a:rPr lang="en-US" altLang="en-US" sz="4000" b="1">
                <a:latin typeface="Calibri" panose="020F0502020204030204" pitchFamily="34" charset="0"/>
              </a:rPr>
              <a:t>etc</a:t>
            </a:r>
          </a:p>
          <a:p>
            <a:pPr eaLnBrk="1" hangingPunct="1"/>
            <a:endParaRPr lang="en-US" altLang="en-US" sz="4000" b="1">
              <a:latin typeface="Calibri" panose="020F0502020204030204" pitchFamily="34" charset="0"/>
            </a:endParaRPr>
          </a:p>
          <a:p>
            <a:pPr eaLnBrk="1" hangingPunct="1"/>
            <a:r>
              <a:rPr lang="en-US" altLang="en-US" sz="4000" b="1">
                <a:latin typeface="Calibri" panose="020F0502020204030204" pitchFamily="34" charset="0"/>
              </a:rPr>
              <a:t>Applications can be classified into following categories:</a:t>
            </a:r>
          </a:p>
        </p:txBody>
      </p:sp>
      <p:sp>
        <p:nvSpPr>
          <p:cNvPr id="3" name="Text Box 2">
            <a:extLst>
              <a:ext uri="{FF2B5EF4-FFF2-40B4-BE49-F238E27FC236}">
                <a16:creationId xmlns:a16="http://schemas.microsoft.com/office/drawing/2014/main" id="{A6920C39-B896-42E3-8F14-43BE81D5D5DB}"/>
              </a:ext>
            </a:extLst>
          </p:cNvPr>
          <p:cNvSpPr txBox="1">
            <a:spLocks noChangeArrowheads="1"/>
          </p:cNvSpPr>
          <p:nvPr/>
        </p:nvSpPr>
        <p:spPr bwMode="auto">
          <a:xfrm>
            <a:off x="0" y="260350"/>
            <a:ext cx="891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0" r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4000" b="1">
                <a:solidFill>
                  <a:srgbClr val="FF0000"/>
                </a:solidFill>
              </a:rPr>
              <a:t>Application Fields of ANNs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6" name="Picture 2">
            <a:extLst>
              <a:ext uri="{FF2B5EF4-FFF2-40B4-BE49-F238E27FC236}">
                <a16:creationId xmlns:a16="http://schemas.microsoft.com/office/drawing/2014/main" id="{E59EEFBD-6C92-429C-9FC5-2D1D98F98F53}"/>
              </a:ext>
            </a:extLst>
          </p:cNvPr>
          <p:cNvPicPr>
            <a:picLocks noChangeAspect="1" noChangeArrowheads="1"/>
          </p:cNvPicPr>
          <p:nvPr/>
        </p:nvPicPr>
        <p:blipFill>
          <a:blip r:embed="rId2">
            <a:lum bright="-16000"/>
            <a:extLst>
              <a:ext uri="{28A0092B-C50C-407E-A947-70E740481C1C}">
                <a14:useLocalDpi xmlns:a14="http://schemas.microsoft.com/office/drawing/2010/main" val="0"/>
              </a:ext>
            </a:extLst>
          </a:blip>
          <a:srcRect/>
          <a:stretch>
            <a:fillRect/>
          </a:stretch>
        </p:blipFill>
        <p:spPr bwMode="auto">
          <a:xfrm>
            <a:off x="0" y="1447800"/>
            <a:ext cx="914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6947" name="TextBox 2">
            <a:extLst>
              <a:ext uri="{FF2B5EF4-FFF2-40B4-BE49-F238E27FC236}">
                <a16:creationId xmlns:a16="http://schemas.microsoft.com/office/drawing/2014/main" id="{BE96D6E3-EA09-4B43-9D9E-033014693AA9}"/>
              </a:ext>
            </a:extLst>
          </p:cNvPr>
          <p:cNvSpPr txBox="1">
            <a:spLocks noChangeArrowheads="1"/>
          </p:cNvSpPr>
          <p:nvPr/>
        </p:nvSpPr>
        <p:spPr bwMode="auto">
          <a:xfrm>
            <a:off x="0" y="0"/>
            <a:ext cx="91440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P1(1,1), bias(b=0, x</a:t>
            </a:r>
            <a:r>
              <a:rPr lang="en-US" altLang="en-US" sz="2800" baseline="-25000"/>
              <a:t>0</a:t>
            </a:r>
            <a:r>
              <a:rPr lang="en-US" altLang="en-US" sz="2800"/>
              <a:t>=1)</a:t>
            </a:r>
          </a:p>
          <a:p>
            <a:pPr eaLnBrk="1" hangingPunct="1"/>
            <a:r>
              <a:rPr lang="en-US" altLang="en-US" sz="2800"/>
              <a:t>Output : y= f(bx</a:t>
            </a:r>
            <a:r>
              <a:rPr lang="en-US" altLang="en-US" sz="2800" baseline="-25000"/>
              <a:t>0</a:t>
            </a:r>
            <a:r>
              <a:rPr lang="en-US" altLang="en-US" sz="2800"/>
              <a:t>+ w</a:t>
            </a:r>
            <a:r>
              <a:rPr lang="en-US" altLang="en-US" sz="2800" baseline="-25000"/>
              <a:t>1</a:t>
            </a:r>
            <a:r>
              <a:rPr lang="en-US" altLang="en-US" sz="2800"/>
              <a:t>x</a:t>
            </a:r>
            <a:r>
              <a:rPr lang="en-US" altLang="en-US" sz="2800" baseline="-25000"/>
              <a:t>1</a:t>
            </a:r>
            <a:r>
              <a:rPr lang="en-US" altLang="en-US" sz="2800"/>
              <a:t> +w</a:t>
            </a:r>
            <a:r>
              <a:rPr lang="en-US" altLang="en-US" sz="2800" baseline="-25000"/>
              <a:t>2</a:t>
            </a:r>
            <a:r>
              <a:rPr lang="en-US" altLang="en-US" sz="2800"/>
              <a:t>x</a:t>
            </a:r>
            <a:r>
              <a:rPr lang="en-US" altLang="en-US" sz="2800" baseline="-25000"/>
              <a:t>2</a:t>
            </a:r>
            <a:r>
              <a:rPr lang="en-US" altLang="en-US" sz="2800"/>
              <a:t>)=f(0</a:t>
            </a:r>
            <a:r>
              <a:rPr lang="en-US" altLang="en-US" sz="2800">
                <a:latin typeface="Cambria" panose="02040503050406030204" pitchFamily="18" charset="0"/>
              </a:rPr>
              <a:t>*1+1*1+0.5*1)=f(1.5)=1, </a:t>
            </a:r>
          </a:p>
          <a:p>
            <a:pPr eaLnBrk="1" hangingPunct="1"/>
            <a:r>
              <a:rPr lang="en-US" altLang="en-US" sz="2800" b="1">
                <a:latin typeface="Cambria" panose="02040503050406030204" pitchFamily="18" charset="0"/>
              </a:rPr>
              <a:t>correct classification </a:t>
            </a:r>
            <a:r>
              <a:rPr lang="en-US" altLang="en-US" sz="2800" b="1">
                <a:solidFill>
                  <a:srgbClr val="FF0000"/>
                </a:solidFill>
                <a:latin typeface="Cambria" panose="02040503050406030204" pitchFamily="18" charset="0"/>
              </a:rPr>
              <a:t>NO CHANGE in weights/biases</a:t>
            </a:r>
            <a:endParaRPr lang="en-US" altLang="en-US" sz="2800" b="1">
              <a:solidFill>
                <a:srgbClr val="FF0000"/>
              </a:solidFill>
            </a:endParaRPr>
          </a:p>
          <a:p>
            <a:pPr eaLnBrk="1" hangingPunct="1"/>
            <a:endParaRPr lang="en-US" altLang="en-US"/>
          </a:p>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6947"/>
                                        </p:tgtEl>
                                        <p:attrNameLst>
                                          <p:attrName>style.visibility</p:attrName>
                                        </p:attrNameLst>
                                      </p:cBhvr>
                                      <p:to>
                                        <p:strVal val="visible"/>
                                      </p:to>
                                    </p:set>
                                    <p:anim calcmode="lin" valueType="num">
                                      <p:cBhvr additive="base">
                                        <p:cTn id="7" dur="500" fill="hold"/>
                                        <p:tgtEl>
                                          <p:spTgt spid="466947"/>
                                        </p:tgtEl>
                                        <p:attrNameLst>
                                          <p:attrName>ppt_x</p:attrName>
                                        </p:attrNameLst>
                                      </p:cBhvr>
                                      <p:tavLst>
                                        <p:tav tm="0">
                                          <p:val>
                                            <p:strVal val="#ppt_x"/>
                                          </p:val>
                                        </p:tav>
                                        <p:tav tm="100000">
                                          <p:val>
                                            <p:strVal val="#ppt_x"/>
                                          </p:val>
                                        </p:tav>
                                      </p:tavLst>
                                    </p:anim>
                                    <p:anim calcmode="lin" valueType="num">
                                      <p:cBhvr additive="base">
                                        <p:cTn id="8" dur="500" fill="hold"/>
                                        <p:tgtEl>
                                          <p:spTgt spid="4669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6946"/>
                                        </p:tgtEl>
                                        <p:attrNameLst>
                                          <p:attrName>style.visibility</p:attrName>
                                        </p:attrNameLst>
                                      </p:cBhvr>
                                      <p:to>
                                        <p:strVal val="visible"/>
                                      </p:to>
                                    </p:set>
                                    <p:anim calcmode="lin" valueType="num">
                                      <p:cBhvr additive="base">
                                        <p:cTn id="13" dur="500" fill="hold"/>
                                        <p:tgtEl>
                                          <p:spTgt spid="466946"/>
                                        </p:tgtEl>
                                        <p:attrNameLst>
                                          <p:attrName>ppt_x</p:attrName>
                                        </p:attrNameLst>
                                      </p:cBhvr>
                                      <p:tavLst>
                                        <p:tav tm="0">
                                          <p:val>
                                            <p:strVal val="#ppt_x"/>
                                          </p:val>
                                        </p:tav>
                                        <p:tav tm="100000">
                                          <p:val>
                                            <p:strVal val="#ppt_x"/>
                                          </p:val>
                                        </p:tav>
                                      </p:tavLst>
                                    </p:anim>
                                    <p:anim calcmode="lin" valueType="num">
                                      <p:cBhvr additive="base">
                                        <p:cTn id="14" dur="500" fill="hold"/>
                                        <p:tgtEl>
                                          <p:spTgt spid="466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7"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0" name="Picture 2">
            <a:extLst>
              <a:ext uri="{FF2B5EF4-FFF2-40B4-BE49-F238E27FC236}">
                <a16:creationId xmlns:a16="http://schemas.microsoft.com/office/drawing/2014/main" id="{C1604A6F-5BFE-48F6-A3A4-49FD947C6CB9}"/>
              </a:ext>
            </a:extLst>
          </p:cNvPr>
          <p:cNvPicPr>
            <a:picLocks noChangeAspect="1" noChangeArrowheads="1"/>
          </p:cNvPicPr>
          <p:nvPr/>
        </p:nvPicPr>
        <p:blipFill>
          <a:blip r:embed="rId2">
            <a:lum bright="-32000" contrast="-54000"/>
            <a:extLst>
              <a:ext uri="{28A0092B-C50C-407E-A947-70E740481C1C}">
                <a14:useLocalDpi xmlns:a14="http://schemas.microsoft.com/office/drawing/2010/main" val="0"/>
              </a:ext>
            </a:extLst>
          </a:blip>
          <a:srcRect/>
          <a:stretch>
            <a:fillRect/>
          </a:stretch>
        </p:blipFill>
        <p:spPr bwMode="auto">
          <a:xfrm>
            <a:off x="0" y="1905000"/>
            <a:ext cx="91440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60C0384-98D2-4B5A-BC59-589027CA0981}"/>
              </a:ext>
            </a:extLst>
          </p:cNvPr>
          <p:cNvSpPr txBox="1">
            <a:spLocks noChangeArrowheads="1"/>
          </p:cNvSpPr>
          <p:nvPr/>
        </p:nvSpPr>
        <p:spPr bwMode="auto">
          <a:xfrm>
            <a:off x="0" y="0"/>
            <a:ext cx="9144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P2(2,-2) bias(b=0, x</a:t>
            </a:r>
            <a:r>
              <a:rPr lang="en-US" altLang="en-US" sz="2800" baseline="-25000"/>
              <a:t>0</a:t>
            </a:r>
            <a:r>
              <a:rPr lang="en-US" altLang="en-US" sz="2800"/>
              <a:t>=1) </a:t>
            </a:r>
          </a:p>
          <a:p>
            <a:pPr eaLnBrk="1" hangingPunct="1"/>
            <a:r>
              <a:rPr lang="en-US" altLang="en-US" sz="2800"/>
              <a:t>Output :y = f(bx</a:t>
            </a:r>
            <a:r>
              <a:rPr lang="en-US" altLang="en-US" sz="2800" baseline="-25000"/>
              <a:t>0</a:t>
            </a:r>
            <a:r>
              <a:rPr lang="en-US" altLang="en-US" sz="2800"/>
              <a:t>+ w</a:t>
            </a:r>
            <a:r>
              <a:rPr lang="en-US" altLang="en-US" sz="2800" baseline="-25000"/>
              <a:t>1</a:t>
            </a:r>
            <a:r>
              <a:rPr lang="en-US" altLang="en-US" sz="2800"/>
              <a:t>x</a:t>
            </a:r>
            <a:r>
              <a:rPr lang="en-US" altLang="en-US" sz="2800" baseline="-25000"/>
              <a:t>1</a:t>
            </a:r>
            <a:r>
              <a:rPr lang="en-US" altLang="en-US" sz="2800"/>
              <a:t> +w</a:t>
            </a:r>
            <a:r>
              <a:rPr lang="en-US" altLang="en-US" sz="2800" baseline="-25000"/>
              <a:t>2</a:t>
            </a:r>
            <a:r>
              <a:rPr lang="en-US" altLang="en-US" sz="2800"/>
              <a:t>x</a:t>
            </a:r>
            <a:r>
              <a:rPr lang="en-US" altLang="en-US" sz="2800" baseline="-25000"/>
              <a:t>2</a:t>
            </a:r>
            <a:r>
              <a:rPr lang="en-US" altLang="en-US" sz="2800"/>
              <a:t>)= f( 0</a:t>
            </a:r>
            <a:r>
              <a:rPr lang="en-US" altLang="en-US" sz="2800">
                <a:latin typeface="Cambria" panose="02040503050406030204" pitchFamily="18" charset="0"/>
              </a:rPr>
              <a:t>*1+1*2+0.5*-2) = f(1.0) = 1; Output should be “0) </a:t>
            </a:r>
            <a:r>
              <a:rPr lang="en-US" altLang="en-US" sz="2800">
                <a:solidFill>
                  <a:srgbClr val="FF0000"/>
                </a:solidFill>
                <a:latin typeface="Cambria" panose="02040503050406030204" pitchFamily="18" charset="0"/>
              </a:rPr>
              <a:t>INCORRECT CLASSIFICATION</a:t>
            </a:r>
            <a:r>
              <a:rPr lang="en-US" altLang="en-US" sz="2800">
                <a:latin typeface="Cambria" panose="02040503050406030204" pitchFamily="18" charset="0"/>
              </a:rPr>
              <a:t>, so change weights/bias</a:t>
            </a:r>
          </a:p>
          <a:p>
            <a:pPr eaLnBrk="1" hangingPunct="1"/>
            <a:r>
              <a:rPr lang="en-US" altLang="en-US" sz="2800">
                <a:latin typeface="Cambria" panose="02040503050406030204" pitchFamily="18" charset="0"/>
              </a:rPr>
              <a:t>Δw = </a:t>
            </a:r>
            <a:r>
              <a:rPr lang="el-GR" altLang="en-US" sz="2800">
                <a:latin typeface="Cambria" panose="02040503050406030204" pitchFamily="18" charset="0"/>
              </a:rPr>
              <a:t>η</a:t>
            </a:r>
            <a:r>
              <a:rPr lang="en-US" altLang="en-US" sz="2800">
                <a:latin typeface="Cambria" panose="02040503050406030204" pitchFamily="18" charset="0"/>
              </a:rPr>
              <a:t>(t-0)X = 0.2(0-1)X</a:t>
            </a:r>
          </a:p>
          <a:p>
            <a:pPr eaLnBrk="1" hangingPunct="1"/>
            <a:r>
              <a:rPr lang="en-US" altLang="en-US" sz="2800">
                <a:latin typeface="Cambria" panose="02040503050406030204" pitchFamily="18" charset="0"/>
              </a:rPr>
              <a:t>        = -0.2X</a:t>
            </a:r>
          </a:p>
          <a:p>
            <a:pPr eaLnBrk="1" hangingPunct="1"/>
            <a:endParaRPr lang="en-US" altLang="en-US" sz="2800"/>
          </a:p>
          <a:p>
            <a:pPr eaLnBrk="1" hangingPunct="1"/>
            <a:endParaRPr lang="en-US" altLang="en-US"/>
          </a:p>
          <a:p>
            <a:pPr eaLnBrk="1" hangingPunct="1"/>
            <a:endParaRPr lang="en-US" altLang="en-US"/>
          </a:p>
        </p:txBody>
      </p:sp>
      <p:pic>
        <p:nvPicPr>
          <p:cNvPr id="309251" name="Picture 3">
            <a:extLst>
              <a:ext uri="{FF2B5EF4-FFF2-40B4-BE49-F238E27FC236}">
                <a16:creationId xmlns:a16="http://schemas.microsoft.com/office/drawing/2014/main" id="{C8ABF5AF-26C0-420C-BF45-F5734C76E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53000"/>
            <a:ext cx="399097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9250"/>
                                        </p:tgtEl>
                                        <p:attrNameLst>
                                          <p:attrName>style.visibility</p:attrName>
                                        </p:attrNameLst>
                                      </p:cBhvr>
                                      <p:to>
                                        <p:strVal val="visible"/>
                                      </p:to>
                                    </p:set>
                                    <p:anim calcmode="lin" valueType="num">
                                      <p:cBhvr additive="base">
                                        <p:cTn id="13" dur="500" fill="hold"/>
                                        <p:tgtEl>
                                          <p:spTgt spid="309250"/>
                                        </p:tgtEl>
                                        <p:attrNameLst>
                                          <p:attrName>ppt_x</p:attrName>
                                        </p:attrNameLst>
                                      </p:cBhvr>
                                      <p:tavLst>
                                        <p:tav tm="0">
                                          <p:val>
                                            <p:strVal val="#ppt_x"/>
                                          </p:val>
                                        </p:tav>
                                        <p:tav tm="100000">
                                          <p:val>
                                            <p:strVal val="#ppt_x"/>
                                          </p:val>
                                        </p:tav>
                                      </p:tavLst>
                                    </p:anim>
                                    <p:anim calcmode="lin" valueType="num">
                                      <p:cBhvr additive="base">
                                        <p:cTn id="14" dur="500" fill="hold"/>
                                        <p:tgtEl>
                                          <p:spTgt spid="30925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09251"/>
                                        </p:tgtEl>
                                        <p:attrNameLst>
                                          <p:attrName>style.visibility</p:attrName>
                                        </p:attrNameLst>
                                      </p:cBhvr>
                                      <p:to>
                                        <p:strVal val="visible"/>
                                      </p:to>
                                    </p:set>
                                    <p:anim calcmode="lin" valueType="num">
                                      <p:cBhvr additive="base">
                                        <p:cTn id="19" dur="500" fill="hold"/>
                                        <p:tgtEl>
                                          <p:spTgt spid="309251"/>
                                        </p:tgtEl>
                                        <p:attrNameLst>
                                          <p:attrName>ppt_x</p:attrName>
                                        </p:attrNameLst>
                                      </p:cBhvr>
                                      <p:tavLst>
                                        <p:tav tm="0">
                                          <p:val>
                                            <p:strVal val="#ppt_x"/>
                                          </p:val>
                                        </p:tav>
                                        <p:tav tm="100000">
                                          <p:val>
                                            <p:strVal val="#ppt_x"/>
                                          </p:val>
                                        </p:tav>
                                      </p:tavLst>
                                    </p:anim>
                                    <p:anim calcmode="lin" valueType="num">
                                      <p:cBhvr additive="base">
                                        <p:cTn id="20" dur="500" fill="hold"/>
                                        <p:tgtEl>
                                          <p:spTgt spid="3092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276" name="Picture 4">
            <a:extLst>
              <a:ext uri="{FF2B5EF4-FFF2-40B4-BE49-F238E27FC236}">
                <a16:creationId xmlns:a16="http://schemas.microsoft.com/office/drawing/2014/main" id="{35604226-5625-4D20-A86F-7AB9C32CFA9B}"/>
              </a:ext>
            </a:extLst>
          </p:cNvPr>
          <p:cNvPicPr>
            <a:picLocks noChangeAspect="1" noChangeArrowheads="1"/>
          </p:cNvPicPr>
          <p:nvPr/>
        </p:nvPicPr>
        <p:blipFill>
          <a:blip r:embed="rId3">
            <a:lum bright="-22000"/>
            <a:extLst>
              <a:ext uri="{28A0092B-C50C-407E-A947-70E740481C1C}">
                <a14:useLocalDpi xmlns:a14="http://schemas.microsoft.com/office/drawing/2010/main" val="0"/>
              </a:ext>
            </a:extLst>
          </a:blip>
          <a:srcRect/>
          <a:stretch>
            <a:fillRect/>
          </a:stretch>
        </p:blipFill>
        <p:spPr bwMode="auto">
          <a:xfrm>
            <a:off x="4667250" y="2133600"/>
            <a:ext cx="44767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0278" name="Object 6">
            <a:extLst>
              <a:ext uri="{FF2B5EF4-FFF2-40B4-BE49-F238E27FC236}">
                <a16:creationId xmlns:a16="http://schemas.microsoft.com/office/drawing/2014/main" id="{BBDBF53A-6504-4A02-90C8-F701DBDC8B81}"/>
              </a:ext>
            </a:extLst>
          </p:cNvPr>
          <p:cNvGraphicFramePr>
            <a:graphicFrameLocks noChangeAspect="1"/>
          </p:cNvGraphicFramePr>
          <p:nvPr/>
        </p:nvGraphicFramePr>
        <p:xfrm>
          <a:off x="0" y="0"/>
          <a:ext cx="4238625" cy="2141538"/>
        </p:xfrm>
        <a:graphic>
          <a:graphicData uri="http://schemas.openxmlformats.org/presentationml/2006/ole">
            <mc:AlternateContent xmlns:mc="http://schemas.openxmlformats.org/markup-compatibility/2006">
              <mc:Choice xmlns:v="urn:schemas-microsoft-com:vml" Requires="v">
                <p:oleObj spid="_x0000_s31751" name="Equation" r:id="rId4" imgW="1206360" imgH="609480" progId="Equation.DSMT4">
                  <p:embed/>
                </p:oleObj>
              </mc:Choice>
              <mc:Fallback>
                <p:oleObj name="Equation" r:id="rId4" imgW="1206360" imgH="6094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238625" cy="214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1748" name="Picture 4">
            <a:extLst>
              <a:ext uri="{FF2B5EF4-FFF2-40B4-BE49-F238E27FC236}">
                <a16:creationId xmlns:a16="http://schemas.microsoft.com/office/drawing/2014/main" id="{4DB7F48A-5AC9-4D02-B8EC-49818BD1A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133600"/>
            <a:ext cx="452913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0278"/>
                                        </p:tgtEl>
                                        <p:attrNameLst>
                                          <p:attrName>style.visibility</p:attrName>
                                        </p:attrNameLst>
                                      </p:cBhvr>
                                      <p:to>
                                        <p:strVal val="visible"/>
                                      </p:to>
                                    </p:set>
                                    <p:anim calcmode="lin" valueType="num">
                                      <p:cBhvr additive="base">
                                        <p:cTn id="7" dur="500" fill="hold"/>
                                        <p:tgtEl>
                                          <p:spTgt spid="310278"/>
                                        </p:tgtEl>
                                        <p:attrNameLst>
                                          <p:attrName>ppt_x</p:attrName>
                                        </p:attrNameLst>
                                      </p:cBhvr>
                                      <p:tavLst>
                                        <p:tav tm="0">
                                          <p:val>
                                            <p:strVal val="#ppt_x"/>
                                          </p:val>
                                        </p:tav>
                                        <p:tav tm="100000">
                                          <p:val>
                                            <p:strVal val="#ppt_x"/>
                                          </p:val>
                                        </p:tav>
                                      </p:tavLst>
                                    </p:anim>
                                    <p:anim calcmode="lin" valueType="num">
                                      <p:cBhvr additive="base">
                                        <p:cTn id="8" dur="500" fill="hold"/>
                                        <p:tgtEl>
                                          <p:spTgt spid="3102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0276"/>
                                        </p:tgtEl>
                                        <p:attrNameLst>
                                          <p:attrName>style.visibility</p:attrName>
                                        </p:attrNameLst>
                                      </p:cBhvr>
                                      <p:to>
                                        <p:strVal val="visible"/>
                                      </p:to>
                                    </p:set>
                                    <p:anim calcmode="lin" valueType="num">
                                      <p:cBhvr additive="base">
                                        <p:cTn id="13" dur="500" fill="hold"/>
                                        <p:tgtEl>
                                          <p:spTgt spid="310276"/>
                                        </p:tgtEl>
                                        <p:attrNameLst>
                                          <p:attrName>ppt_x</p:attrName>
                                        </p:attrNameLst>
                                      </p:cBhvr>
                                      <p:tavLst>
                                        <p:tav tm="0">
                                          <p:val>
                                            <p:strVal val="#ppt_x"/>
                                          </p:val>
                                        </p:tav>
                                        <p:tav tm="100000">
                                          <p:val>
                                            <p:strVal val="#ppt_x"/>
                                          </p:val>
                                        </p:tav>
                                      </p:tavLst>
                                    </p:anim>
                                    <p:anim calcmode="lin" valueType="num">
                                      <p:cBhvr additive="base">
                                        <p:cTn id="14" dur="500" fill="hold"/>
                                        <p:tgtEl>
                                          <p:spTgt spid="310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62" name="Picture 2">
            <a:extLst>
              <a:ext uri="{FF2B5EF4-FFF2-40B4-BE49-F238E27FC236}">
                <a16:creationId xmlns:a16="http://schemas.microsoft.com/office/drawing/2014/main" id="{D11DA890-827E-4315-8C30-8FAF48546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9225"/>
            <a:ext cx="91440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BA2F281-673F-46CE-A14B-289B39785F9E}"/>
              </a:ext>
            </a:extLst>
          </p:cNvPr>
          <p:cNvSpPr txBox="1">
            <a:spLocks noChangeArrowheads="1"/>
          </p:cNvSpPr>
          <p:nvPr/>
        </p:nvSpPr>
        <p:spPr bwMode="auto">
          <a:xfrm>
            <a:off x="0" y="0"/>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P3(-1,-1.5) ,  b=-0.2, w</a:t>
            </a:r>
            <a:r>
              <a:rPr lang="en-US" altLang="en-US" sz="2800" baseline="-25000"/>
              <a:t>1</a:t>
            </a:r>
            <a:r>
              <a:rPr lang="en-US" altLang="en-US" sz="2800"/>
              <a:t> =0.6,  w</a:t>
            </a:r>
            <a:r>
              <a:rPr lang="en-US" altLang="en-US" sz="2800" baseline="-25000"/>
              <a:t>2</a:t>
            </a:r>
            <a:r>
              <a:rPr lang="en-US" altLang="en-US" sz="2800"/>
              <a:t> =0.9</a:t>
            </a:r>
          </a:p>
          <a:p>
            <a:pPr eaLnBrk="1" hangingPunct="1"/>
            <a:r>
              <a:rPr lang="en-US" altLang="en-US" sz="2800"/>
              <a:t>Output: y=Output :y = f(bx</a:t>
            </a:r>
            <a:r>
              <a:rPr lang="en-US" altLang="en-US" sz="2800" baseline="-25000"/>
              <a:t>0</a:t>
            </a:r>
            <a:r>
              <a:rPr lang="en-US" altLang="en-US" sz="2800"/>
              <a:t>+ w</a:t>
            </a:r>
            <a:r>
              <a:rPr lang="en-US" altLang="en-US" sz="2800" baseline="-25000"/>
              <a:t>1</a:t>
            </a:r>
            <a:r>
              <a:rPr lang="en-US" altLang="en-US" sz="2800"/>
              <a:t>x</a:t>
            </a:r>
            <a:r>
              <a:rPr lang="en-US" altLang="en-US" sz="2800" baseline="-25000"/>
              <a:t>1</a:t>
            </a:r>
            <a:r>
              <a:rPr lang="en-US" altLang="en-US" sz="2800"/>
              <a:t> +w</a:t>
            </a:r>
            <a:r>
              <a:rPr lang="en-US" altLang="en-US" sz="2800" baseline="-25000"/>
              <a:t>2</a:t>
            </a:r>
            <a:r>
              <a:rPr lang="en-US" altLang="en-US" sz="2800"/>
              <a:t>x</a:t>
            </a:r>
            <a:r>
              <a:rPr lang="en-US" altLang="en-US" sz="2800" baseline="-25000"/>
              <a:t>2</a:t>
            </a:r>
            <a:r>
              <a:rPr lang="en-US" altLang="en-US" sz="2800"/>
              <a:t>)=</a:t>
            </a:r>
          </a:p>
          <a:p>
            <a:pPr eaLnBrk="1" hangingPunct="1"/>
            <a:r>
              <a:rPr lang="en-US" altLang="en-US" sz="2800"/>
              <a:t> f( -0.2</a:t>
            </a:r>
            <a:r>
              <a:rPr lang="en-US" altLang="en-US" sz="2800">
                <a:latin typeface="Cambria" panose="02040503050406030204" pitchFamily="18" charset="0"/>
              </a:rPr>
              <a:t>*1+0.6*(-1)+0.9*-1.5)=f(-2.15)=0</a:t>
            </a:r>
          </a:p>
          <a:p>
            <a:pPr eaLnBrk="1" hangingPunct="1"/>
            <a:r>
              <a:rPr lang="en-US" altLang="en-US" sz="2800">
                <a:latin typeface="Cambria" panose="02040503050406030204" pitchFamily="18" charset="0"/>
              </a:rPr>
              <a:t>Output should be “0)  </a:t>
            </a:r>
            <a:r>
              <a:rPr lang="en-US" altLang="en-US" sz="2800">
                <a:solidFill>
                  <a:srgbClr val="FF0000"/>
                </a:solidFill>
                <a:latin typeface="Cambria" panose="02040503050406030204" pitchFamily="18" charset="0"/>
              </a:rPr>
              <a:t>CORRECT CLASSIFICATION</a:t>
            </a:r>
            <a:r>
              <a:rPr lang="en-US" altLang="en-US" sz="2800">
                <a:latin typeface="Cambria" panose="02040503050406030204" pitchFamily="18" charset="0"/>
              </a:rPr>
              <a:t>, so NO change in weights/biases</a:t>
            </a:r>
            <a:endParaRPr lang="en-US" altLang="en-US"/>
          </a:p>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786" name="Picture 2">
            <a:extLst>
              <a:ext uri="{FF2B5EF4-FFF2-40B4-BE49-F238E27FC236}">
                <a16:creationId xmlns:a16="http://schemas.microsoft.com/office/drawing/2014/main" id="{5E338E8A-034C-4EDC-ADEB-6060C16EB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3975"/>
            <a:ext cx="91440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A2E875F-FCF2-407A-AAC0-1D7F0099A3BD}"/>
              </a:ext>
            </a:extLst>
          </p:cNvPr>
          <p:cNvSpPr txBox="1">
            <a:spLocks noChangeArrowheads="1"/>
          </p:cNvSpPr>
          <p:nvPr/>
        </p:nvSpPr>
        <p:spPr bwMode="auto">
          <a:xfrm>
            <a:off x="0" y="0"/>
            <a:ext cx="9144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P4(-2,-1) </a:t>
            </a:r>
          </a:p>
          <a:p>
            <a:pPr eaLnBrk="1" hangingPunct="1"/>
            <a:r>
              <a:rPr lang="en-US" altLang="en-US" sz="2800"/>
              <a:t>Output: y= f( -0.2</a:t>
            </a:r>
            <a:r>
              <a:rPr lang="en-US" altLang="en-US" sz="2800">
                <a:latin typeface="Cambria" panose="02040503050406030204" pitchFamily="18" charset="0"/>
              </a:rPr>
              <a:t>*1+0.6*-2+0.9*-1)=f(-2.3)=0</a:t>
            </a:r>
          </a:p>
          <a:p>
            <a:pPr eaLnBrk="1" hangingPunct="1"/>
            <a:r>
              <a:rPr lang="en-US" altLang="en-US" sz="2800">
                <a:latin typeface="Cambria" panose="02040503050406030204" pitchFamily="18" charset="0"/>
              </a:rPr>
              <a:t>Output should be “0)  </a:t>
            </a:r>
            <a:r>
              <a:rPr lang="en-US" altLang="en-US" sz="2800">
                <a:solidFill>
                  <a:srgbClr val="FF0000"/>
                </a:solidFill>
                <a:latin typeface="Cambria" panose="02040503050406030204" pitchFamily="18" charset="0"/>
              </a:rPr>
              <a:t>CORRECT CLASSIFICATION</a:t>
            </a:r>
            <a:r>
              <a:rPr lang="en-US" altLang="en-US" sz="2800">
                <a:latin typeface="Cambria" panose="02040503050406030204" pitchFamily="18" charset="0"/>
              </a:rPr>
              <a:t>, so NO change in weights/biases</a:t>
            </a:r>
            <a:endParaRPr lang="en-US" altLang="en-US"/>
          </a:p>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A28E14-DF79-4A9B-9F5E-0E27BD5B7F0F}"/>
              </a:ext>
            </a:extLst>
          </p:cNvPr>
          <p:cNvSpPr txBox="1">
            <a:spLocks noChangeArrowheads="1"/>
          </p:cNvSpPr>
          <p:nvPr/>
        </p:nvSpPr>
        <p:spPr bwMode="auto">
          <a:xfrm>
            <a:off x="0" y="0"/>
            <a:ext cx="9144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P5(-2,1)</a:t>
            </a:r>
          </a:p>
          <a:p>
            <a:pPr eaLnBrk="1" hangingPunct="1"/>
            <a:r>
              <a:rPr lang="en-US" altLang="en-US" sz="2800"/>
              <a:t>Output: y= f( -0.2</a:t>
            </a:r>
            <a:r>
              <a:rPr lang="en-US" altLang="en-US" sz="2800">
                <a:latin typeface="Cambria" panose="02040503050406030204" pitchFamily="18" charset="0"/>
              </a:rPr>
              <a:t>*1+0.6*-2+0.9*1)=f(-0.5)=0</a:t>
            </a:r>
          </a:p>
          <a:p>
            <a:pPr eaLnBrk="1" hangingPunct="1"/>
            <a:r>
              <a:rPr lang="en-US" altLang="en-US" sz="2800">
                <a:latin typeface="Cambria" panose="02040503050406030204" pitchFamily="18" charset="0"/>
              </a:rPr>
              <a:t>Output should be “1” for”+”)  </a:t>
            </a:r>
            <a:r>
              <a:rPr lang="en-US" altLang="en-US" sz="2800">
                <a:solidFill>
                  <a:srgbClr val="FF0000"/>
                </a:solidFill>
                <a:latin typeface="Cambria" panose="02040503050406030204" pitchFamily="18" charset="0"/>
              </a:rPr>
              <a:t>INCORRECT CLASSIFICATION</a:t>
            </a:r>
            <a:r>
              <a:rPr lang="en-US" altLang="en-US" sz="2800">
                <a:latin typeface="Cambria" panose="02040503050406030204" pitchFamily="18" charset="0"/>
              </a:rPr>
              <a:t>, so change in weights/biases</a:t>
            </a:r>
            <a:endParaRPr lang="en-US" altLang="en-US"/>
          </a:p>
          <a:p>
            <a:pPr eaLnBrk="1" hangingPunct="1"/>
            <a:endParaRPr lang="en-US" altLang="en-US"/>
          </a:p>
        </p:txBody>
      </p:sp>
      <p:pic>
        <p:nvPicPr>
          <p:cNvPr id="503811" name="Picture 5">
            <a:extLst>
              <a:ext uri="{FF2B5EF4-FFF2-40B4-BE49-F238E27FC236}">
                <a16:creationId xmlns:a16="http://schemas.microsoft.com/office/drawing/2014/main" id="{8091C85A-A5D3-4D43-A499-E5F80B380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7975"/>
            <a:ext cx="91440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3">
            <a:extLst>
              <a:ext uri="{FF2B5EF4-FFF2-40B4-BE49-F238E27FC236}">
                <a16:creationId xmlns:a16="http://schemas.microsoft.com/office/drawing/2014/main" id="{0127DABD-A6C6-42B6-BB81-CB77DC2EDDB8}"/>
              </a:ext>
            </a:extLst>
          </p:cNvPr>
          <p:cNvGraphicFramePr>
            <a:graphicFrameLocks noChangeAspect="1"/>
          </p:cNvGraphicFramePr>
          <p:nvPr/>
        </p:nvGraphicFramePr>
        <p:xfrm>
          <a:off x="1447800" y="0"/>
          <a:ext cx="3124200" cy="2141538"/>
        </p:xfrm>
        <a:graphic>
          <a:graphicData uri="http://schemas.openxmlformats.org/presentationml/2006/ole">
            <mc:AlternateContent xmlns:mc="http://schemas.openxmlformats.org/markup-compatibility/2006">
              <mc:Choice xmlns:v="urn:schemas-microsoft-com:vml" Requires="v">
                <p:oleObj spid="_x0000_s32774" name="Equation" r:id="rId3" imgW="888840" imgH="609480" progId="Equation.DSMT4">
                  <p:embed/>
                </p:oleObj>
              </mc:Choice>
              <mc:Fallback>
                <p:oleObj name="Equation" r:id="rId3" imgW="888840" imgH="6094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0"/>
                        <a:ext cx="3124200" cy="214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771" name="Picture 4">
            <a:extLst>
              <a:ext uri="{FF2B5EF4-FFF2-40B4-BE49-F238E27FC236}">
                <a16:creationId xmlns:a16="http://schemas.microsoft.com/office/drawing/2014/main" id="{6B6BB7FD-1979-4607-93AF-F4ADAECC8E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0"/>
            <a:ext cx="90392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C1873A-C52F-457D-B62D-532C3741A902}"/>
              </a:ext>
            </a:extLst>
          </p:cNvPr>
          <p:cNvSpPr txBox="1">
            <a:spLocks noChangeArrowheads="1"/>
          </p:cNvSpPr>
          <p:nvPr/>
        </p:nvSpPr>
        <p:spPr bwMode="auto">
          <a:xfrm>
            <a:off x="0" y="0"/>
            <a:ext cx="9144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P6(1.5,-.5)</a:t>
            </a:r>
          </a:p>
          <a:p>
            <a:pPr eaLnBrk="1" hangingPunct="1"/>
            <a:r>
              <a:rPr lang="en-US" altLang="en-US" sz="2800"/>
              <a:t>Output: y= f( 0</a:t>
            </a:r>
            <a:r>
              <a:rPr lang="en-US" altLang="en-US" sz="2800">
                <a:latin typeface="Cambria" panose="02040503050406030204" pitchFamily="18" charset="0"/>
              </a:rPr>
              <a:t>*1+0.2*1.5+1.1*(-.5))=f(-0.2)=0</a:t>
            </a:r>
          </a:p>
          <a:p>
            <a:pPr eaLnBrk="1" hangingPunct="1"/>
            <a:r>
              <a:rPr lang="en-US" altLang="en-US" sz="2800">
                <a:latin typeface="Cambria" panose="02040503050406030204" pitchFamily="18" charset="0"/>
              </a:rPr>
              <a:t>Output should be “1” for”+”)  </a:t>
            </a:r>
            <a:r>
              <a:rPr lang="en-US" altLang="en-US" sz="2800">
                <a:solidFill>
                  <a:srgbClr val="FF0000"/>
                </a:solidFill>
                <a:latin typeface="Cambria" panose="02040503050406030204" pitchFamily="18" charset="0"/>
              </a:rPr>
              <a:t>INCORRECT CLASSIFICATION,</a:t>
            </a:r>
            <a:r>
              <a:rPr lang="en-US" altLang="en-US" sz="2800">
                <a:latin typeface="Cambria" panose="02040503050406030204" pitchFamily="18" charset="0"/>
              </a:rPr>
              <a:t> so change in weights/biases</a:t>
            </a:r>
            <a:endParaRPr lang="en-US" altLang="en-US"/>
          </a:p>
          <a:p>
            <a:pPr eaLnBrk="1" hangingPunct="1"/>
            <a:endParaRPr lang="en-US" altLang="en-US"/>
          </a:p>
        </p:txBody>
      </p:sp>
      <p:pic>
        <p:nvPicPr>
          <p:cNvPr id="33797" name="Picture 5">
            <a:extLst>
              <a:ext uri="{FF2B5EF4-FFF2-40B4-BE49-F238E27FC236}">
                <a16:creationId xmlns:a16="http://schemas.microsoft.com/office/drawing/2014/main" id="{7130AAFF-6CB1-4B96-81EF-ADE280F77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800350"/>
            <a:ext cx="90678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 calcmode="lin" valueType="num">
                                      <p:cBhvr additive="base">
                                        <p:cTn id="7" dur="500" fill="hold"/>
                                        <p:tgtEl>
                                          <p:spTgt spid="33797"/>
                                        </p:tgtEl>
                                        <p:attrNameLst>
                                          <p:attrName>ppt_x</p:attrName>
                                        </p:attrNameLst>
                                      </p:cBhvr>
                                      <p:tavLst>
                                        <p:tav tm="0">
                                          <p:val>
                                            <p:strVal val="#ppt_x"/>
                                          </p:val>
                                        </p:tav>
                                        <p:tav tm="100000">
                                          <p:val>
                                            <p:strVal val="#ppt_x"/>
                                          </p:val>
                                        </p:tav>
                                      </p:tavLst>
                                    </p:anim>
                                    <p:anim calcmode="lin" valueType="num">
                                      <p:cBhvr additive="base">
                                        <p:cTn id="8"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a:extLst>
              <a:ext uri="{FF2B5EF4-FFF2-40B4-BE49-F238E27FC236}">
                <a16:creationId xmlns:a16="http://schemas.microsoft.com/office/drawing/2014/main" id="{5E8B258D-A133-4A39-A9B8-BC0651E2CADB}"/>
              </a:ext>
            </a:extLst>
          </p:cNvPr>
          <p:cNvPicPr>
            <a:picLocks noChangeAspect="1" noChangeArrowheads="1"/>
          </p:cNvPicPr>
          <p:nvPr/>
        </p:nvPicPr>
        <p:blipFill>
          <a:blip r:embed="rId3">
            <a:lum bright="-44000"/>
            <a:extLst>
              <a:ext uri="{28A0092B-C50C-407E-A947-70E740481C1C}">
                <a14:useLocalDpi xmlns:a14="http://schemas.microsoft.com/office/drawing/2010/main" val="0"/>
              </a:ext>
            </a:extLst>
          </a:blip>
          <a:srcRect/>
          <a:stretch>
            <a:fillRect/>
          </a:stretch>
        </p:blipFill>
        <p:spPr bwMode="auto">
          <a:xfrm>
            <a:off x="4422775" y="2286000"/>
            <a:ext cx="47212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4" name="Object 4">
            <a:extLst>
              <a:ext uri="{FF2B5EF4-FFF2-40B4-BE49-F238E27FC236}">
                <a16:creationId xmlns:a16="http://schemas.microsoft.com/office/drawing/2014/main" id="{9751EFC2-8F1E-494A-B0F5-1FF53B418C2E}"/>
              </a:ext>
            </a:extLst>
          </p:cNvPr>
          <p:cNvGraphicFramePr>
            <a:graphicFrameLocks noChangeAspect="1"/>
          </p:cNvGraphicFramePr>
          <p:nvPr/>
        </p:nvGraphicFramePr>
        <p:xfrm>
          <a:off x="0" y="0"/>
          <a:ext cx="3124200" cy="2141538"/>
        </p:xfrm>
        <a:graphic>
          <a:graphicData uri="http://schemas.openxmlformats.org/presentationml/2006/ole">
            <mc:AlternateContent xmlns:mc="http://schemas.openxmlformats.org/markup-compatibility/2006">
              <mc:Choice xmlns:v="urn:schemas-microsoft-com:vml" Requires="v">
                <p:oleObj spid="_x0000_s33800" name="Equation" r:id="rId4" imgW="888840" imgH="609480" progId="Equation.DSMT4">
                  <p:embed/>
                </p:oleObj>
              </mc:Choice>
              <mc:Fallback>
                <p:oleObj name="Equation" r:id="rId4" imgW="888840" imgH="60948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124200" cy="214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6" name="TextBox 3">
            <a:extLst>
              <a:ext uri="{FF2B5EF4-FFF2-40B4-BE49-F238E27FC236}">
                <a16:creationId xmlns:a16="http://schemas.microsoft.com/office/drawing/2014/main" id="{D56F9B3B-5B28-48C4-81A1-EF66FF17175F}"/>
              </a:ext>
            </a:extLst>
          </p:cNvPr>
          <p:cNvSpPr txBox="1">
            <a:spLocks noChangeArrowheads="1"/>
          </p:cNvSpPr>
          <p:nvPr/>
        </p:nvSpPr>
        <p:spPr bwMode="auto">
          <a:xfrm>
            <a:off x="4572000" y="5334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CORRECT CLASSIFICATION AFTER SIXTH POINT IS GIVEN</a:t>
            </a:r>
          </a:p>
        </p:txBody>
      </p:sp>
      <p:pic>
        <p:nvPicPr>
          <p:cNvPr id="33797" name="Picture 4">
            <a:extLst>
              <a:ext uri="{FF2B5EF4-FFF2-40B4-BE49-F238E27FC236}">
                <a16:creationId xmlns:a16="http://schemas.microsoft.com/office/drawing/2014/main" id="{DE3400A0-AD59-4B27-BB32-CFA6AFEE2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268538"/>
            <a:ext cx="42672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58" name="Picture 4">
            <a:extLst>
              <a:ext uri="{FF2B5EF4-FFF2-40B4-BE49-F238E27FC236}">
                <a16:creationId xmlns:a16="http://schemas.microsoft.com/office/drawing/2014/main" id="{BEFBE1F9-5D3C-44AA-AB95-4A82FB79E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4A4A56C5-348C-4CA5-BE6D-1E92ABCA0086}"/>
              </a:ext>
            </a:extLst>
          </p:cNvPr>
          <p:cNvPicPr>
            <a:picLocks noChangeAspect="1" noChangeArrowheads="1"/>
          </p:cNvPicPr>
          <p:nvPr/>
        </p:nvPicPr>
        <p:blipFill>
          <a:blip r:embed="rId3">
            <a:lum bright="-22000"/>
            <a:extLst>
              <a:ext uri="{28A0092B-C50C-407E-A947-70E740481C1C}">
                <a14:useLocalDpi xmlns:a14="http://schemas.microsoft.com/office/drawing/2010/main" val="0"/>
              </a:ext>
            </a:extLst>
          </a:blip>
          <a:srcRect/>
          <a:stretch>
            <a:fillRect/>
          </a:stretch>
        </p:blipFill>
        <p:spPr bwMode="auto">
          <a:xfrm>
            <a:off x="4495800" y="0"/>
            <a:ext cx="46482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860" name="Picture 4">
            <a:extLst>
              <a:ext uri="{FF2B5EF4-FFF2-40B4-BE49-F238E27FC236}">
                <a16:creationId xmlns:a16="http://schemas.microsoft.com/office/drawing/2014/main" id="{9E7DB5A3-8E38-4CE5-93EC-7EC033134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52788"/>
            <a:ext cx="4495800" cy="36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861" name="Picture 3">
            <a:extLst>
              <a:ext uri="{FF2B5EF4-FFF2-40B4-BE49-F238E27FC236}">
                <a16:creationId xmlns:a16="http://schemas.microsoft.com/office/drawing/2014/main" id="{315DB015-9EE5-48D5-9A52-685E03CEA24A}"/>
              </a:ext>
            </a:extLst>
          </p:cNvPr>
          <p:cNvPicPr>
            <a:picLocks noChangeAspect="1" noChangeArrowheads="1"/>
          </p:cNvPicPr>
          <p:nvPr/>
        </p:nvPicPr>
        <p:blipFill>
          <a:blip r:embed="rId5">
            <a:lum bright="-44000"/>
            <a:extLst>
              <a:ext uri="{28A0092B-C50C-407E-A947-70E740481C1C}">
                <a14:useLocalDpi xmlns:a14="http://schemas.microsoft.com/office/drawing/2010/main" val="0"/>
              </a:ext>
            </a:extLst>
          </a:blip>
          <a:srcRect/>
          <a:stretch>
            <a:fillRect/>
          </a:stretch>
        </p:blipFill>
        <p:spPr bwMode="auto">
          <a:xfrm>
            <a:off x="4495800" y="3352800"/>
            <a:ext cx="4648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5862" name="Picture 2">
            <a:extLst>
              <a:ext uri="{FF2B5EF4-FFF2-40B4-BE49-F238E27FC236}">
                <a16:creationId xmlns:a16="http://schemas.microsoft.com/office/drawing/2014/main" id="{471CD4ED-68C4-4C3E-8259-EEAE84430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0"/>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5863" name="TextBox 6">
            <a:extLst>
              <a:ext uri="{FF2B5EF4-FFF2-40B4-BE49-F238E27FC236}">
                <a16:creationId xmlns:a16="http://schemas.microsoft.com/office/drawing/2014/main" id="{680E1365-4420-4297-9C9B-D4AD7004A626}"/>
              </a:ext>
            </a:extLst>
          </p:cNvPr>
          <p:cNvSpPr txBox="1">
            <a:spLocks noChangeArrowheads="1"/>
          </p:cNvSpPr>
          <p:nvPr/>
        </p:nvSpPr>
        <p:spPr bwMode="auto">
          <a:xfrm>
            <a:off x="304800" y="0"/>
            <a:ext cx="38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1</a:t>
            </a:r>
          </a:p>
        </p:txBody>
      </p:sp>
      <p:sp>
        <p:nvSpPr>
          <p:cNvPr id="505864" name="TextBox 7">
            <a:extLst>
              <a:ext uri="{FF2B5EF4-FFF2-40B4-BE49-F238E27FC236}">
                <a16:creationId xmlns:a16="http://schemas.microsoft.com/office/drawing/2014/main" id="{2BE13184-2120-43F3-B154-39203BEB432F}"/>
              </a:ext>
            </a:extLst>
          </p:cNvPr>
          <p:cNvSpPr txBox="1">
            <a:spLocks noChangeArrowheads="1"/>
          </p:cNvSpPr>
          <p:nvPr/>
        </p:nvSpPr>
        <p:spPr bwMode="auto">
          <a:xfrm>
            <a:off x="4876800" y="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2</a:t>
            </a:r>
          </a:p>
        </p:txBody>
      </p:sp>
      <p:sp>
        <p:nvSpPr>
          <p:cNvPr id="505865" name="TextBox 8">
            <a:extLst>
              <a:ext uri="{FF2B5EF4-FFF2-40B4-BE49-F238E27FC236}">
                <a16:creationId xmlns:a16="http://schemas.microsoft.com/office/drawing/2014/main" id="{F467DCFC-BA86-495B-A952-A5722F45F733}"/>
              </a:ext>
            </a:extLst>
          </p:cNvPr>
          <p:cNvSpPr txBox="1">
            <a:spLocks noChangeArrowheads="1"/>
          </p:cNvSpPr>
          <p:nvPr/>
        </p:nvSpPr>
        <p:spPr bwMode="auto">
          <a:xfrm>
            <a:off x="228600" y="34290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3</a:t>
            </a:r>
          </a:p>
        </p:txBody>
      </p:sp>
      <p:sp>
        <p:nvSpPr>
          <p:cNvPr id="505866" name="TextBox 9">
            <a:extLst>
              <a:ext uri="{FF2B5EF4-FFF2-40B4-BE49-F238E27FC236}">
                <a16:creationId xmlns:a16="http://schemas.microsoft.com/office/drawing/2014/main" id="{5D9E6863-F70A-4D89-9B78-F87B81CE1974}"/>
              </a:ext>
            </a:extLst>
          </p:cNvPr>
          <p:cNvSpPr txBox="1">
            <a:spLocks noChangeArrowheads="1"/>
          </p:cNvSpPr>
          <p:nvPr/>
        </p:nvSpPr>
        <p:spPr bwMode="auto">
          <a:xfrm>
            <a:off x="5486400" y="35052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6D65F00-754C-470E-A805-7A643ED5DB59}"/>
              </a:ext>
            </a:extLst>
          </p:cNvPr>
          <p:cNvSpPr>
            <a:spLocks noChangeArrowheads="1"/>
          </p:cNvSpPr>
          <p:nvPr/>
        </p:nvSpPr>
        <p:spPr bwMode="auto">
          <a:xfrm>
            <a:off x="0" y="0"/>
            <a:ext cx="89154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b="1">
                <a:solidFill>
                  <a:srgbClr val="FF0000"/>
                </a:solidFill>
                <a:latin typeface="Calibri" panose="020F0502020204030204" pitchFamily="34" charset="0"/>
              </a:rPr>
              <a:t>Function approximation:</a:t>
            </a:r>
            <a:br>
              <a:rPr lang="en-US" altLang="en-US" sz="4400">
                <a:solidFill>
                  <a:srgbClr val="FF0000"/>
                </a:solidFill>
                <a:latin typeface="Calibri" panose="020F0502020204030204" pitchFamily="34" charset="0"/>
              </a:rPr>
            </a:br>
            <a:endParaRPr lang="en-US" altLang="en-US" sz="4400">
              <a:solidFill>
                <a:srgbClr val="FF0000"/>
              </a:solidFill>
              <a:latin typeface="Calibri" panose="020F0502020204030204" pitchFamily="34" charset="0"/>
            </a:endParaRPr>
          </a:p>
          <a:p>
            <a:pPr eaLnBrk="1" hangingPunct="1"/>
            <a:endParaRPr lang="en-US" altLang="en-US" sz="3600">
              <a:latin typeface="Calibri" panose="020F0502020204030204" pitchFamily="34" charset="0"/>
            </a:endParaRPr>
          </a:p>
        </p:txBody>
      </p:sp>
      <p:sp>
        <p:nvSpPr>
          <p:cNvPr id="5" name="Text Box 16">
            <a:extLst>
              <a:ext uri="{FF2B5EF4-FFF2-40B4-BE49-F238E27FC236}">
                <a16:creationId xmlns:a16="http://schemas.microsoft.com/office/drawing/2014/main" id="{BA0261B0-39C4-4A9D-A018-2FDBC2F36CC6}"/>
              </a:ext>
            </a:extLst>
          </p:cNvPr>
          <p:cNvSpPr txBox="1">
            <a:spLocks noChangeArrowheads="1"/>
          </p:cNvSpPr>
          <p:nvPr/>
        </p:nvSpPr>
        <p:spPr bwMode="auto">
          <a:xfrm>
            <a:off x="0" y="2743200"/>
            <a:ext cx="9144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3600" b="1">
                <a:solidFill>
                  <a:srgbClr val="FF0000"/>
                </a:solidFill>
              </a:rPr>
              <a:t>Given input/output pairs</a:t>
            </a:r>
          </a:p>
          <a:p>
            <a:pPr eaLnBrk="1" hangingPunct="1">
              <a:spcBef>
                <a:spcPct val="50000"/>
              </a:spcBef>
            </a:pPr>
            <a:r>
              <a:rPr lang="de-DE" altLang="en-US" sz="3600" b="1">
                <a:solidFill>
                  <a:srgbClr val="FF0000"/>
                </a:solidFill>
              </a:rPr>
              <a:t> (x1,d1),(x2,d2), ....(xn,dn),</a:t>
            </a:r>
          </a:p>
          <a:p>
            <a:pPr eaLnBrk="1" hangingPunct="1">
              <a:spcBef>
                <a:spcPct val="50000"/>
              </a:spcBef>
            </a:pPr>
            <a:r>
              <a:rPr lang="de-DE" altLang="en-US" sz="3600" b="1">
                <a:solidFill>
                  <a:srgbClr val="FF0000"/>
                </a:solidFill>
              </a:rPr>
              <a:t> approximate the function g(.) such that</a:t>
            </a:r>
          </a:p>
          <a:p>
            <a:pPr eaLnBrk="1" hangingPunct="1">
              <a:spcBef>
                <a:spcPct val="50000"/>
              </a:spcBef>
            </a:pPr>
            <a:r>
              <a:rPr lang="de-DE" altLang="en-US" sz="3600" b="1">
                <a:solidFill>
                  <a:srgbClr val="FF0000"/>
                </a:solidFill>
              </a:rPr>
              <a:t> d =g(x)</a:t>
            </a:r>
          </a:p>
          <a:p>
            <a:pPr eaLnBrk="1" hangingPunct="1">
              <a:spcBef>
                <a:spcPct val="50000"/>
              </a:spcBef>
            </a:pPr>
            <a:endParaRPr lang="de-DE" altLang="en-US" sz="3600">
              <a:solidFill>
                <a:srgbClr val="FF0000"/>
              </a:solidFill>
            </a:endParaRPr>
          </a:p>
        </p:txBody>
      </p:sp>
      <p:sp>
        <p:nvSpPr>
          <p:cNvPr id="7" name="Rectangle 6">
            <a:extLst>
              <a:ext uri="{FF2B5EF4-FFF2-40B4-BE49-F238E27FC236}">
                <a16:creationId xmlns:a16="http://schemas.microsoft.com/office/drawing/2014/main" id="{7FBE68C9-51E1-4511-8DBC-44BDAB68848B}"/>
              </a:ext>
            </a:extLst>
          </p:cNvPr>
          <p:cNvSpPr>
            <a:spLocks noChangeArrowheads="1"/>
          </p:cNvSpPr>
          <p:nvPr/>
        </p:nvSpPr>
        <p:spPr bwMode="auto">
          <a:xfrm>
            <a:off x="0" y="6858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Neural nets are highly capable of approximating almost any function in arbitrary dimensionality.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4278B-B6F2-4BDB-8577-07BA6F209057}"/>
              </a:ext>
            </a:extLst>
          </p:cNvPr>
          <p:cNvSpPr>
            <a:spLocks noChangeArrowheads="1"/>
          </p:cNvSpPr>
          <p:nvPr/>
        </p:nvSpPr>
        <p:spPr bwMode="auto">
          <a:xfrm>
            <a:off x="0" y="609600"/>
            <a:ext cx="9144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initial bias and weights (0,1,0.5)</a:t>
            </a:r>
          </a:p>
          <a:p>
            <a:pPr eaLnBrk="1" hangingPunct="1"/>
            <a:r>
              <a:rPr lang="en-US" altLang="en-US" sz="3200">
                <a:solidFill>
                  <a:srgbClr val="FF0000"/>
                </a:solidFill>
              </a:rPr>
              <a:t>P1(1,1), t=1</a:t>
            </a:r>
            <a:r>
              <a:rPr lang="en-US" altLang="en-US" sz="3200"/>
              <a:t>,</a:t>
            </a:r>
          </a:p>
          <a:p>
            <a:pPr eaLnBrk="1" hangingPunct="1"/>
            <a:r>
              <a:rPr lang="en-US" altLang="en-US" sz="3200"/>
              <a:t>Output : y= f(bx</a:t>
            </a:r>
            <a:r>
              <a:rPr lang="en-US" altLang="en-US" sz="3200" baseline="-25000"/>
              <a:t>0</a:t>
            </a:r>
            <a:r>
              <a:rPr lang="en-US" altLang="en-US" sz="3200"/>
              <a:t>+ w</a:t>
            </a:r>
            <a:r>
              <a:rPr lang="en-US" altLang="en-US" sz="3200" baseline="-25000"/>
              <a:t>1</a:t>
            </a:r>
            <a:r>
              <a:rPr lang="en-US" altLang="en-US" sz="3200"/>
              <a:t>x</a:t>
            </a:r>
            <a:r>
              <a:rPr lang="en-US" altLang="en-US" sz="3200" baseline="-25000"/>
              <a:t>1</a:t>
            </a:r>
            <a:r>
              <a:rPr lang="en-US" altLang="en-US" sz="3200"/>
              <a:t>+w</a:t>
            </a:r>
            <a:r>
              <a:rPr lang="en-US" altLang="en-US" sz="3200" baseline="-25000"/>
              <a:t>2</a:t>
            </a:r>
            <a:r>
              <a:rPr lang="en-US" altLang="en-US" sz="3200"/>
              <a:t>x</a:t>
            </a:r>
            <a:r>
              <a:rPr lang="en-US" altLang="en-US" sz="3200" baseline="-25000"/>
              <a:t>2</a:t>
            </a:r>
            <a:r>
              <a:rPr lang="en-US" altLang="en-US" sz="3200"/>
              <a:t>) =f(0</a:t>
            </a:r>
            <a:r>
              <a:rPr lang="en-US" altLang="en-US" sz="3200">
                <a:latin typeface="Cambria" panose="02040503050406030204" pitchFamily="18" charset="0"/>
              </a:rPr>
              <a:t>*1+1*1+0.5*1)       	          =f(1.5)=1, </a:t>
            </a:r>
          </a:p>
          <a:p>
            <a:pPr eaLnBrk="1" hangingPunct="1"/>
            <a:r>
              <a:rPr lang="en-US" altLang="en-US" sz="3200" b="1">
                <a:latin typeface="Cambria" panose="02040503050406030204" pitchFamily="18" charset="0"/>
              </a:rPr>
              <a:t>correct classification </a:t>
            </a:r>
            <a:r>
              <a:rPr lang="en-US" altLang="en-US" sz="2000" b="1">
                <a:solidFill>
                  <a:srgbClr val="FF0000"/>
                </a:solidFill>
                <a:latin typeface="Cambria" panose="02040503050406030204" pitchFamily="18" charset="0"/>
              </a:rPr>
              <a:t>NO CHANGE </a:t>
            </a:r>
            <a:r>
              <a:rPr lang="en-US" altLang="en-US" sz="3200" b="1">
                <a:solidFill>
                  <a:srgbClr val="FF0000"/>
                </a:solidFill>
                <a:latin typeface="Cambria" panose="02040503050406030204" pitchFamily="18" charset="0"/>
              </a:rPr>
              <a:t>in weights/biases</a:t>
            </a:r>
            <a:endParaRPr lang="en-US" altLang="en-US" sz="3200" b="1">
              <a:solidFill>
                <a:srgbClr val="FF0000"/>
              </a:solidFill>
            </a:endParaRPr>
          </a:p>
        </p:txBody>
      </p:sp>
      <p:sp>
        <p:nvSpPr>
          <p:cNvPr id="3" name="Rectangle 2">
            <a:extLst>
              <a:ext uri="{FF2B5EF4-FFF2-40B4-BE49-F238E27FC236}">
                <a16:creationId xmlns:a16="http://schemas.microsoft.com/office/drawing/2014/main" id="{D2357E96-8AEA-4883-AD63-BE92081DF0B1}"/>
              </a:ext>
            </a:extLst>
          </p:cNvPr>
          <p:cNvSpPr>
            <a:spLocks noChangeArrowheads="1"/>
          </p:cNvSpPr>
          <p:nvPr/>
        </p:nvSpPr>
        <p:spPr bwMode="auto">
          <a:xfrm>
            <a:off x="0" y="3200400"/>
            <a:ext cx="9144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P2(2,-2)  t =0</a:t>
            </a:r>
            <a:r>
              <a:rPr lang="en-US" altLang="en-US" sz="2800"/>
              <a:t>; Output :y = f(bx</a:t>
            </a:r>
            <a:r>
              <a:rPr lang="en-US" altLang="en-US" sz="2800" baseline="-25000"/>
              <a:t>0</a:t>
            </a:r>
            <a:r>
              <a:rPr lang="en-US" altLang="en-US" sz="2800"/>
              <a:t>+ w</a:t>
            </a:r>
            <a:r>
              <a:rPr lang="en-US" altLang="en-US" sz="2800" baseline="-25000"/>
              <a:t>1</a:t>
            </a:r>
            <a:r>
              <a:rPr lang="en-US" altLang="en-US" sz="2800"/>
              <a:t>x</a:t>
            </a:r>
            <a:r>
              <a:rPr lang="en-US" altLang="en-US" sz="2800" baseline="-25000"/>
              <a:t>1</a:t>
            </a:r>
            <a:r>
              <a:rPr lang="en-US" altLang="en-US" sz="2800"/>
              <a:t> +w</a:t>
            </a:r>
            <a:r>
              <a:rPr lang="en-US" altLang="en-US" sz="2800" baseline="-25000"/>
              <a:t>2</a:t>
            </a:r>
            <a:r>
              <a:rPr lang="en-US" altLang="en-US" sz="2800"/>
              <a:t>x</a:t>
            </a:r>
            <a:r>
              <a:rPr lang="en-US" altLang="en-US" sz="2800" baseline="-25000"/>
              <a:t>2</a:t>
            </a:r>
            <a:r>
              <a:rPr lang="en-US" altLang="en-US" sz="2800"/>
              <a:t>)</a:t>
            </a:r>
          </a:p>
          <a:p>
            <a:pPr eaLnBrk="1" hangingPunct="1"/>
            <a:r>
              <a:rPr lang="en-US" altLang="en-US" sz="2800"/>
              <a:t>= f( 0</a:t>
            </a:r>
            <a:r>
              <a:rPr lang="en-US" altLang="en-US" sz="2800">
                <a:latin typeface="Cambria" panose="02040503050406030204" pitchFamily="18" charset="0"/>
              </a:rPr>
              <a:t>*1+1*2+0.5*-2) = f(1.0) = 1; Output should be “0) </a:t>
            </a:r>
          </a:p>
          <a:p>
            <a:pPr eaLnBrk="1" hangingPunct="1"/>
            <a:r>
              <a:rPr lang="en-US" altLang="en-US" sz="2800" b="1">
                <a:solidFill>
                  <a:srgbClr val="FF0000"/>
                </a:solidFill>
                <a:latin typeface="Cambria" panose="02040503050406030204" pitchFamily="18" charset="0"/>
              </a:rPr>
              <a:t>INCORRECT CLASSIFICATION</a:t>
            </a:r>
            <a:r>
              <a:rPr lang="en-US" altLang="en-US" sz="2800" b="1">
                <a:latin typeface="Cambria" panose="02040503050406030204" pitchFamily="18" charset="0"/>
              </a:rPr>
              <a:t>, so  bias/weights change to (-0.2, 0.6, 0.9)   from (0,1,0.5)</a:t>
            </a:r>
          </a:p>
          <a:p>
            <a:pPr eaLnBrk="1" hangingPunct="1"/>
            <a:r>
              <a:rPr lang="en-US" altLang="en-US" sz="2800" b="1">
                <a:latin typeface="Cambria" panose="02040503050406030204" pitchFamily="18" charset="0"/>
              </a:rPr>
              <a:t>Since ( t-o) is negative  weights associated with bias and x</a:t>
            </a:r>
            <a:r>
              <a:rPr lang="en-US" altLang="en-US" sz="2800" b="1" baseline="-25000">
                <a:latin typeface="Cambria" panose="02040503050406030204" pitchFamily="18" charset="0"/>
              </a:rPr>
              <a:t>1</a:t>
            </a:r>
            <a:r>
              <a:rPr lang="en-US" altLang="en-US" sz="2800" b="1">
                <a:latin typeface="Cambria" panose="02040503050406030204" pitchFamily="18" charset="0"/>
              </a:rPr>
              <a:t> are decreased and associated with x</a:t>
            </a:r>
            <a:r>
              <a:rPr lang="en-US" altLang="en-US" sz="2800" b="1" baseline="-25000">
                <a:latin typeface="Cambria" panose="02040503050406030204" pitchFamily="18" charset="0"/>
              </a:rPr>
              <a:t>2</a:t>
            </a:r>
            <a:r>
              <a:rPr lang="en-US" altLang="en-US" sz="2800" b="1">
                <a:latin typeface="Cambria" panose="02040503050406030204" pitchFamily="18" charset="0"/>
              </a:rPr>
              <a:t> is increased</a:t>
            </a:r>
          </a:p>
          <a:p>
            <a:pPr eaLnBrk="1" hangingPunct="1"/>
            <a:r>
              <a:rPr lang="en-US" altLang="en-US" sz="2800" b="1">
                <a:solidFill>
                  <a:srgbClr val="FF0000"/>
                </a:solidFill>
                <a:latin typeface="Cambria" panose="02040503050406030204" pitchFamily="18" charset="0"/>
              </a:rPr>
              <a:t>P3(-1,-1.5) t= 0, P4 (-2,-1) t=0  </a:t>
            </a:r>
            <a:r>
              <a:rPr lang="en-US" altLang="en-US" sz="2800" b="1">
                <a:latin typeface="Cambria" panose="02040503050406030204" pitchFamily="18" charset="0"/>
              </a:rPr>
              <a:t>correct classification </a:t>
            </a:r>
            <a:r>
              <a:rPr lang="en-US" altLang="en-US" sz="2800" b="1">
                <a:solidFill>
                  <a:srgbClr val="FF0000"/>
                </a:solidFill>
                <a:latin typeface="Cambria" panose="02040503050406030204" pitchFamily="18" charset="0"/>
              </a:rPr>
              <a:t>NO CHANGE</a:t>
            </a:r>
          </a:p>
          <a:p>
            <a:pPr eaLnBrk="1" hangingPunct="1"/>
            <a:endParaRPr lang="en-US" altLang="en-US">
              <a:latin typeface="Cambria" panose="02040503050406030204" pitchFamily="18" charset="0"/>
            </a:endParaRPr>
          </a:p>
          <a:p>
            <a:pPr eaLnBrk="1" hangingPunct="1"/>
            <a:endParaRPr lang="en-US" altLang="en-US"/>
          </a:p>
          <a:p>
            <a:pPr eaLnBrk="1" hangingPunct="1"/>
            <a:endParaRPr lang="en-US" altLang="en-US" baseline="-25000">
              <a:latin typeface="Cambria" panose="02040503050406030204" pitchFamily="18" charset="0"/>
            </a:endParaRPr>
          </a:p>
          <a:p>
            <a:pPr eaLnBrk="1" hangingPunct="1"/>
            <a:endParaRPr lang="en-US" altLang="en-US" baseline="-25000">
              <a:latin typeface="Cambria" panose="02040503050406030204" pitchFamily="18" charset="0"/>
            </a:endParaRPr>
          </a:p>
          <a:p>
            <a:pPr eaLnBrk="1" hangingPunct="1"/>
            <a:endParaRPr lang="en-US" altLang="en-US"/>
          </a:p>
          <a:p>
            <a:pPr eaLnBrk="1" hangingPunct="1"/>
            <a:endParaRPr lang="en-US" altLang="en-US">
              <a:latin typeface="Cambria" panose="02040503050406030204" pitchFamily="18" charset="0"/>
            </a:endParaRPr>
          </a:p>
        </p:txBody>
      </p:sp>
      <p:sp>
        <p:nvSpPr>
          <p:cNvPr id="4" name="Rectangle 3">
            <a:extLst>
              <a:ext uri="{FF2B5EF4-FFF2-40B4-BE49-F238E27FC236}">
                <a16:creationId xmlns:a16="http://schemas.microsoft.com/office/drawing/2014/main" id="{9EA20AFE-E682-440E-A56B-807410D8A8FF}"/>
              </a:ext>
            </a:extLst>
          </p:cNvPr>
          <p:cNvSpPr>
            <a:spLocks noChangeArrowheads="1"/>
          </p:cNvSpPr>
          <p:nvPr/>
        </p:nvSpPr>
        <p:spPr bwMode="auto">
          <a:xfrm>
            <a:off x="304800" y="0"/>
            <a:ext cx="7781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ko-KR" sz="3600" b="1">
                <a:solidFill>
                  <a:srgbClr val="FF0000"/>
                </a:solidFill>
                <a:ea typeface="Gulim" panose="020B0600000101010101" pitchFamily="34" charset="-127"/>
                <a:sym typeface="Symbol" panose="05050102010706020507" pitchFamily="18" charset="2"/>
              </a:rPr>
              <a:t></a:t>
            </a:r>
            <a:r>
              <a:rPr lang="en-US" altLang="ko-KR" sz="3600" b="1" i="1">
                <a:solidFill>
                  <a:srgbClr val="FF0000"/>
                </a:solidFill>
                <a:ea typeface="Gulim" panose="020B0600000101010101" pitchFamily="34" charset="-127"/>
              </a:rPr>
              <a:t>w</a:t>
            </a:r>
            <a:r>
              <a:rPr lang="en-US" altLang="ko-KR" sz="3600" b="1" i="1" baseline="-25000">
                <a:solidFill>
                  <a:srgbClr val="FF0000"/>
                </a:solidFill>
                <a:ea typeface="Gulim" panose="020B0600000101010101" pitchFamily="34" charset="-127"/>
              </a:rPr>
              <a:t>i </a:t>
            </a:r>
            <a:r>
              <a:rPr lang="en-US" altLang="ko-KR" sz="3600" b="1">
                <a:solidFill>
                  <a:srgbClr val="FF0000"/>
                </a:solidFill>
                <a:ea typeface="Gulim" panose="020B0600000101010101" pitchFamily="34" charset="-127"/>
              </a:rPr>
              <a:t>= </a:t>
            </a:r>
            <a:r>
              <a:rPr lang="en-US" altLang="ko-KR" sz="3600" b="1">
                <a:solidFill>
                  <a:srgbClr val="FF0000"/>
                </a:solidFill>
                <a:ea typeface="Gulim" panose="020B0600000101010101" pitchFamily="34" charset="-127"/>
                <a:sym typeface="Symbol" panose="05050102010706020507" pitchFamily="18" charset="2"/>
              </a:rPr>
              <a:t></a:t>
            </a:r>
            <a:r>
              <a:rPr lang="en-US" altLang="ko-KR" sz="3600" b="1">
                <a:solidFill>
                  <a:srgbClr val="FF0000"/>
                </a:solidFill>
                <a:ea typeface="Gulim" panose="020B0600000101010101" pitchFamily="34" charset="-127"/>
              </a:rPr>
              <a:t>(d – </a:t>
            </a:r>
            <a:r>
              <a:rPr lang="en-US" altLang="ko-KR" sz="3600" b="1" i="1">
                <a:solidFill>
                  <a:srgbClr val="FF0000"/>
                </a:solidFill>
                <a:ea typeface="Gulim" panose="020B0600000101010101" pitchFamily="34" charset="-127"/>
              </a:rPr>
              <a:t>o</a:t>
            </a:r>
            <a:r>
              <a:rPr lang="en-US" altLang="ko-KR" sz="3600" b="1">
                <a:solidFill>
                  <a:srgbClr val="FF0000"/>
                </a:solidFill>
                <a:ea typeface="Gulim" panose="020B0600000101010101" pitchFamily="34" charset="-127"/>
              </a:rPr>
              <a:t>) </a:t>
            </a:r>
            <a:r>
              <a:rPr lang="en-US" altLang="ko-KR" sz="3600" b="1" i="1">
                <a:solidFill>
                  <a:srgbClr val="FF0000"/>
                </a:solidFill>
                <a:ea typeface="Gulim" panose="020B0600000101010101" pitchFamily="34" charset="-127"/>
              </a:rPr>
              <a:t>x</a:t>
            </a:r>
            <a:r>
              <a:rPr lang="en-US" altLang="ko-KR" sz="3600" b="1" i="1" baseline="-25000">
                <a:solidFill>
                  <a:srgbClr val="FF0000"/>
                </a:solidFill>
                <a:ea typeface="Gulim" panose="020B0600000101010101" pitchFamily="34" charset="-127"/>
              </a:rPr>
              <a:t>i</a:t>
            </a:r>
            <a:r>
              <a:rPr lang="en-US" altLang="ko-KR" sz="3600" i="1">
                <a:ea typeface="Gulim" panose="020B0600000101010101" pitchFamily="34" charset="-127"/>
              </a:rPr>
              <a:t>  ;	</a:t>
            </a:r>
            <a:r>
              <a:rPr lang="en-US" altLang="ko-KR" sz="3600" b="1" i="1">
                <a:solidFill>
                  <a:srgbClr val="FF0000"/>
                </a:solidFill>
                <a:ea typeface="Gulim" panose="020B0600000101010101" pitchFamily="34" charset="-127"/>
              </a:rPr>
              <a:t>w</a:t>
            </a:r>
            <a:r>
              <a:rPr lang="en-US" altLang="ko-KR" sz="3600" b="1" i="1" baseline="-25000">
                <a:solidFill>
                  <a:srgbClr val="FF0000"/>
                </a:solidFill>
                <a:ea typeface="Gulim" panose="020B0600000101010101" pitchFamily="34" charset="-127"/>
              </a:rPr>
              <a:t>i</a:t>
            </a:r>
            <a:r>
              <a:rPr lang="en-US" altLang="ko-KR" sz="3600" b="1">
                <a:solidFill>
                  <a:srgbClr val="FF0000"/>
                </a:solidFill>
                <a:ea typeface="Gulim" panose="020B0600000101010101" pitchFamily="34" charset="-127"/>
              </a:rPr>
              <a:t>  </a:t>
            </a:r>
            <a:r>
              <a:rPr lang="en-US" altLang="ko-KR" sz="3600" b="1">
                <a:solidFill>
                  <a:srgbClr val="FF0000"/>
                </a:solidFill>
                <a:ea typeface="Gulim" panose="020B0600000101010101" pitchFamily="34" charset="-127"/>
                <a:sym typeface="Symbol" panose="05050102010706020507" pitchFamily="18" charset="2"/>
              </a:rPr>
              <a:t></a:t>
            </a:r>
            <a:r>
              <a:rPr lang="en-US" altLang="ko-KR" sz="3600" b="1">
                <a:solidFill>
                  <a:srgbClr val="FF0000"/>
                </a:solidFill>
                <a:ea typeface="Gulim" panose="020B0600000101010101" pitchFamily="34" charset="-127"/>
              </a:rPr>
              <a:t> </a:t>
            </a:r>
            <a:r>
              <a:rPr lang="en-US" altLang="ko-KR" sz="3600" b="1" i="1">
                <a:solidFill>
                  <a:srgbClr val="FF0000"/>
                </a:solidFill>
                <a:ea typeface="Gulim" panose="020B0600000101010101" pitchFamily="34" charset="-127"/>
              </a:rPr>
              <a:t>w</a:t>
            </a:r>
            <a:r>
              <a:rPr lang="en-US" altLang="ko-KR" sz="3600" b="1" i="1" baseline="-25000">
                <a:solidFill>
                  <a:srgbClr val="FF0000"/>
                </a:solidFill>
                <a:ea typeface="Gulim" panose="020B0600000101010101" pitchFamily="34" charset="-127"/>
              </a:rPr>
              <a:t>i</a:t>
            </a:r>
            <a:r>
              <a:rPr lang="en-US" altLang="ko-KR" sz="3600" b="1">
                <a:solidFill>
                  <a:srgbClr val="FF0000"/>
                </a:solidFill>
                <a:ea typeface="Gulim" panose="020B0600000101010101" pitchFamily="34" charset="-127"/>
              </a:rPr>
              <a:t> + </a:t>
            </a:r>
            <a:r>
              <a:rPr lang="en-US" altLang="ko-KR" sz="3600" b="1">
                <a:solidFill>
                  <a:srgbClr val="FF0000"/>
                </a:solidFill>
                <a:ea typeface="Gulim" panose="020B0600000101010101" pitchFamily="34" charset="-127"/>
                <a:sym typeface="Symbol" panose="05050102010706020507" pitchFamily="18" charset="2"/>
              </a:rPr>
              <a:t></a:t>
            </a:r>
            <a:r>
              <a:rPr lang="en-US" altLang="ko-KR" sz="3600" b="1" i="1">
                <a:solidFill>
                  <a:srgbClr val="FF0000"/>
                </a:solidFill>
                <a:ea typeface="Gulim" panose="020B0600000101010101" pitchFamily="34" charset="-127"/>
              </a:rPr>
              <a:t>w</a:t>
            </a:r>
            <a:r>
              <a:rPr lang="en-US" altLang="ko-KR" sz="3600" b="1" i="1" baseline="-25000">
                <a:solidFill>
                  <a:srgbClr val="FF0000"/>
                </a:solidFill>
                <a:ea typeface="Gulim" panose="020B0600000101010101" pitchFamily="34" charset="-127"/>
              </a:rPr>
              <a:t>i</a:t>
            </a:r>
            <a:endParaRPr lang="en-US" altLang="en-US" sz="3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704671-E977-4008-8D4A-1D3BF173113D}"/>
              </a:ext>
            </a:extLst>
          </p:cNvPr>
          <p:cNvSpPr>
            <a:spLocks noChangeArrowheads="1"/>
          </p:cNvSpPr>
          <p:nvPr/>
        </p:nvSpPr>
        <p:spPr bwMode="auto">
          <a:xfrm>
            <a:off x="0" y="0"/>
            <a:ext cx="9144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P5(-2,1), t =1</a:t>
            </a:r>
          </a:p>
          <a:p>
            <a:pPr eaLnBrk="1" hangingPunct="1"/>
            <a:r>
              <a:rPr lang="en-US" altLang="en-US" sz="2400" b="1"/>
              <a:t>Output: y = f( -0.2</a:t>
            </a:r>
            <a:r>
              <a:rPr lang="en-US" altLang="en-US" sz="2400" b="1">
                <a:latin typeface="Cambria" panose="02040503050406030204" pitchFamily="18" charset="0"/>
              </a:rPr>
              <a:t>*1+0.6*-2+0.9*1)=f(-0.5) = 0</a:t>
            </a:r>
          </a:p>
          <a:p>
            <a:pPr eaLnBrk="1" hangingPunct="1"/>
            <a:r>
              <a:rPr lang="en-US" altLang="en-US" sz="2400" b="1">
                <a:latin typeface="Cambria" panose="02040503050406030204" pitchFamily="18" charset="0"/>
              </a:rPr>
              <a:t>Output should be “1” for”+”) ( t-o) is positive  </a:t>
            </a:r>
            <a:r>
              <a:rPr lang="en-US" altLang="en-US" sz="2400" b="1">
                <a:solidFill>
                  <a:srgbClr val="FF0000"/>
                </a:solidFill>
                <a:latin typeface="Cambria" panose="02040503050406030204" pitchFamily="18" charset="0"/>
              </a:rPr>
              <a:t>INCORRECT CLASSIFICATION</a:t>
            </a:r>
            <a:r>
              <a:rPr lang="en-US" altLang="en-US" sz="2400" b="1">
                <a:latin typeface="Cambria" panose="02040503050406030204" pitchFamily="18" charset="0"/>
              </a:rPr>
              <a:t>, so change in weights/biases</a:t>
            </a:r>
          </a:p>
          <a:p>
            <a:pPr eaLnBrk="1" hangingPunct="1"/>
            <a:r>
              <a:rPr lang="en-US" altLang="en-US" sz="2400" b="1">
                <a:latin typeface="Cambria" panose="02040503050406030204" pitchFamily="18" charset="0"/>
              </a:rPr>
              <a:t>New weights are  (</a:t>
            </a:r>
            <a:r>
              <a:rPr lang="en-US" altLang="en-US" sz="2400" b="1">
                <a:solidFill>
                  <a:srgbClr val="FF0000"/>
                </a:solidFill>
                <a:latin typeface="Cambria" panose="02040503050406030204" pitchFamily="18" charset="0"/>
              </a:rPr>
              <a:t>0,0.2,1.1) / </a:t>
            </a:r>
            <a:r>
              <a:rPr lang="en-US" altLang="en-US" sz="2400" b="1">
                <a:latin typeface="Cambria" panose="02040503050406030204" pitchFamily="18" charset="0"/>
              </a:rPr>
              <a:t>old weights   (-0.2, 0.6, 0.9) </a:t>
            </a:r>
          </a:p>
          <a:p>
            <a:pPr eaLnBrk="1" hangingPunct="1"/>
            <a:r>
              <a:rPr lang="en-US" altLang="en-US" sz="2400" b="1">
                <a:latin typeface="Cambria" panose="02040503050406030204" pitchFamily="18" charset="0"/>
              </a:rPr>
              <a:t>(t-o) is positive, so weight increased for bias, decreased for x</a:t>
            </a:r>
            <a:r>
              <a:rPr lang="en-US" altLang="en-US" sz="2400" b="1" baseline="-25000">
                <a:latin typeface="Cambria" panose="02040503050406030204" pitchFamily="18" charset="0"/>
              </a:rPr>
              <a:t>1</a:t>
            </a:r>
            <a:r>
              <a:rPr lang="en-US" altLang="en-US" sz="2400" b="1">
                <a:latin typeface="Cambria" panose="02040503050406030204" pitchFamily="18" charset="0"/>
              </a:rPr>
              <a:t> and increased for x</a:t>
            </a:r>
            <a:r>
              <a:rPr lang="en-US" altLang="en-US" sz="2400" b="1" baseline="-25000">
                <a:latin typeface="Cambria" panose="02040503050406030204" pitchFamily="18" charset="0"/>
              </a:rPr>
              <a:t>2</a:t>
            </a:r>
          </a:p>
          <a:p>
            <a:pPr eaLnBrk="1" hangingPunct="1"/>
            <a:endParaRPr lang="en-US" altLang="en-US" sz="2400" b="1" baseline="-25000">
              <a:latin typeface="Cambria" panose="02040503050406030204" pitchFamily="18" charset="0"/>
            </a:endParaRPr>
          </a:p>
          <a:p>
            <a:pPr eaLnBrk="1" hangingPunct="1"/>
            <a:endParaRPr lang="en-US" altLang="en-US" sz="2400" b="1"/>
          </a:p>
          <a:p>
            <a:pPr eaLnBrk="1" hangingPunct="1"/>
            <a:r>
              <a:rPr lang="en-US" altLang="en-US" sz="2400" b="1">
                <a:solidFill>
                  <a:srgbClr val="FF0000"/>
                </a:solidFill>
              </a:rPr>
              <a:t>P6(1.5, -.5), t =1</a:t>
            </a:r>
          </a:p>
          <a:p>
            <a:pPr eaLnBrk="1" hangingPunct="1"/>
            <a:r>
              <a:rPr lang="en-US" altLang="en-US" sz="2400" b="1"/>
              <a:t>Output: y = f( 0</a:t>
            </a:r>
            <a:r>
              <a:rPr lang="en-US" altLang="en-US" sz="2400" b="1">
                <a:latin typeface="Cambria" panose="02040503050406030204" pitchFamily="18" charset="0"/>
              </a:rPr>
              <a:t>*1+0.2*1.5+1.1*(-.5))=f(-0.2) = 0</a:t>
            </a:r>
          </a:p>
          <a:p>
            <a:pPr eaLnBrk="1" hangingPunct="1"/>
            <a:r>
              <a:rPr lang="en-US" altLang="en-US" sz="2400" b="1">
                <a:latin typeface="Cambria" panose="02040503050406030204" pitchFamily="18" charset="0"/>
              </a:rPr>
              <a:t>Output should be “1” for”+”)  (t-o) is positive, </a:t>
            </a:r>
            <a:r>
              <a:rPr lang="en-US" altLang="en-US" sz="2400" b="1">
                <a:solidFill>
                  <a:srgbClr val="FF0000"/>
                </a:solidFill>
                <a:latin typeface="Cambria" panose="02040503050406030204" pitchFamily="18" charset="0"/>
              </a:rPr>
              <a:t>INCORRECT CLASSIFICATION</a:t>
            </a:r>
            <a:r>
              <a:rPr lang="en-US" altLang="en-US" sz="2400" b="1">
                <a:latin typeface="Cambria" panose="02040503050406030204" pitchFamily="18" charset="0"/>
              </a:rPr>
              <a:t>, so change in weights/biases</a:t>
            </a:r>
          </a:p>
          <a:p>
            <a:pPr eaLnBrk="1" hangingPunct="1"/>
            <a:r>
              <a:rPr lang="en-US" altLang="en-US" sz="2400" b="1">
                <a:latin typeface="Cambria" panose="02040503050406030204" pitchFamily="18" charset="0"/>
              </a:rPr>
              <a:t>New weights are  </a:t>
            </a:r>
            <a:r>
              <a:rPr lang="en-US" altLang="en-US" sz="2400" b="1">
                <a:solidFill>
                  <a:srgbClr val="FF0000"/>
                </a:solidFill>
                <a:latin typeface="Cambria" panose="02040503050406030204" pitchFamily="18" charset="0"/>
              </a:rPr>
              <a:t>(0.2,0.5,1) /</a:t>
            </a:r>
            <a:r>
              <a:rPr lang="en-US" altLang="en-US" sz="2400" b="1">
                <a:latin typeface="Cambria" panose="02040503050406030204" pitchFamily="18" charset="0"/>
              </a:rPr>
              <a:t>old weights (0, 0.2,1 .1)</a:t>
            </a:r>
          </a:p>
          <a:p>
            <a:pPr eaLnBrk="1" hangingPunct="1"/>
            <a:endParaRPr lang="en-US" altLang="en-US" sz="2400" b="1">
              <a:latin typeface="Cambria" panose="02040503050406030204" pitchFamily="18" charset="0"/>
            </a:endParaRPr>
          </a:p>
          <a:p>
            <a:pPr eaLnBrk="1" hangingPunct="1"/>
            <a:r>
              <a:rPr lang="en-US" altLang="en-US" sz="2400" b="1">
                <a:latin typeface="Cambria" panose="02040503050406030204" pitchFamily="18" charset="0"/>
              </a:rPr>
              <a:t>(t-o) is positive, so weight increased for bias, increased for x</a:t>
            </a:r>
            <a:r>
              <a:rPr lang="en-US" altLang="en-US" sz="2400" b="1" baseline="-25000">
                <a:latin typeface="Cambria" panose="02040503050406030204" pitchFamily="18" charset="0"/>
              </a:rPr>
              <a:t>1</a:t>
            </a:r>
            <a:r>
              <a:rPr lang="en-US" altLang="en-US" sz="2400" b="1">
                <a:latin typeface="Cambria" panose="02040503050406030204" pitchFamily="18" charset="0"/>
              </a:rPr>
              <a:t> and  increased  slightly for  x</a:t>
            </a:r>
            <a:r>
              <a:rPr lang="en-US" altLang="en-US" sz="2400" b="1" baseline="-25000">
                <a:latin typeface="Cambria" panose="02040503050406030204" pitchFamily="18" charset="0"/>
              </a:rPr>
              <a:t>2</a:t>
            </a:r>
            <a:r>
              <a:rPr lang="en-US" altLang="en-US" sz="2400" b="1">
                <a:latin typeface="Cambria" panose="02040503050406030204" pitchFamily="18" charset="0"/>
              </a:rPr>
              <a:t>  as  x</a:t>
            </a:r>
            <a:r>
              <a:rPr lang="en-US" altLang="en-US" sz="2400" b="1" baseline="-25000">
                <a:latin typeface="Cambria" panose="02040503050406030204" pitchFamily="18" charset="0"/>
              </a:rPr>
              <a:t>2</a:t>
            </a:r>
            <a:r>
              <a:rPr lang="en-US" altLang="en-US" sz="2400" b="1">
                <a:latin typeface="Cambria" panose="02040503050406030204" pitchFamily="18" charset="0"/>
              </a:rPr>
              <a:t> is very small negative </a:t>
            </a:r>
            <a:r>
              <a:rPr lang="en-US" altLang="en-US" sz="2400" b="1" baseline="-25000">
                <a:latin typeface="Cambria" panose="02040503050406030204" pitchFamily="18" charset="0"/>
              </a:rPr>
              <a:t> </a:t>
            </a:r>
            <a:endParaRPr lang="en-US" altLang="en-US"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10" end="10"/>
                                            </p:txEl>
                                          </p:spTgt>
                                        </p:tgtEl>
                                        <p:attrNameLst>
                                          <p:attrName>style.visibility</p:attrName>
                                        </p:attrNameLst>
                                      </p:cBhvr>
                                      <p:to>
                                        <p:strVal val="visible"/>
                                      </p:to>
                                    </p:set>
                                    <p:anim calcmode="lin" valueType="num">
                                      <p:cBhvr additive="base">
                                        <p:cTn id="5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2" end="12"/>
                                            </p:txEl>
                                          </p:spTgt>
                                        </p:tgtEl>
                                        <p:attrNameLst>
                                          <p:attrName>style.visibility</p:attrName>
                                        </p:attrNameLst>
                                      </p:cBhvr>
                                      <p:to>
                                        <p:strVal val="visible"/>
                                      </p:to>
                                    </p:set>
                                    <p:anim calcmode="lin" valueType="num">
                                      <p:cBhvr additive="base">
                                        <p:cTn id="61"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467" name="Picture 3">
            <a:extLst>
              <a:ext uri="{FF2B5EF4-FFF2-40B4-BE49-F238E27FC236}">
                <a16:creationId xmlns:a16="http://schemas.microsoft.com/office/drawing/2014/main" id="{00184E97-F055-4977-91F0-84CA817B42EE}"/>
              </a:ext>
            </a:extLst>
          </p:cNvPr>
          <p:cNvPicPr>
            <a:picLocks noChangeAspect="1" noChangeArrowheads="1"/>
          </p:cNvPicPr>
          <p:nvPr/>
        </p:nvPicPr>
        <p:blipFill>
          <a:blip r:embed="rId2">
            <a:lum bright="-28000"/>
            <a:extLst>
              <a:ext uri="{28A0092B-C50C-407E-A947-70E740481C1C}">
                <a14:useLocalDpi xmlns:a14="http://schemas.microsoft.com/office/drawing/2010/main" val="0"/>
              </a:ext>
            </a:extLst>
          </a:blip>
          <a:srcRect/>
          <a:stretch>
            <a:fillRect/>
          </a:stretch>
        </p:blipFill>
        <p:spPr bwMode="auto">
          <a:xfrm>
            <a:off x="0" y="5029200"/>
            <a:ext cx="9144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6625" name="Picture 1">
            <a:extLst>
              <a:ext uri="{FF2B5EF4-FFF2-40B4-BE49-F238E27FC236}">
                <a16:creationId xmlns:a16="http://schemas.microsoft.com/office/drawing/2014/main" id="{2EC28844-C3C3-4138-A4A4-AFF22ADAA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06625"/>
                                        </p:tgtEl>
                                        <p:attrNameLst>
                                          <p:attrName>style.visibility</p:attrName>
                                        </p:attrNameLst>
                                      </p:cBhvr>
                                      <p:to>
                                        <p:strVal val="visible"/>
                                      </p:to>
                                    </p:set>
                                    <p:anim calcmode="lin" valueType="num">
                                      <p:cBhvr additive="base">
                                        <p:cTn id="7" dur="500" fill="hold"/>
                                        <p:tgtEl>
                                          <p:spTgt spid="1306625"/>
                                        </p:tgtEl>
                                        <p:attrNameLst>
                                          <p:attrName>ppt_x</p:attrName>
                                        </p:attrNameLst>
                                      </p:cBhvr>
                                      <p:tavLst>
                                        <p:tav tm="0">
                                          <p:val>
                                            <p:strVal val="#ppt_x"/>
                                          </p:val>
                                        </p:tav>
                                        <p:tav tm="100000">
                                          <p:val>
                                            <p:strVal val="#ppt_x"/>
                                          </p:val>
                                        </p:tav>
                                      </p:tavLst>
                                    </p:anim>
                                    <p:anim calcmode="lin" valueType="num">
                                      <p:cBhvr additive="base">
                                        <p:cTn id="8" dur="500" fill="hold"/>
                                        <p:tgtEl>
                                          <p:spTgt spid="130662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8467"/>
                                        </p:tgtEl>
                                        <p:attrNameLst>
                                          <p:attrName>style.visibility</p:attrName>
                                        </p:attrNameLst>
                                      </p:cBhvr>
                                      <p:to>
                                        <p:strVal val="visible"/>
                                      </p:to>
                                    </p:set>
                                    <p:anim calcmode="lin" valueType="num">
                                      <p:cBhvr additive="base">
                                        <p:cTn id="13" dur="500" fill="hold"/>
                                        <p:tgtEl>
                                          <p:spTgt spid="318467"/>
                                        </p:tgtEl>
                                        <p:attrNameLst>
                                          <p:attrName>ppt_x</p:attrName>
                                        </p:attrNameLst>
                                      </p:cBhvr>
                                      <p:tavLst>
                                        <p:tav tm="0">
                                          <p:val>
                                            <p:strVal val="#ppt_x"/>
                                          </p:val>
                                        </p:tav>
                                        <p:tav tm="100000">
                                          <p:val>
                                            <p:strVal val="#ppt_x"/>
                                          </p:val>
                                        </p:tav>
                                      </p:tavLst>
                                    </p:anim>
                                    <p:anim calcmode="lin" valueType="num">
                                      <p:cBhvr additive="base">
                                        <p:cTn id="14" dur="500" fill="hold"/>
                                        <p:tgtEl>
                                          <p:spTgt spid="3184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5217" name="Picture 1">
            <a:extLst>
              <a:ext uri="{FF2B5EF4-FFF2-40B4-BE49-F238E27FC236}">
                <a16:creationId xmlns:a16="http://schemas.microsoft.com/office/drawing/2014/main" id="{5990DE9B-4654-4916-ADF1-F65A1BCBA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6400800" cy="344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A70D6131-F02E-4D68-B7D8-B84C4FCC5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575" y="381000"/>
            <a:ext cx="14954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0980" name="Rectangle 7">
            <a:extLst>
              <a:ext uri="{FF2B5EF4-FFF2-40B4-BE49-F238E27FC236}">
                <a16:creationId xmlns:a16="http://schemas.microsoft.com/office/drawing/2014/main" id="{0E4B8926-2931-4BDE-9BC6-1A6F593F1E74}"/>
              </a:ext>
            </a:extLst>
          </p:cNvPr>
          <p:cNvSpPr>
            <a:spLocks noChangeArrowheads="1"/>
          </p:cNvSpPr>
          <p:nvPr/>
        </p:nvSpPr>
        <p:spPr bwMode="auto">
          <a:xfrm>
            <a:off x="0" y="3505200"/>
            <a:ext cx="91440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3200" b="1">
                <a:latin typeface="Calibri" panose="020F0502020204030204" pitchFamily="34" charset="0"/>
              </a:rPr>
              <a:t>x1 = -1, x2 = 1, x3 = 1, x4 = -1</a:t>
            </a:r>
          </a:p>
          <a:p>
            <a:pPr eaLnBrk="1" hangingPunct="1"/>
            <a:r>
              <a:rPr lang="en-GB" altLang="en-US" sz="3200" b="1">
                <a:latin typeface="Calibri" panose="020F0502020204030204" pitchFamily="34" charset="0"/>
              </a:rPr>
              <a:t>Propagate this information through the network:</a:t>
            </a:r>
          </a:p>
          <a:p>
            <a:pPr lvl="1" eaLnBrk="1" hangingPunct="1"/>
            <a:r>
              <a:rPr lang="en-GB" altLang="en-US" sz="3600">
                <a:latin typeface="Calibri" panose="020F0502020204030204" pitchFamily="34" charset="0"/>
              </a:rPr>
              <a:t>S = </a:t>
            </a:r>
            <a:r>
              <a:rPr lang="en-GB" altLang="en-US" sz="3600">
                <a:solidFill>
                  <a:srgbClr val="FF0000"/>
                </a:solidFill>
                <a:latin typeface="Calibri" panose="020F0502020204030204" pitchFamily="34" charset="0"/>
              </a:rPr>
              <a:t>(-0.5x 1</a:t>
            </a:r>
            <a:r>
              <a:rPr lang="en-GB" altLang="en-US" sz="3600">
                <a:latin typeface="Calibri" panose="020F0502020204030204" pitchFamily="34" charset="0"/>
              </a:rPr>
              <a:t>) + (0.7x (-1)) + (-0.2 x 1) + (0.1x1) + (0.9x(-1)) = -2.2, </a:t>
            </a:r>
            <a:r>
              <a:rPr lang="en-GB" altLang="en-US" sz="3200" b="1">
                <a:latin typeface="Calibri" panose="020F0502020204030204" pitchFamily="34" charset="0"/>
              </a:rPr>
              <a:t>network outputs O = -1</a:t>
            </a:r>
          </a:p>
          <a:p>
            <a:pPr eaLnBrk="1" hangingPunct="1"/>
            <a:r>
              <a:rPr lang="en-GB" altLang="en-US" sz="3200" b="1">
                <a:latin typeface="Calibri" panose="020F0502020204030204" pitchFamily="34" charset="0"/>
              </a:rPr>
              <a:t>But this should have been “bright”=+1,</a:t>
            </a:r>
          </a:p>
          <a:p>
            <a:pPr eaLnBrk="1" hangingPunct="1"/>
            <a:r>
              <a:rPr lang="en-GB" altLang="en-US" sz="3200" b="1">
                <a:latin typeface="Calibri" panose="020F0502020204030204" pitchFamily="34" charset="0"/>
              </a:rPr>
              <a:t> (t-0)= 1-(-1)=2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05217"/>
                                        </p:tgtEl>
                                        <p:attrNameLst>
                                          <p:attrName>style.visibility</p:attrName>
                                        </p:attrNameLst>
                                      </p:cBhvr>
                                      <p:to>
                                        <p:strVal val="visible"/>
                                      </p:to>
                                    </p:set>
                                    <p:anim calcmode="lin" valueType="num">
                                      <p:cBhvr additive="base">
                                        <p:cTn id="13" dur="500" fill="hold"/>
                                        <p:tgtEl>
                                          <p:spTgt spid="905217"/>
                                        </p:tgtEl>
                                        <p:attrNameLst>
                                          <p:attrName>ppt_x</p:attrName>
                                        </p:attrNameLst>
                                      </p:cBhvr>
                                      <p:tavLst>
                                        <p:tav tm="0">
                                          <p:val>
                                            <p:strVal val="#ppt_x"/>
                                          </p:val>
                                        </p:tav>
                                        <p:tav tm="100000">
                                          <p:val>
                                            <p:strVal val="#ppt_x"/>
                                          </p:val>
                                        </p:tav>
                                      </p:tavLst>
                                    </p:anim>
                                    <p:anim calcmode="lin" valueType="num">
                                      <p:cBhvr additive="base">
                                        <p:cTn id="14" dur="500" fill="hold"/>
                                        <p:tgtEl>
                                          <p:spTgt spid="905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a:extLst>
              <a:ext uri="{FF2B5EF4-FFF2-40B4-BE49-F238E27FC236}">
                <a16:creationId xmlns:a16="http://schemas.microsoft.com/office/drawing/2014/main" id="{CE5F3EF3-A2B6-43DD-95AF-A46112C1662A}"/>
              </a:ext>
            </a:extLst>
          </p:cNvPr>
          <p:cNvSpPr>
            <a:spLocks noGrp="1" noChangeArrowheads="1"/>
          </p:cNvSpPr>
          <p:nvPr>
            <p:ph type="body" idx="4294967295"/>
          </p:nvPr>
        </p:nvSpPr>
        <p:spPr>
          <a:xfrm>
            <a:off x="0" y="1295400"/>
            <a:ext cx="8991600" cy="5791200"/>
          </a:xfrm>
        </p:spPr>
        <p:txBody>
          <a:bodyPr/>
          <a:lstStyle/>
          <a:p>
            <a:pPr eaLnBrk="1" hangingPunct="1"/>
            <a:r>
              <a:rPr lang="en-GB" altLang="en-US" sz="2400" b="1">
                <a:solidFill>
                  <a:srgbClr val="FF0000"/>
                </a:solidFill>
                <a:cs typeface="Arial" panose="020B0604020202020204" pitchFamily="34" charset="0"/>
              </a:rPr>
              <a:t>Change in bias weight  :  Δw</a:t>
            </a:r>
            <a:r>
              <a:rPr lang="en-GB" altLang="en-US" sz="2400" b="1" baseline="-25000">
                <a:solidFill>
                  <a:srgbClr val="FF0000"/>
                </a:solidFill>
                <a:cs typeface="Arial" panose="020B0604020202020204" pitchFamily="34" charset="0"/>
              </a:rPr>
              <a:t>0</a:t>
            </a:r>
            <a:r>
              <a:rPr lang="en-GB" altLang="en-US" sz="2400" b="1">
                <a:solidFill>
                  <a:srgbClr val="FF0000"/>
                </a:solidFill>
                <a:cs typeface="Arial" panose="020B0604020202020204" pitchFamily="34" charset="0"/>
              </a:rPr>
              <a:t> = η(t-o)x</a:t>
            </a:r>
            <a:r>
              <a:rPr lang="en-GB" altLang="en-US" sz="2400" b="1" baseline="-25000">
                <a:solidFill>
                  <a:srgbClr val="FF0000"/>
                </a:solidFill>
                <a:cs typeface="Arial" panose="020B0604020202020204" pitchFamily="34" charset="0"/>
              </a:rPr>
              <a:t>0</a:t>
            </a:r>
            <a:r>
              <a:rPr lang="en-GB" altLang="en-US" sz="2400" b="1">
                <a:solidFill>
                  <a:srgbClr val="FF0000"/>
                </a:solidFill>
              </a:rPr>
              <a:t> </a:t>
            </a:r>
          </a:p>
          <a:p>
            <a:pPr lvl="1" eaLnBrk="1" hangingPunct="1">
              <a:buFontTx/>
              <a:buNone/>
            </a:pPr>
            <a:r>
              <a:rPr lang="en-GB" altLang="en-US" sz="2000" b="1"/>
              <a:t>    = </a:t>
            </a:r>
            <a:r>
              <a:rPr lang="en-GB" altLang="en-US" b="1"/>
              <a:t>0.1 x [(1 - (-1)] x1  = 0.1x (2) = 0.2</a:t>
            </a:r>
          </a:p>
          <a:p>
            <a:pPr eaLnBrk="1" hangingPunct="1"/>
            <a:r>
              <a:rPr lang="en-GB" altLang="en-US" sz="2400" b="1">
                <a:solidFill>
                  <a:srgbClr val="FF0000"/>
                </a:solidFill>
                <a:cs typeface="Arial" panose="020B0604020202020204" pitchFamily="34" charset="0"/>
              </a:rPr>
              <a:t>Δw</a:t>
            </a:r>
            <a:r>
              <a:rPr lang="en-GB" altLang="en-US" sz="2400" b="1" baseline="-25000">
                <a:solidFill>
                  <a:srgbClr val="FF0000"/>
                </a:solidFill>
                <a:cs typeface="Arial" panose="020B0604020202020204" pitchFamily="34" charset="0"/>
              </a:rPr>
              <a:t>1</a:t>
            </a:r>
            <a:r>
              <a:rPr lang="en-GB" altLang="en-US" sz="2400" b="1">
                <a:solidFill>
                  <a:srgbClr val="FF0000"/>
                </a:solidFill>
                <a:cs typeface="Arial" panose="020B0604020202020204" pitchFamily="34" charset="0"/>
              </a:rPr>
              <a:t> = η(t-o) x</a:t>
            </a:r>
            <a:r>
              <a:rPr lang="en-GB" altLang="en-US" sz="2400" b="1" baseline="-25000">
                <a:solidFill>
                  <a:srgbClr val="FF0000"/>
                </a:solidFill>
                <a:cs typeface="Arial" panose="020B0604020202020204" pitchFamily="34" charset="0"/>
              </a:rPr>
              <a:t>1</a:t>
            </a:r>
            <a:r>
              <a:rPr lang="en-GB" altLang="en-US" b="1">
                <a:solidFill>
                  <a:srgbClr val="FF0000"/>
                </a:solidFill>
              </a:rPr>
              <a:t> </a:t>
            </a:r>
          </a:p>
          <a:p>
            <a:pPr lvl="1" eaLnBrk="1" hangingPunct="1">
              <a:buFontTx/>
              <a:buNone/>
            </a:pPr>
            <a:r>
              <a:rPr lang="en-GB" altLang="en-US" b="1"/>
              <a:t>   = 0.1x[ (1 - (-1)] x(-1) = 0.1x (-2) = -0.2</a:t>
            </a:r>
          </a:p>
          <a:p>
            <a:pPr eaLnBrk="1" hangingPunct="1"/>
            <a:r>
              <a:rPr lang="en-GB" altLang="en-US" sz="2400" b="1">
                <a:solidFill>
                  <a:srgbClr val="FF0000"/>
                </a:solidFill>
                <a:cs typeface="Arial" panose="020B0604020202020204" pitchFamily="34" charset="0"/>
              </a:rPr>
              <a:t>Δw</a:t>
            </a:r>
            <a:r>
              <a:rPr lang="en-GB" altLang="en-US" sz="2400" b="1" baseline="-25000">
                <a:solidFill>
                  <a:srgbClr val="FF0000"/>
                </a:solidFill>
                <a:cs typeface="Arial" panose="020B0604020202020204" pitchFamily="34" charset="0"/>
              </a:rPr>
              <a:t>2</a:t>
            </a:r>
            <a:r>
              <a:rPr lang="en-GB" altLang="en-US" sz="2400" b="1">
                <a:solidFill>
                  <a:srgbClr val="FF0000"/>
                </a:solidFill>
                <a:cs typeface="Arial" panose="020B0604020202020204" pitchFamily="34" charset="0"/>
              </a:rPr>
              <a:t> = η(t-o) x</a:t>
            </a:r>
            <a:r>
              <a:rPr lang="en-GB" altLang="en-US" sz="2400" b="1" baseline="-25000">
                <a:solidFill>
                  <a:srgbClr val="FF0000"/>
                </a:solidFill>
                <a:cs typeface="Arial" panose="020B0604020202020204" pitchFamily="34" charset="0"/>
              </a:rPr>
              <a:t>2</a:t>
            </a:r>
            <a:endParaRPr lang="en-GB" altLang="en-US" sz="2400" b="1" baseline="-25000">
              <a:solidFill>
                <a:srgbClr val="FF0000"/>
              </a:solidFill>
            </a:endParaRPr>
          </a:p>
          <a:p>
            <a:pPr lvl="1" eaLnBrk="1" hangingPunct="1">
              <a:buFontTx/>
              <a:buNone/>
            </a:pPr>
            <a:r>
              <a:rPr lang="en-GB" altLang="en-US" b="1"/>
              <a:t>   = 0.1x[ (1 - (-1)] x (1) = 0.1 x (2) = 0.2</a:t>
            </a:r>
          </a:p>
          <a:p>
            <a:pPr eaLnBrk="1" hangingPunct="1"/>
            <a:r>
              <a:rPr lang="en-GB" altLang="en-US" sz="2400" b="1">
                <a:solidFill>
                  <a:srgbClr val="FF0000"/>
                </a:solidFill>
                <a:cs typeface="Arial" panose="020B0604020202020204" pitchFamily="34" charset="0"/>
              </a:rPr>
              <a:t>Δw</a:t>
            </a:r>
            <a:r>
              <a:rPr lang="en-GB" altLang="en-US" sz="2400" b="1" baseline="-25000">
                <a:solidFill>
                  <a:srgbClr val="FF0000"/>
                </a:solidFill>
                <a:cs typeface="Arial" panose="020B0604020202020204" pitchFamily="34" charset="0"/>
              </a:rPr>
              <a:t>3</a:t>
            </a:r>
            <a:r>
              <a:rPr lang="en-GB" altLang="en-US" sz="2400" b="1">
                <a:solidFill>
                  <a:srgbClr val="FF0000"/>
                </a:solidFill>
                <a:cs typeface="Arial" panose="020B0604020202020204" pitchFamily="34" charset="0"/>
              </a:rPr>
              <a:t> = η(t-o) x</a:t>
            </a:r>
            <a:r>
              <a:rPr lang="en-GB" altLang="en-US" sz="2400" b="1" baseline="-25000">
                <a:solidFill>
                  <a:srgbClr val="FF0000"/>
                </a:solidFill>
                <a:cs typeface="Arial" panose="020B0604020202020204" pitchFamily="34" charset="0"/>
              </a:rPr>
              <a:t>3</a:t>
            </a:r>
            <a:endParaRPr lang="en-GB" altLang="en-US" sz="2400" b="1" baseline="-25000">
              <a:solidFill>
                <a:srgbClr val="FF0000"/>
              </a:solidFill>
            </a:endParaRPr>
          </a:p>
          <a:p>
            <a:pPr lvl="1" eaLnBrk="1" hangingPunct="1">
              <a:buFontTx/>
              <a:buNone/>
            </a:pPr>
            <a:r>
              <a:rPr lang="en-GB" altLang="en-US" b="1"/>
              <a:t>   = 0.1 x (1 - (-1))x (1) = 0.1 x (2) = 0.2</a:t>
            </a:r>
          </a:p>
          <a:p>
            <a:pPr eaLnBrk="1" hangingPunct="1"/>
            <a:r>
              <a:rPr lang="en-GB" altLang="en-US" sz="2400" b="1">
                <a:solidFill>
                  <a:srgbClr val="FF0000"/>
                </a:solidFill>
                <a:cs typeface="Arial" panose="020B0604020202020204" pitchFamily="34" charset="0"/>
              </a:rPr>
              <a:t>Δw</a:t>
            </a:r>
            <a:r>
              <a:rPr lang="en-GB" altLang="en-US" sz="2400" b="1" baseline="-25000">
                <a:solidFill>
                  <a:srgbClr val="FF0000"/>
                </a:solidFill>
                <a:cs typeface="Arial" panose="020B0604020202020204" pitchFamily="34" charset="0"/>
              </a:rPr>
              <a:t>4</a:t>
            </a:r>
            <a:r>
              <a:rPr lang="en-GB" altLang="en-US" sz="2400" b="1">
                <a:solidFill>
                  <a:srgbClr val="FF0000"/>
                </a:solidFill>
                <a:cs typeface="Arial" panose="020B0604020202020204" pitchFamily="34" charset="0"/>
              </a:rPr>
              <a:t> = η(t-o) x</a:t>
            </a:r>
            <a:r>
              <a:rPr lang="en-GB" altLang="en-US" sz="2400" b="1" baseline="-25000">
                <a:solidFill>
                  <a:srgbClr val="FF0000"/>
                </a:solidFill>
                <a:cs typeface="Arial" panose="020B0604020202020204" pitchFamily="34" charset="0"/>
              </a:rPr>
              <a:t>4</a:t>
            </a:r>
            <a:endParaRPr lang="en-GB" altLang="en-US" b="1">
              <a:solidFill>
                <a:srgbClr val="FF0000"/>
              </a:solidFill>
            </a:endParaRPr>
          </a:p>
          <a:p>
            <a:pPr lvl="1" eaLnBrk="1" hangingPunct="1">
              <a:buFontTx/>
              <a:buNone/>
            </a:pPr>
            <a:r>
              <a:rPr lang="en-GB" altLang="en-US" b="1"/>
              <a:t>   = 0.1 x [(1 - (-1)]x (-1) = 0.1x (-2) = -0.2</a:t>
            </a:r>
          </a:p>
        </p:txBody>
      </p:sp>
      <p:sp>
        <p:nvSpPr>
          <p:cNvPr id="4" name="Rectangle 3">
            <a:extLst>
              <a:ext uri="{FF2B5EF4-FFF2-40B4-BE49-F238E27FC236}">
                <a16:creationId xmlns:a16="http://schemas.microsoft.com/office/drawing/2014/main" id="{F2BDA9F9-523B-4864-B7FE-BF7083F2D77E}"/>
              </a:ext>
            </a:extLst>
          </p:cNvPr>
          <p:cNvSpPr>
            <a:spLocks noChangeArrowheads="1"/>
          </p:cNvSpPr>
          <p:nvPr/>
        </p:nvSpPr>
        <p:spPr bwMode="auto">
          <a:xfrm>
            <a:off x="0" y="0"/>
            <a:ext cx="883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3200" b="1">
                <a:latin typeface="Calibri" panose="020F0502020204030204" pitchFamily="34" charset="0"/>
              </a:rPr>
              <a:t>x0=1,  x1 = -1, x2 = 1, x3 = 1, x4 = -1</a:t>
            </a:r>
            <a:endParaRPr lang="en-US" altLang="en-US" sz="3200" b="1">
              <a:latin typeface="Calibri" panose="020F0502020204030204" pitchFamily="34" charset="0"/>
            </a:endParaRPr>
          </a:p>
        </p:txBody>
      </p:sp>
      <p:sp>
        <p:nvSpPr>
          <p:cNvPr id="512004" name="TextBox 4">
            <a:extLst>
              <a:ext uri="{FF2B5EF4-FFF2-40B4-BE49-F238E27FC236}">
                <a16:creationId xmlns:a16="http://schemas.microsoft.com/office/drawing/2014/main" id="{A7B9771E-0D44-49CF-8A2B-896F69BBB166}"/>
              </a:ext>
            </a:extLst>
          </p:cNvPr>
          <p:cNvSpPr txBox="1">
            <a:spLocks noChangeArrowheads="1"/>
          </p:cNvSpPr>
          <p:nvPr/>
        </p:nvSpPr>
        <p:spPr bwMode="auto">
          <a:xfrm>
            <a:off x="0" y="685800"/>
            <a:ext cx="701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Initial weights ( -.5,.7,-.2,.1,.9)</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0163">
                                            <p:txEl>
                                              <p:pRg st="0" end="0"/>
                                            </p:txEl>
                                          </p:spTgt>
                                        </p:tgtEl>
                                        <p:attrNameLst>
                                          <p:attrName>style.visibility</p:attrName>
                                        </p:attrNameLst>
                                      </p:cBhvr>
                                      <p:to>
                                        <p:strVal val="visible"/>
                                      </p:to>
                                    </p:set>
                                    <p:anim calcmode="lin" valueType="num">
                                      <p:cBhvr additive="base">
                                        <p:cTn id="13" dur="500" fill="hold"/>
                                        <p:tgtEl>
                                          <p:spTgt spid="2201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016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0163">
                                            <p:txEl>
                                              <p:pRg st="1" end="1"/>
                                            </p:txEl>
                                          </p:spTgt>
                                        </p:tgtEl>
                                        <p:attrNameLst>
                                          <p:attrName>style.visibility</p:attrName>
                                        </p:attrNameLst>
                                      </p:cBhvr>
                                      <p:to>
                                        <p:strVal val="visible"/>
                                      </p:to>
                                    </p:set>
                                    <p:anim calcmode="lin" valueType="num">
                                      <p:cBhvr additive="base">
                                        <p:cTn id="17" dur="500" fill="hold"/>
                                        <p:tgtEl>
                                          <p:spTgt spid="22016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01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0163">
                                            <p:txEl>
                                              <p:pRg st="2" end="2"/>
                                            </p:txEl>
                                          </p:spTgt>
                                        </p:tgtEl>
                                        <p:attrNameLst>
                                          <p:attrName>style.visibility</p:attrName>
                                        </p:attrNameLst>
                                      </p:cBhvr>
                                      <p:to>
                                        <p:strVal val="visible"/>
                                      </p:to>
                                    </p:set>
                                    <p:anim calcmode="lin" valueType="num">
                                      <p:cBhvr additive="base">
                                        <p:cTn id="23" dur="500" fill="hold"/>
                                        <p:tgtEl>
                                          <p:spTgt spid="22016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016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0163">
                                            <p:txEl>
                                              <p:pRg st="3" end="3"/>
                                            </p:txEl>
                                          </p:spTgt>
                                        </p:tgtEl>
                                        <p:attrNameLst>
                                          <p:attrName>style.visibility</p:attrName>
                                        </p:attrNameLst>
                                      </p:cBhvr>
                                      <p:to>
                                        <p:strVal val="visible"/>
                                      </p:to>
                                    </p:set>
                                    <p:anim calcmode="lin" valueType="num">
                                      <p:cBhvr additive="base">
                                        <p:cTn id="27" dur="500" fill="hold"/>
                                        <p:tgtEl>
                                          <p:spTgt spid="22016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201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0163">
                                            <p:txEl>
                                              <p:pRg st="4" end="4"/>
                                            </p:txEl>
                                          </p:spTgt>
                                        </p:tgtEl>
                                        <p:attrNameLst>
                                          <p:attrName>style.visibility</p:attrName>
                                        </p:attrNameLst>
                                      </p:cBhvr>
                                      <p:to>
                                        <p:strVal val="visible"/>
                                      </p:to>
                                    </p:set>
                                    <p:anim calcmode="lin" valueType="num">
                                      <p:cBhvr additive="base">
                                        <p:cTn id="33" dur="500" fill="hold"/>
                                        <p:tgtEl>
                                          <p:spTgt spid="22016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2016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0163">
                                            <p:txEl>
                                              <p:pRg st="5" end="5"/>
                                            </p:txEl>
                                          </p:spTgt>
                                        </p:tgtEl>
                                        <p:attrNameLst>
                                          <p:attrName>style.visibility</p:attrName>
                                        </p:attrNameLst>
                                      </p:cBhvr>
                                      <p:to>
                                        <p:strVal val="visible"/>
                                      </p:to>
                                    </p:set>
                                    <p:anim calcmode="lin" valueType="num">
                                      <p:cBhvr additive="base">
                                        <p:cTn id="37" dur="500" fill="hold"/>
                                        <p:tgtEl>
                                          <p:spTgt spid="2201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01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0163">
                                            <p:txEl>
                                              <p:pRg st="6" end="6"/>
                                            </p:txEl>
                                          </p:spTgt>
                                        </p:tgtEl>
                                        <p:attrNameLst>
                                          <p:attrName>style.visibility</p:attrName>
                                        </p:attrNameLst>
                                      </p:cBhvr>
                                      <p:to>
                                        <p:strVal val="visible"/>
                                      </p:to>
                                    </p:set>
                                    <p:anim calcmode="lin" valueType="num">
                                      <p:cBhvr additive="base">
                                        <p:cTn id="43" dur="500" fill="hold"/>
                                        <p:tgtEl>
                                          <p:spTgt spid="22016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016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0163">
                                            <p:txEl>
                                              <p:pRg st="7" end="7"/>
                                            </p:txEl>
                                          </p:spTgt>
                                        </p:tgtEl>
                                        <p:attrNameLst>
                                          <p:attrName>style.visibility</p:attrName>
                                        </p:attrNameLst>
                                      </p:cBhvr>
                                      <p:to>
                                        <p:strVal val="visible"/>
                                      </p:to>
                                    </p:set>
                                    <p:anim calcmode="lin" valueType="num">
                                      <p:cBhvr additive="base">
                                        <p:cTn id="47" dur="500" fill="hold"/>
                                        <p:tgtEl>
                                          <p:spTgt spid="22016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01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20163">
                                            <p:txEl>
                                              <p:pRg st="8" end="8"/>
                                            </p:txEl>
                                          </p:spTgt>
                                        </p:tgtEl>
                                        <p:attrNameLst>
                                          <p:attrName>style.visibility</p:attrName>
                                        </p:attrNameLst>
                                      </p:cBhvr>
                                      <p:to>
                                        <p:strVal val="visible"/>
                                      </p:to>
                                    </p:set>
                                    <p:anim calcmode="lin" valueType="num">
                                      <p:cBhvr additive="base">
                                        <p:cTn id="53" dur="500" fill="hold"/>
                                        <p:tgtEl>
                                          <p:spTgt spid="22016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2016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0163">
                                            <p:txEl>
                                              <p:pRg st="9" end="9"/>
                                            </p:txEl>
                                          </p:spTgt>
                                        </p:tgtEl>
                                        <p:attrNameLst>
                                          <p:attrName>style.visibility</p:attrName>
                                        </p:attrNameLst>
                                      </p:cBhvr>
                                      <p:to>
                                        <p:strVal val="visible"/>
                                      </p:to>
                                    </p:set>
                                    <p:anim calcmode="lin" valueType="num">
                                      <p:cBhvr additive="base">
                                        <p:cTn id="57" dur="500" fill="hold"/>
                                        <p:tgtEl>
                                          <p:spTgt spid="22016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016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p:bldP spid="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a:extLst>
              <a:ext uri="{FF2B5EF4-FFF2-40B4-BE49-F238E27FC236}">
                <a16:creationId xmlns:a16="http://schemas.microsoft.com/office/drawing/2014/main" id="{617778BD-6C71-4D7D-A90C-7236E96CF820}"/>
              </a:ext>
            </a:extLst>
          </p:cNvPr>
          <p:cNvSpPr>
            <a:spLocks noGrp="1" noChangeArrowheads="1"/>
          </p:cNvSpPr>
          <p:nvPr>
            <p:ph type="title"/>
          </p:nvPr>
        </p:nvSpPr>
        <p:spPr>
          <a:xfrm>
            <a:off x="381000" y="-304800"/>
            <a:ext cx="8229600" cy="1143000"/>
          </a:xfrm>
        </p:spPr>
        <p:txBody>
          <a:bodyPr/>
          <a:lstStyle/>
          <a:p>
            <a:pPr eaLnBrk="1" hangingPunct="1"/>
            <a:r>
              <a:rPr lang="en-GB" altLang="en-US">
                <a:solidFill>
                  <a:srgbClr val="FF0000"/>
                </a:solidFill>
              </a:rPr>
              <a:t>Calculating the New Weights</a:t>
            </a:r>
          </a:p>
        </p:txBody>
      </p:sp>
      <p:sp>
        <p:nvSpPr>
          <p:cNvPr id="513027" name="Rectangle 3">
            <a:extLst>
              <a:ext uri="{FF2B5EF4-FFF2-40B4-BE49-F238E27FC236}">
                <a16:creationId xmlns:a16="http://schemas.microsoft.com/office/drawing/2014/main" id="{295CA88F-EC3F-4384-8496-2390C96C02DD}"/>
              </a:ext>
            </a:extLst>
          </p:cNvPr>
          <p:cNvSpPr>
            <a:spLocks noGrp="1" noChangeArrowheads="1"/>
          </p:cNvSpPr>
          <p:nvPr>
            <p:ph type="body" idx="1"/>
          </p:nvPr>
        </p:nvSpPr>
        <p:spPr>
          <a:xfrm>
            <a:off x="0" y="2362200"/>
            <a:ext cx="8915400" cy="4495800"/>
          </a:xfrm>
        </p:spPr>
        <p:txBody>
          <a:bodyPr/>
          <a:lstStyle/>
          <a:p>
            <a:pPr eaLnBrk="1" hangingPunct="1">
              <a:lnSpc>
                <a:spcPct val="90000"/>
              </a:lnSpc>
            </a:pPr>
            <a:r>
              <a:rPr lang="en-GB" altLang="en-US" sz="3600" b="1"/>
              <a:t>w’</a:t>
            </a:r>
            <a:r>
              <a:rPr lang="en-GB" altLang="en-US" sz="3600" b="1" baseline="-25000"/>
              <a:t>0</a:t>
            </a:r>
            <a:r>
              <a:rPr lang="en-GB" altLang="en-US" sz="3600" b="1"/>
              <a:t> = -0.5 + </a:t>
            </a:r>
            <a:r>
              <a:rPr lang="en-GB" altLang="en-US" sz="2800" b="1">
                <a:cs typeface="Arial" panose="020B0604020202020204" pitchFamily="34" charset="0"/>
              </a:rPr>
              <a:t>Δw</a:t>
            </a:r>
            <a:r>
              <a:rPr lang="en-GB" altLang="en-US" sz="2800" b="1" baseline="-25000">
                <a:cs typeface="Arial" panose="020B0604020202020204" pitchFamily="34" charset="0"/>
              </a:rPr>
              <a:t>0</a:t>
            </a:r>
            <a:r>
              <a:rPr lang="en-GB" altLang="en-US" sz="3600" b="1"/>
              <a:t> = -0.5 + 0.2 = -0.3</a:t>
            </a:r>
          </a:p>
          <a:p>
            <a:pPr eaLnBrk="1" hangingPunct="1">
              <a:lnSpc>
                <a:spcPct val="90000"/>
              </a:lnSpc>
            </a:pPr>
            <a:r>
              <a:rPr lang="en-GB" altLang="en-US" sz="3600" b="1"/>
              <a:t>w’</a:t>
            </a:r>
            <a:r>
              <a:rPr lang="en-GB" altLang="en-US" sz="3600" b="1" baseline="-25000"/>
              <a:t>1</a:t>
            </a:r>
            <a:r>
              <a:rPr lang="en-GB" altLang="en-US" sz="3600" b="1"/>
              <a:t> = 0.7 + </a:t>
            </a:r>
            <a:r>
              <a:rPr lang="en-GB" altLang="en-US" sz="2800" b="1">
                <a:cs typeface="Arial" panose="020B0604020202020204" pitchFamily="34" charset="0"/>
              </a:rPr>
              <a:t>Δw</a:t>
            </a:r>
            <a:r>
              <a:rPr lang="en-GB" altLang="en-US" sz="2800" b="1" baseline="-25000">
                <a:cs typeface="Arial" panose="020B0604020202020204" pitchFamily="34" charset="0"/>
              </a:rPr>
              <a:t>1</a:t>
            </a:r>
            <a:r>
              <a:rPr lang="en-GB" altLang="en-US" sz="3600" b="1"/>
              <a:t> = 0.7 + -0.2 = 0.5</a:t>
            </a:r>
          </a:p>
          <a:p>
            <a:pPr eaLnBrk="1" hangingPunct="1">
              <a:lnSpc>
                <a:spcPct val="90000"/>
              </a:lnSpc>
            </a:pPr>
            <a:r>
              <a:rPr lang="en-GB" altLang="en-US" sz="3600" b="1"/>
              <a:t>w’</a:t>
            </a:r>
            <a:r>
              <a:rPr lang="en-GB" altLang="en-US" sz="3600" b="1" baseline="-25000"/>
              <a:t>2</a:t>
            </a:r>
            <a:r>
              <a:rPr lang="en-GB" altLang="en-US" sz="3600" b="1"/>
              <a:t> = -0.2 + </a:t>
            </a:r>
            <a:r>
              <a:rPr lang="en-GB" altLang="en-US" sz="2800" b="1">
                <a:cs typeface="Arial" panose="020B0604020202020204" pitchFamily="34" charset="0"/>
              </a:rPr>
              <a:t>Δw</a:t>
            </a:r>
            <a:r>
              <a:rPr lang="en-GB" altLang="en-US" sz="2800" b="1" baseline="-25000">
                <a:cs typeface="Arial" panose="020B0604020202020204" pitchFamily="34" charset="0"/>
              </a:rPr>
              <a:t>2</a:t>
            </a:r>
            <a:r>
              <a:rPr lang="en-GB" altLang="en-US" sz="3600" b="1"/>
              <a:t> = -0.2 + 0.2 = 0</a:t>
            </a:r>
          </a:p>
          <a:p>
            <a:pPr eaLnBrk="1" hangingPunct="1">
              <a:lnSpc>
                <a:spcPct val="90000"/>
              </a:lnSpc>
            </a:pPr>
            <a:r>
              <a:rPr lang="en-GB" altLang="en-US" sz="3600" b="1"/>
              <a:t>w’</a:t>
            </a:r>
            <a:r>
              <a:rPr lang="en-GB" altLang="en-US" sz="3600" b="1" baseline="-25000"/>
              <a:t>3</a:t>
            </a:r>
            <a:r>
              <a:rPr lang="en-GB" altLang="en-US" sz="3600" b="1"/>
              <a:t>= 0.1 + </a:t>
            </a:r>
            <a:r>
              <a:rPr lang="en-GB" altLang="en-US" sz="2800" b="1">
                <a:cs typeface="Arial" panose="020B0604020202020204" pitchFamily="34" charset="0"/>
              </a:rPr>
              <a:t>Δw</a:t>
            </a:r>
            <a:r>
              <a:rPr lang="en-GB" altLang="en-US" sz="2800" b="1" baseline="-25000">
                <a:cs typeface="Arial" panose="020B0604020202020204" pitchFamily="34" charset="0"/>
              </a:rPr>
              <a:t>3</a:t>
            </a:r>
            <a:r>
              <a:rPr lang="en-GB" altLang="en-US" sz="3600" b="1"/>
              <a:t> = 0.1 + 0.2 = 0.3</a:t>
            </a:r>
          </a:p>
          <a:p>
            <a:pPr eaLnBrk="1" hangingPunct="1">
              <a:lnSpc>
                <a:spcPct val="90000"/>
              </a:lnSpc>
            </a:pPr>
            <a:r>
              <a:rPr lang="en-GB" altLang="en-US" sz="3600" b="1"/>
              <a:t>w’</a:t>
            </a:r>
            <a:r>
              <a:rPr lang="en-GB" altLang="en-US" sz="3600" b="1" baseline="-25000"/>
              <a:t>4</a:t>
            </a:r>
            <a:r>
              <a:rPr lang="en-GB" altLang="en-US" sz="3600" b="1"/>
              <a:t> = 0.9 + </a:t>
            </a:r>
            <a:r>
              <a:rPr lang="en-GB" altLang="en-US" sz="2800" b="1">
                <a:cs typeface="Arial" panose="020B0604020202020204" pitchFamily="34" charset="0"/>
              </a:rPr>
              <a:t>Δw</a:t>
            </a:r>
            <a:r>
              <a:rPr lang="en-GB" altLang="en-US" sz="2800" b="1" baseline="-25000">
                <a:cs typeface="Arial" panose="020B0604020202020204" pitchFamily="34" charset="0"/>
              </a:rPr>
              <a:t>4</a:t>
            </a:r>
            <a:r>
              <a:rPr lang="en-GB" altLang="en-US" sz="3600" b="1"/>
              <a:t> = 0.9 - 0.2 = 0.7</a:t>
            </a:r>
          </a:p>
          <a:p>
            <a:pPr eaLnBrk="1" hangingPunct="1">
              <a:lnSpc>
                <a:spcPct val="90000"/>
              </a:lnSpc>
            </a:pPr>
            <a:endParaRPr lang="en-GB" altLang="en-US" sz="3600"/>
          </a:p>
        </p:txBody>
      </p:sp>
      <p:sp>
        <p:nvSpPr>
          <p:cNvPr id="4" name="Rectangle 3">
            <a:extLst>
              <a:ext uri="{FF2B5EF4-FFF2-40B4-BE49-F238E27FC236}">
                <a16:creationId xmlns:a16="http://schemas.microsoft.com/office/drawing/2014/main" id="{DA5130DF-0C27-4E00-B5AF-1BA338CF98C7}"/>
              </a:ext>
            </a:extLst>
          </p:cNvPr>
          <p:cNvSpPr>
            <a:spLocks noChangeArrowheads="1"/>
          </p:cNvSpPr>
          <p:nvPr/>
        </p:nvSpPr>
        <p:spPr bwMode="auto">
          <a:xfrm>
            <a:off x="0" y="15240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3200" b="1">
                <a:latin typeface="Calibri" panose="020F0502020204030204" pitchFamily="34" charset="0"/>
              </a:rPr>
              <a:t>x0=1,  x1 = -1, x2 = 1, x3 = 1, x4 = -1</a:t>
            </a:r>
            <a:endParaRPr lang="en-US" altLang="en-US" sz="3200" b="1">
              <a:latin typeface="Calibri" panose="020F0502020204030204" pitchFamily="34" charset="0"/>
            </a:endParaRPr>
          </a:p>
        </p:txBody>
      </p:sp>
      <p:sp>
        <p:nvSpPr>
          <p:cNvPr id="513029" name="TextBox 4">
            <a:extLst>
              <a:ext uri="{FF2B5EF4-FFF2-40B4-BE49-F238E27FC236}">
                <a16:creationId xmlns:a16="http://schemas.microsoft.com/office/drawing/2014/main" id="{04D9566E-57AB-4B10-807E-0B3A4B10AE5F}"/>
              </a:ext>
            </a:extLst>
          </p:cNvPr>
          <p:cNvSpPr txBox="1">
            <a:spLocks noChangeArrowheads="1"/>
          </p:cNvSpPr>
          <p:nvPr/>
        </p:nvSpPr>
        <p:spPr bwMode="auto">
          <a:xfrm>
            <a:off x="0" y="685800"/>
            <a:ext cx="701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Initial weights ( -.5,.7,-.2,.1,.9)</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3">
            <a:extLst>
              <a:ext uri="{FF2B5EF4-FFF2-40B4-BE49-F238E27FC236}">
                <a16:creationId xmlns:a16="http://schemas.microsoft.com/office/drawing/2014/main" id="{78E6040B-7E7B-4B0B-AE96-2216A8D3260F}"/>
              </a:ext>
            </a:extLst>
          </p:cNvPr>
          <p:cNvSpPr txBox="1">
            <a:spLocks noChangeArrowheads="1"/>
          </p:cNvSpPr>
          <p:nvPr/>
        </p:nvSpPr>
        <p:spPr bwMode="auto">
          <a:xfrm>
            <a:off x="0" y="3962400"/>
            <a:ext cx="89154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20000"/>
              </a:spcBef>
              <a:buFont typeface="Arial" panose="020B0604020202020204" pitchFamily="34" charset="0"/>
              <a:buChar char="•"/>
            </a:pPr>
            <a:r>
              <a:rPr lang="en-GB" altLang="en-US" sz="2400" b="1">
                <a:latin typeface="Calibri" panose="020F0502020204030204" pitchFamily="34" charset="0"/>
              </a:rPr>
              <a:t>Calculate again:</a:t>
            </a:r>
          </a:p>
          <a:p>
            <a:pPr lvl="1" eaLnBrk="1" hangingPunct="1">
              <a:lnSpc>
                <a:spcPct val="90000"/>
              </a:lnSpc>
              <a:spcBef>
                <a:spcPct val="20000"/>
              </a:spcBef>
            </a:pPr>
            <a:r>
              <a:rPr lang="en-GB" altLang="en-US" sz="2800" b="1">
                <a:latin typeface="Calibri" panose="020F0502020204030204" pitchFamily="34" charset="0"/>
              </a:rPr>
              <a:t>S = (-0.3 x 1) + ((0.5x(-1)) + (0x1) + (0.3 x1) + ((0.7x(-1)) = -1.2 (&lt;-.1)</a:t>
            </a:r>
            <a:endParaRPr lang="en-GB" altLang="en-US" sz="1400" b="1">
              <a:latin typeface="Calibri" panose="020F0502020204030204" pitchFamily="34" charset="0"/>
            </a:endParaRPr>
          </a:p>
          <a:p>
            <a:pPr eaLnBrk="1" hangingPunct="1">
              <a:lnSpc>
                <a:spcPct val="90000"/>
              </a:lnSpc>
              <a:spcBef>
                <a:spcPct val="20000"/>
              </a:spcBef>
              <a:buFont typeface="Arial" panose="020B0604020202020204" pitchFamily="34" charset="0"/>
              <a:buChar char="•"/>
            </a:pPr>
            <a:r>
              <a:rPr lang="en-GB" altLang="en-US" sz="2400" b="1">
                <a:latin typeface="Calibri" panose="020F0502020204030204" pitchFamily="34" charset="0"/>
              </a:rPr>
              <a:t>Still gets the wrong categorisation</a:t>
            </a:r>
          </a:p>
          <a:p>
            <a:pPr lvl="1" eaLnBrk="1" hangingPunct="1">
              <a:lnSpc>
                <a:spcPct val="90000"/>
              </a:lnSpc>
              <a:spcBef>
                <a:spcPct val="20000"/>
              </a:spcBef>
              <a:buFont typeface="Arial" panose="020B0604020202020204" pitchFamily="34" charset="0"/>
              <a:buChar char="–"/>
            </a:pPr>
            <a:r>
              <a:rPr lang="en-GB" altLang="en-US" sz="2800" b="1">
                <a:solidFill>
                  <a:srgbClr val="FF0000"/>
                </a:solidFill>
                <a:latin typeface="Calibri" panose="020F0502020204030204" pitchFamily="34" charset="0"/>
              </a:rPr>
              <a:t>But the value is closer to zero (from -2.2 to -1.2)</a:t>
            </a:r>
          </a:p>
          <a:p>
            <a:pPr lvl="1" eaLnBrk="1" hangingPunct="1">
              <a:lnSpc>
                <a:spcPct val="90000"/>
              </a:lnSpc>
              <a:spcBef>
                <a:spcPct val="20000"/>
              </a:spcBef>
              <a:buFont typeface="Arial" panose="020B0604020202020204" pitchFamily="34" charset="0"/>
              <a:buChar char="–"/>
            </a:pPr>
            <a:r>
              <a:rPr lang="en-GB" altLang="en-US" sz="2800" b="1">
                <a:solidFill>
                  <a:srgbClr val="FF0000"/>
                </a:solidFill>
                <a:latin typeface="Calibri" panose="020F0502020204030204" pitchFamily="34" charset="0"/>
              </a:rPr>
              <a:t>In a few epochs time, this example will be correctly </a:t>
            </a:r>
            <a:r>
              <a:rPr lang="en-GB" altLang="en-US" sz="2800" b="1">
                <a:latin typeface="Calibri" panose="020F0502020204030204" pitchFamily="34" charset="0"/>
              </a:rPr>
              <a:t>categorised</a:t>
            </a:r>
            <a:endParaRPr lang="en-GB" altLang="en-US" sz="2000" b="1">
              <a:latin typeface="Calibri" panose="020F0502020204030204" pitchFamily="34" charset="0"/>
            </a:endParaRPr>
          </a:p>
        </p:txBody>
      </p:sp>
      <p:sp>
        <p:nvSpPr>
          <p:cNvPr id="6" name="Rectangle 5">
            <a:extLst>
              <a:ext uri="{FF2B5EF4-FFF2-40B4-BE49-F238E27FC236}">
                <a16:creationId xmlns:a16="http://schemas.microsoft.com/office/drawing/2014/main" id="{F7728EBE-6224-4455-8F89-BB2473B4E570}"/>
              </a:ext>
            </a:extLst>
          </p:cNvPr>
          <p:cNvSpPr>
            <a:spLocks noChangeArrowheads="1"/>
          </p:cNvSpPr>
          <p:nvPr/>
        </p:nvSpPr>
        <p:spPr bwMode="auto">
          <a:xfrm>
            <a:off x="6858000" y="0"/>
            <a:ext cx="228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400" b="1">
                <a:latin typeface="Calibri" panose="020F0502020204030204" pitchFamily="34" charset="0"/>
              </a:rPr>
              <a:t>x1 = -1, x2 = 1, x3 = 1, x4 = -1</a:t>
            </a:r>
            <a:endParaRPr lang="en-US" altLang="en-US" sz="2400" b="1">
              <a:latin typeface="Calibri" panose="020F0502020204030204" pitchFamily="34" charset="0"/>
            </a:endParaRPr>
          </a:p>
        </p:txBody>
      </p:sp>
      <p:pic>
        <p:nvPicPr>
          <p:cNvPr id="239620" name="Picture 1">
            <a:extLst>
              <a:ext uri="{FF2B5EF4-FFF2-40B4-BE49-F238E27FC236}">
                <a16:creationId xmlns:a16="http://schemas.microsoft.com/office/drawing/2014/main" id="{E6001EAB-5BFE-4531-B7B8-F3E2BCC5C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934200"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9620"/>
                                        </p:tgtEl>
                                        <p:attrNameLst>
                                          <p:attrName>style.visibility</p:attrName>
                                        </p:attrNameLst>
                                      </p:cBhvr>
                                      <p:to>
                                        <p:strVal val="visible"/>
                                      </p:to>
                                    </p:set>
                                    <p:anim calcmode="lin" valueType="num">
                                      <p:cBhvr additive="base">
                                        <p:cTn id="13" dur="500" fill="hold"/>
                                        <p:tgtEl>
                                          <p:spTgt spid="239620"/>
                                        </p:tgtEl>
                                        <p:attrNameLst>
                                          <p:attrName>ppt_x</p:attrName>
                                        </p:attrNameLst>
                                      </p:cBhvr>
                                      <p:tavLst>
                                        <p:tav tm="0">
                                          <p:val>
                                            <p:strVal val="#ppt_x"/>
                                          </p:val>
                                        </p:tav>
                                        <p:tav tm="100000">
                                          <p:val>
                                            <p:strVal val="#ppt_x"/>
                                          </p:val>
                                        </p:tav>
                                      </p:tavLst>
                                    </p:anim>
                                    <p:anim calcmode="lin" valueType="num">
                                      <p:cBhvr additive="base">
                                        <p:cTn id="14" dur="500" fill="hold"/>
                                        <p:tgtEl>
                                          <p:spTgt spid="23962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9618">
                                            <p:txEl>
                                              <p:pRg st="0" end="0"/>
                                            </p:txEl>
                                          </p:spTgt>
                                        </p:tgtEl>
                                        <p:attrNameLst>
                                          <p:attrName>style.visibility</p:attrName>
                                        </p:attrNameLst>
                                      </p:cBhvr>
                                      <p:to>
                                        <p:strVal val="visible"/>
                                      </p:to>
                                    </p:set>
                                    <p:anim calcmode="lin" valueType="num">
                                      <p:cBhvr additive="base">
                                        <p:cTn id="19" dur="500" fill="hold"/>
                                        <p:tgtEl>
                                          <p:spTgt spid="2396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961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9618">
                                            <p:txEl>
                                              <p:pRg st="1" end="1"/>
                                            </p:txEl>
                                          </p:spTgt>
                                        </p:tgtEl>
                                        <p:attrNameLst>
                                          <p:attrName>style.visibility</p:attrName>
                                        </p:attrNameLst>
                                      </p:cBhvr>
                                      <p:to>
                                        <p:strVal val="visible"/>
                                      </p:to>
                                    </p:set>
                                    <p:anim calcmode="lin" valueType="num">
                                      <p:cBhvr additive="base">
                                        <p:cTn id="23" dur="500" fill="hold"/>
                                        <p:tgtEl>
                                          <p:spTgt spid="239618">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396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9618">
                                            <p:txEl>
                                              <p:pRg st="2" end="2"/>
                                            </p:txEl>
                                          </p:spTgt>
                                        </p:tgtEl>
                                        <p:attrNameLst>
                                          <p:attrName>style.visibility</p:attrName>
                                        </p:attrNameLst>
                                      </p:cBhvr>
                                      <p:to>
                                        <p:strVal val="visible"/>
                                      </p:to>
                                    </p:set>
                                    <p:anim calcmode="lin" valueType="num">
                                      <p:cBhvr additive="base">
                                        <p:cTn id="29" dur="500" fill="hold"/>
                                        <p:tgtEl>
                                          <p:spTgt spid="239618">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39618">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9618">
                                            <p:txEl>
                                              <p:pRg st="3" end="3"/>
                                            </p:txEl>
                                          </p:spTgt>
                                        </p:tgtEl>
                                        <p:attrNameLst>
                                          <p:attrName>style.visibility</p:attrName>
                                        </p:attrNameLst>
                                      </p:cBhvr>
                                      <p:to>
                                        <p:strVal val="visible"/>
                                      </p:to>
                                    </p:set>
                                    <p:anim calcmode="lin" valueType="num">
                                      <p:cBhvr additive="base">
                                        <p:cTn id="33" dur="500" fill="hold"/>
                                        <p:tgtEl>
                                          <p:spTgt spid="239618">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39618">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9618">
                                            <p:txEl>
                                              <p:pRg st="4" end="4"/>
                                            </p:txEl>
                                          </p:spTgt>
                                        </p:tgtEl>
                                        <p:attrNameLst>
                                          <p:attrName>style.visibility</p:attrName>
                                        </p:attrNameLst>
                                      </p:cBhvr>
                                      <p:to>
                                        <p:strVal val="visible"/>
                                      </p:to>
                                    </p:set>
                                    <p:anim calcmode="lin" valueType="num">
                                      <p:cBhvr additive="base">
                                        <p:cTn id="37" dur="500" fill="hold"/>
                                        <p:tgtEl>
                                          <p:spTgt spid="23961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96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build="p"/>
      <p:bldP spid="6"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Box 1">
            <a:extLst>
              <a:ext uri="{FF2B5EF4-FFF2-40B4-BE49-F238E27FC236}">
                <a16:creationId xmlns:a16="http://schemas.microsoft.com/office/drawing/2014/main" id="{5C2CC974-E389-45BE-8379-08DC4D8B717A}"/>
              </a:ext>
            </a:extLst>
          </p:cNvPr>
          <p:cNvSpPr txBox="1">
            <a:spLocks noChangeArrowheads="1"/>
          </p:cNvSpPr>
          <p:nvPr/>
        </p:nvSpPr>
        <p:spPr bwMode="auto">
          <a:xfrm>
            <a:off x="0" y="1219200"/>
            <a:ext cx="9144000"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600"/>
              <a:t>Fundamentals of Neural Networks, </a:t>
            </a:r>
          </a:p>
          <a:p>
            <a:pPr eaLnBrk="1" hangingPunct="1"/>
            <a:r>
              <a:rPr lang="en-US" altLang="en-US" sz="6600"/>
              <a:t>by </a:t>
            </a:r>
          </a:p>
          <a:p>
            <a:pPr eaLnBrk="1" hangingPunct="1"/>
            <a:endParaRPr lang="en-US" altLang="en-US" sz="6600"/>
          </a:p>
          <a:p>
            <a:pPr eaLnBrk="1" hangingPunct="1"/>
            <a:r>
              <a:rPr lang="en-US" altLang="en-US" sz="6600"/>
              <a:t>Laurene Fausett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F2816-A5ED-4A66-A0AD-9224EDF77FF0}"/>
              </a:ext>
            </a:extLst>
          </p:cNvPr>
          <p:cNvSpPr txBox="1">
            <a:spLocks noChangeArrowheads="1"/>
          </p:cNvSpPr>
          <p:nvPr/>
        </p:nvSpPr>
        <p:spPr bwMode="auto">
          <a:xfrm>
            <a:off x="0" y="3276600"/>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800" b="1">
                <a:latin typeface="Calibri" panose="020F0502020204030204" pitchFamily="34" charset="0"/>
              </a:rPr>
              <a:t>A Perceptron for the AND function is defined </a:t>
            </a:r>
          </a:p>
          <a:p>
            <a:pPr eaLnBrk="1" hangingPunct="1"/>
            <a:r>
              <a:rPr lang="en-US" altLang="en-US" sz="2800" b="1">
                <a:latin typeface="Calibri" panose="020F0502020204030204" pitchFamily="34" charset="0"/>
              </a:rPr>
              <a:t>    as follows : </a:t>
            </a:r>
          </a:p>
          <a:p>
            <a:pPr eaLnBrk="1" hangingPunct="1"/>
            <a:endParaRPr lang="en-US" altLang="en-US" sz="2800" b="1">
              <a:latin typeface="Calibri" panose="020F0502020204030204" pitchFamily="34" charset="0"/>
            </a:endParaRPr>
          </a:p>
          <a:p>
            <a:pPr eaLnBrk="1" hangingPunct="1">
              <a:buFont typeface="Arial" panose="020B0604020202020204" pitchFamily="34" charset="0"/>
              <a:buChar char="•"/>
            </a:pPr>
            <a:r>
              <a:rPr lang="en-US" altLang="en-US" sz="2800" b="1">
                <a:latin typeface="Calibri" panose="020F0502020204030204" pitchFamily="34" charset="0"/>
              </a:rPr>
              <a:t>Binary inputs ( 0/1) </a:t>
            </a:r>
          </a:p>
          <a:p>
            <a:pPr eaLnBrk="1" hangingPunct="1">
              <a:buFont typeface="Arial" panose="020B0604020202020204" pitchFamily="34" charset="0"/>
              <a:buChar char="•"/>
            </a:pPr>
            <a:r>
              <a:rPr lang="en-US" altLang="en-US" sz="2800" b="1">
                <a:solidFill>
                  <a:srgbClr val="FF0000"/>
                </a:solidFill>
                <a:latin typeface="Calibri" panose="020F0502020204030204" pitchFamily="34" charset="0"/>
              </a:rPr>
              <a:t>Bipolar targets ( </a:t>
            </a:r>
            <a:r>
              <a:rPr lang="en-US" altLang="en-US" sz="2800" b="1">
                <a:solidFill>
                  <a:srgbClr val="FF0000"/>
                </a:solidFill>
                <a:latin typeface="Calibri" panose="020F0502020204030204" pitchFamily="34" charset="0"/>
                <a:sym typeface="Symbol" panose="05050102010706020507" pitchFamily="18" charset="2"/>
              </a:rPr>
              <a:t>1) </a:t>
            </a:r>
          </a:p>
          <a:p>
            <a:pPr eaLnBrk="1" hangingPunct="1">
              <a:buFont typeface="Arial" panose="020B0604020202020204" pitchFamily="34" charset="0"/>
              <a:buChar char="•"/>
            </a:pPr>
            <a:r>
              <a:rPr lang="en-US" altLang="en-US" sz="2800" b="1">
                <a:latin typeface="Calibri" panose="020F0502020204030204" pitchFamily="34" charset="0"/>
              </a:rPr>
              <a:t>Initial weights and bias equal to 0, </a:t>
            </a:r>
          </a:p>
          <a:p>
            <a:pPr eaLnBrk="1" hangingPunct="1">
              <a:buFont typeface="Arial" panose="020B0604020202020204" pitchFamily="34" charset="0"/>
              <a:buChar char="•"/>
            </a:pPr>
            <a:r>
              <a:rPr lang="en-US" altLang="en-US" sz="2800" b="1">
                <a:latin typeface="Calibri" panose="020F0502020204030204" pitchFamily="34" charset="0"/>
              </a:rPr>
              <a:t>threshold = ±0.2 = </a:t>
            </a:r>
            <a:r>
              <a:rPr lang="en-US" altLang="en-US" sz="2800" b="1">
                <a:latin typeface="Calibri" panose="020F0502020204030204" pitchFamily="34" charset="0"/>
                <a:sym typeface="Symbol" panose="05050102010706020507" pitchFamily="18" charset="2"/>
              </a:rPr>
              <a:t></a:t>
            </a:r>
          </a:p>
          <a:p>
            <a:pPr eaLnBrk="1" hangingPunct="1">
              <a:buFont typeface="Arial" panose="020B0604020202020204" pitchFamily="34" charset="0"/>
              <a:buChar char="•"/>
            </a:pPr>
            <a:r>
              <a:rPr lang="en-US" altLang="en-US" sz="2800" b="1">
                <a:latin typeface="Calibri" panose="020F0502020204030204" pitchFamily="34" charset="0"/>
                <a:sym typeface="Symbol" panose="05050102010706020507" pitchFamily="18" charset="2"/>
              </a:rPr>
              <a:t>Learning rate =1</a:t>
            </a:r>
            <a:endParaRPr lang="en-US" altLang="en-US" sz="2800" b="1">
              <a:latin typeface="Calibri" panose="020F0502020204030204" pitchFamily="34" charset="0"/>
            </a:endParaRPr>
          </a:p>
        </p:txBody>
      </p:sp>
      <p:graphicFrame>
        <p:nvGraphicFramePr>
          <p:cNvPr id="9" name="Table 8">
            <a:extLst>
              <a:ext uri="{FF2B5EF4-FFF2-40B4-BE49-F238E27FC236}">
                <a16:creationId xmlns:a16="http://schemas.microsoft.com/office/drawing/2014/main" id="{49B7E6C6-9868-45AA-A2C2-7ABCC9D64AB3}"/>
              </a:ext>
            </a:extLst>
          </p:cNvPr>
          <p:cNvGraphicFramePr>
            <a:graphicFrameLocks noGrp="1"/>
          </p:cNvGraphicFramePr>
          <p:nvPr/>
        </p:nvGraphicFramePr>
        <p:xfrm>
          <a:off x="1066800" y="0"/>
          <a:ext cx="4343400" cy="2656394"/>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518006">
                <a:tc>
                  <a:txBody>
                    <a:bodyPr/>
                    <a:lstStyle/>
                    <a:p>
                      <a:r>
                        <a:rPr lang="en-US" sz="2800" b="1" dirty="0"/>
                        <a:t>x</a:t>
                      </a:r>
                      <a:r>
                        <a:rPr lang="en-US" sz="2800" b="1" baseline="-25000" dirty="0"/>
                        <a:t>1</a:t>
                      </a:r>
                      <a:endParaRPr lang="en-US" sz="2800" b="1" dirty="0"/>
                    </a:p>
                  </a:txBody>
                  <a:tcPr marT="45706" marB="45706"/>
                </a:tc>
                <a:tc>
                  <a:txBody>
                    <a:bodyPr/>
                    <a:lstStyle/>
                    <a:p>
                      <a:r>
                        <a:rPr lang="en-US" sz="2800" b="1" dirty="0"/>
                        <a:t>x</a:t>
                      </a:r>
                      <a:r>
                        <a:rPr lang="en-US" sz="2800" b="1" baseline="-25000" dirty="0"/>
                        <a:t>2</a:t>
                      </a:r>
                      <a:endParaRPr lang="en-US" sz="2800" b="1" dirty="0"/>
                    </a:p>
                  </a:txBody>
                  <a:tcPr marT="45706" marB="45706"/>
                </a:tc>
                <a:tc>
                  <a:txBody>
                    <a:bodyPr/>
                    <a:lstStyle/>
                    <a:p>
                      <a:r>
                        <a:rPr lang="en-US" sz="2800" b="1" dirty="0"/>
                        <a:t>y</a:t>
                      </a:r>
                    </a:p>
                  </a:txBody>
                  <a:tcPr marT="45706" marB="45706"/>
                </a:tc>
                <a:extLst>
                  <a:ext uri="{0D108BD9-81ED-4DB2-BD59-A6C34878D82A}">
                    <a16:rowId xmlns:a16="http://schemas.microsoft.com/office/drawing/2014/main" val="10000"/>
                  </a:ext>
                </a:extLst>
              </a:tr>
              <a:tr h="583866">
                <a:tc>
                  <a:txBody>
                    <a:bodyPr/>
                    <a:lstStyle/>
                    <a:p>
                      <a:r>
                        <a:rPr lang="en-US" sz="2800" b="1" dirty="0"/>
                        <a:t>1</a:t>
                      </a:r>
                    </a:p>
                  </a:txBody>
                  <a:tcPr marT="45706" marB="45706"/>
                </a:tc>
                <a:tc>
                  <a:txBody>
                    <a:bodyPr/>
                    <a:lstStyle/>
                    <a:p>
                      <a:r>
                        <a:rPr lang="en-US" sz="2800" b="1" dirty="0"/>
                        <a:t>1</a:t>
                      </a:r>
                    </a:p>
                  </a:txBody>
                  <a:tcPr marT="45706" marB="45706"/>
                </a:tc>
                <a:tc>
                  <a:txBody>
                    <a:bodyPr/>
                    <a:lstStyle/>
                    <a:p>
                      <a:r>
                        <a:rPr lang="en-US" sz="2800" b="1" dirty="0"/>
                        <a:t>1</a:t>
                      </a:r>
                    </a:p>
                  </a:txBody>
                  <a:tcPr marT="45706" marB="45706"/>
                </a:tc>
                <a:extLst>
                  <a:ext uri="{0D108BD9-81ED-4DB2-BD59-A6C34878D82A}">
                    <a16:rowId xmlns:a16="http://schemas.microsoft.com/office/drawing/2014/main" val="10001"/>
                  </a:ext>
                </a:extLst>
              </a:tr>
              <a:tr h="518006">
                <a:tc>
                  <a:txBody>
                    <a:bodyPr/>
                    <a:lstStyle/>
                    <a:p>
                      <a:r>
                        <a:rPr lang="en-US" sz="2800" b="1" dirty="0"/>
                        <a:t>1</a:t>
                      </a:r>
                    </a:p>
                  </a:txBody>
                  <a:tcPr marT="45706" marB="45706"/>
                </a:tc>
                <a:tc>
                  <a:txBody>
                    <a:bodyPr/>
                    <a:lstStyle/>
                    <a:p>
                      <a:r>
                        <a:rPr lang="en-US" sz="2800" b="1" dirty="0"/>
                        <a:t>0</a:t>
                      </a:r>
                    </a:p>
                  </a:txBody>
                  <a:tcPr marT="45706" marB="45706"/>
                </a:tc>
                <a:tc>
                  <a:txBody>
                    <a:bodyPr/>
                    <a:lstStyle/>
                    <a:p>
                      <a:r>
                        <a:rPr lang="en-US" sz="2800" b="1" dirty="0"/>
                        <a:t>-1</a:t>
                      </a:r>
                    </a:p>
                  </a:txBody>
                  <a:tcPr marT="45706" marB="45706"/>
                </a:tc>
                <a:extLst>
                  <a:ext uri="{0D108BD9-81ED-4DB2-BD59-A6C34878D82A}">
                    <a16:rowId xmlns:a16="http://schemas.microsoft.com/office/drawing/2014/main" val="10002"/>
                  </a:ext>
                </a:extLst>
              </a:tr>
              <a:tr h="518006">
                <a:tc>
                  <a:txBody>
                    <a:bodyPr/>
                    <a:lstStyle/>
                    <a:p>
                      <a:r>
                        <a:rPr lang="en-US" sz="2800" b="1" dirty="0"/>
                        <a:t>0</a:t>
                      </a:r>
                    </a:p>
                  </a:txBody>
                  <a:tcPr marT="45706" marB="45706"/>
                </a:tc>
                <a:tc>
                  <a:txBody>
                    <a:bodyPr/>
                    <a:lstStyle/>
                    <a:p>
                      <a:r>
                        <a:rPr lang="en-US" sz="2800" b="1" dirty="0"/>
                        <a:t>1</a:t>
                      </a:r>
                    </a:p>
                  </a:txBody>
                  <a:tcPr marT="45706" marB="45706"/>
                </a:tc>
                <a:tc>
                  <a:txBody>
                    <a:bodyPr/>
                    <a:lstStyle/>
                    <a:p>
                      <a:r>
                        <a:rPr lang="en-US" sz="2800" b="1" dirty="0"/>
                        <a:t>-1</a:t>
                      </a:r>
                    </a:p>
                  </a:txBody>
                  <a:tcPr marT="45706" marB="45706"/>
                </a:tc>
                <a:extLst>
                  <a:ext uri="{0D108BD9-81ED-4DB2-BD59-A6C34878D82A}">
                    <a16:rowId xmlns:a16="http://schemas.microsoft.com/office/drawing/2014/main" val="10003"/>
                  </a:ext>
                </a:extLst>
              </a:tr>
              <a:tr h="518006">
                <a:tc>
                  <a:txBody>
                    <a:bodyPr/>
                    <a:lstStyle/>
                    <a:p>
                      <a:r>
                        <a:rPr lang="en-US" sz="2800" b="1" dirty="0"/>
                        <a:t>0</a:t>
                      </a:r>
                    </a:p>
                  </a:txBody>
                  <a:tcPr marT="45706" marB="45706"/>
                </a:tc>
                <a:tc>
                  <a:txBody>
                    <a:bodyPr/>
                    <a:lstStyle/>
                    <a:p>
                      <a:r>
                        <a:rPr lang="en-US" sz="2800" b="1" dirty="0"/>
                        <a:t>0</a:t>
                      </a:r>
                    </a:p>
                  </a:txBody>
                  <a:tcPr marT="45706" marB="45706"/>
                </a:tc>
                <a:tc>
                  <a:txBody>
                    <a:bodyPr/>
                    <a:lstStyle/>
                    <a:p>
                      <a:r>
                        <a:rPr lang="en-US" sz="2800" b="1" dirty="0"/>
                        <a:t>-1</a:t>
                      </a:r>
                    </a:p>
                  </a:txBody>
                  <a:tcPr marT="45706" marB="45706"/>
                </a:tc>
                <a:extLst>
                  <a:ext uri="{0D108BD9-81ED-4DB2-BD59-A6C34878D82A}">
                    <a16:rowId xmlns:a16="http://schemas.microsoft.com/office/drawing/2014/main" val="10004"/>
                  </a:ext>
                </a:extLst>
              </a:tr>
            </a:tbl>
          </a:graphicData>
        </a:graphic>
      </p:graphicFrame>
      <p:pic>
        <p:nvPicPr>
          <p:cNvPr id="312324" name="Picture 4">
            <a:extLst>
              <a:ext uri="{FF2B5EF4-FFF2-40B4-BE49-F238E27FC236}">
                <a16:creationId xmlns:a16="http://schemas.microsoft.com/office/drawing/2014/main" id="{3829DA99-FF41-41AD-A863-E7C8F56D9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0"/>
            <a:ext cx="233362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a:extLst>
              <a:ext uri="{FF2B5EF4-FFF2-40B4-BE49-F238E27FC236}">
                <a16:creationId xmlns:a16="http://schemas.microsoft.com/office/drawing/2014/main" id="{F9C8A28B-434B-47E2-BDC0-29C40AB7B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222750"/>
            <a:ext cx="29718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2324"/>
                                        </p:tgtEl>
                                        <p:attrNameLst>
                                          <p:attrName>style.visibility</p:attrName>
                                        </p:attrNameLst>
                                      </p:cBhvr>
                                      <p:to>
                                        <p:strVal val="visible"/>
                                      </p:to>
                                    </p:set>
                                    <p:anim calcmode="lin" valueType="num">
                                      <p:cBhvr additive="base">
                                        <p:cTn id="13" dur="500" fill="hold"/>
                                        <p:tgtEl>
                                          <p:spTgt spid="312324"/>
                                        </p:tgtEl>
                                        <p:attrNameLst>
                                          <p:attrName>ppt_x</p:attrName>
                                        </p:attrNameLst>
                                      </p:cBhvr>
                                      <p:tavLst>
                                        <p:tav tm="0">
                                          <p:val>
                                            <p:strVal val="#ppt_x"/>
                                          </p:val>
                                        </p:tav>
                                        <p:tav tm="100000">
                                          <p:val>
                                            <p:strVal val="#ppt_x"/>
                                          </p:val>
                                        </p:tav>
                                      </p:tavLst>
                                    </p:anim>
                                    <p:anim calcmode="lin" valueType="num">
                                      <p:cBhvr additive="base">
                                        <p:cTn id="14" dur="500" fill="hold"/>
                                        <p:tgtEl>
                                          <p:spTgt spid="31232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C5A70D7-8193-4F03-9C2D-75117585BBFB}"/>
              </a:ext>
            </a:extLst>
          </p:cNvPr>
          <p:cNvGraphicFramePr>
            <a:graphicFrameLocks noGrp="1"/>
          </p:cNvGraphicFramePr>
          <p:nvPr/>
        </p:nvGraphicFramePr>
        <p:xfrm>
          <a:off x="0" y="914400"/>
          <a:ext cx="4038600" cy="350520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518160">
                <a:tc>
                  <a:txBody>
                    <a:bodyPr/>
                    <a:lstStyle/>
                    <a:p>
                      <a:r>
                        <a:rPr lang="en-US" sz="4000" b="1" dirty="0"/>
                        <a:t>x</a:t>
                      </a:r>
                      <a:r>
                        <a:rPr lang="en-US" sz="4000" b="1" baseline="-25000" dirty="0"/>
                        <a:t>1</a:t>
                      </a:r>
                      <a:endParaRPr lang="en-US" sz="4000" b="1" dirty="0"/>
                    </a:p>
                  </a:txBody>
                  <a:tcPr/>
                </a:tc>
                <a:tc>
                  <a:txBody>
                    <a:bodyPr/>
                    <a:lstStyle/>
                    <a:p>
                      <a:r>
                        <a:rPr lang="en-US" sz="4000" b="1" dirty="0"/>
                        <a:t>x</a:t>
                      </a:r>
                      <a:r>
                        <a:rPr lang="en-US" sz="4000" b="1" baseline="-25000" dirty="0"/>
                        <a:t>2</a:t>
                      </a:r>
                      <a:endParaRPr lang="en-US" sz="4000" b="1" dirty="0"/>
                    </a:p>
                  </a:txBody>
                  <a:tcPr/>
                </a:tc>
                <a:tc>
                  <a:txBody>
                    <a:bodyPr/>
                    <a:lstStyle/>
                    <a:p>
                      <a:r>
                        <a:rPr lang="en-US" sz="4000" b="1" dirty="0"/>
                        <a:t>y</a:t>
                      </a:r>
                    </a:p>
                  </a:txBody>
                  <a:tcPr/>
                </a:tc>
                <a:extLst>
                  <a:ext uri="{0D108BD9-81ED-4DB2-BD59-A6C34878D82A}">
                    <a16:rowId xmlns:a16="http://schemas.microsoft.com/office/drawing/2014/main" val="10000"/>
                  </a:ext>
                </a:extLst>
              </a:tr>
              <a:tr h="518160">
                <a:tc>
                  <a:txBody>
                    <a:bodyPr/>
                    <a:lstStyle/>
                    <a:p>
                      <a:r>
                        <a:rPr lang="en-US" sz="4000" b="1" dirty="0"/>
                        <a:t>1</a:t>
                      </a:r>
                    </a:p>
                  </a:txBody>
                  <a:tcPr/>
                </a:tc>
                <a:tc>
                  <a:txBody>
                    <a:bodyPr/>
                    <a:lstStyle/>
                    <a:p>
                      <a:r>
                        <a:rPr lang="en-US" sz="4000" b="1" dirty="0"/>
                        <a:t>1</a:t>
                      </a:r>
                    </a:p>
                  </a:txBody>
                  <a:tcPr/>
                </a:tc>
                <a:tc>
                  <a:txBody>
                    <a:bodyPr/>
                    <a:lstStyle/>
                    <a:p>
                      <a:r>
                        <a:rPr lang="en-US" sz="4000" b="1" dirty="0"/>
                        <a:t>1</a:t>
                      </a:r>
                    </a:p>
                  </a:txBody>
                  <a:tcPr/>
                </a:tc>
                <a:extLst>
                  <a:ext uri="{0D108BD9-81ED-4DB2-BD59-A6C34878D82A}">
                    <a16:rowId xmlns:a16="http://schemas.microsoft.com/office/drawing/2014/main" val="10001"/>
                  </a:ext>
                </a:extLst>
              </a:tr>
              <a:tr h="518160">
                <a:tc>
                  <a:txBody>
                    <a:bodyPr/>
                    <a:lstStyle/>
                    <a:p>
                      <a:r>
                        <a:rPr lang="en-US" sz="4000" b="1" dirty="0"/>
                        <a:t>1</a:t>
                      </a:r>
                    </a:p>
                  </a:txBody>
                  <a:tcPr/>
                </a:tc>
                <a:tc>
                  <a:txBody>
                    <a:bodyPr/>
                    <a:lstStyle/>
                    <a:p>
                      <a:r>
                        <a:rPr lang="en-US" sz="4000" b="1" dirty="0"/>
                        <a:t>0</a:t>
                      </a:r>
                    </a:p>
                  </a:txBody>
                  <a:tcPr/>
                </a:tc>
                <a:tc>
                  <a:txBody>
                    <a:bodyPr/>
                    <a:lstStyle/>
                    <a:p>
                      <a:r>
                        <a:rPr lang="en-US" sz="4000" b="1" dirty="0">
                          <a:solidFill>
                            <a:schemeClr val="tx1"/>
                          </a:solidFill>
                          <a:sym typeface="Wingdings" pitchFamily="2" charset="2"/>
                        </a:rPr>
                        <a:t>-1</a:t>
                      </a:r>
                      <a:endParaRPr lang="en-US" sz="4000" b="1" dirty="0">
                        <a:solidFill>
                          <a:schemeClr val="tx1"/>
                        </a:solidFill>
                      </a:endParaRPr>
                    </a:p>
                  </a:txBody>
                  <a:tcPr/>
                </a:tc>
                <a:extLst>
                  <a:ext uri="{0D108BD9-81ED-4DB2-BD59-A6C34878D82A}">
                    <a16:rowId xmlns:a16="http://schemas.microsoft.com/office/drawing/2014/main" val="10002"/>
                  </a:ext>
                </a:extLst>
              </a:tr>
              <a:tr h="518160">
                <a:tc>
                  <a:txBody>
                    <a:bodyPr/>
                    <a:lstStyle/>
                    <a:p>
                      <a:r>
                        <a:rPr lang="en-US" sz="4000" b="1" dirty="0"/>
                        <a:t>0</a:t>
                      </a:r>
                    </a:p>
                  </a:txBody>
                  <a:tcPr/>
                </a:tc>
                <a:tc>
                  <a:txBody>
                    <a:bodyPr/>
                    <a:lstStyle/>
                    <a:p>
                      <a:r>
                        <a:rPr lang="en-US" sz="4000" b="1" dirty="0"/>
                        <a:t>1</a:t>
                      </a:r>
                    </a:p>
                  </a:txBody>
                  <a:tcPr/>
                </a:tc>
                <a:tc>
                  <a:txBody>
                    <a:bodyPr/>
                    <a:lstStyle/>
                    <a:p>
                      <a:r>
                        <a:rPr lang="en-US" sz="4000" b="1" dirty="0">
                          <a:solidFill>
                            <a:schemeClr val="tx1"/>
                          </a:solidFill>
                          <a:sym typeface="Wingdings" pitchFamily="2" charset="2"/>
                        </a:rPr>
                        <a:t>-1</a:t>
                      </a:r>
                      <a:endParaRPr lang="en-US" sz="4000" b="1" dirty="0">
                        <a:solidFill>
                          <a:schemeClr val="tx1"/>
                        </a:solidFill>
                      </a:endParaRPr>
                    </a:p>
                  </a:txBody>
                  <a:tcPr/>
                </a:tc>
                <a:extLst>
                  <a:ext uri="{0D108BD9-81ED-4DB2-BD59-A6C34878D82A}">
                    <a16:rowId xmlns:a16="http://schemas.microsoft.com/office/drawing/2014/main" val="10003"/>
                  </a:ext>
                </a:extLst>
              </a:tr>
              <a:tr h="518160">
                <a:tc>
                  <a:txBody>
                    <a:bodyPr/>
                    <a:lstStyle/>
                    <a:p>
                      <a:r>
                        <a:rPr lang="en-US" sz="4000" b="1" dirty="0"/>
                        <a:t>0</a:t>
                      </a:r>
                    </a:p>
                  </a:txBody>
                  <a:tcPr/>
                </a:tc>
                <a:tc>
                  <a:txBody>
                    <a:bodyPr/>
                    <a:lstStyle/>
                    <a:p>
                      <a:r>
                        <a:rPr lang="en-US" sz="4000" b="1" dirty="0"/>
                        <a:t>0</a:t>
                      </a:r>
                    </a:p>
                  </a:txBody>
                  <a:tcPr/>
                </a:tc>
                <a:tc>
                  <a:txBody>
                    <a:bodyPr/>
                    <a:lstStyle/>
                    <a:p>
                      <a:r>
                        <a:rPr lang="en-US" sz="4000" b="1" dirty="0">
                          <a:solidFill>
                            <a:schemeClr val="tx1"/>
                          </a:solidFill>
                          <a:sym typeface="Wingdings" pitchFamily="2" charset="2"/>
                        </a:rPr>
                        <a:t>-1</a:t>
                      </a:r>
                      <a:endParaRPr lang="en-US" sz="4000" b="1" dirty="0">
                        <a:solidFill>
                          <a:schemeClr val="tx1"/>
                        </a:solidFill>
                      </a:endParaRPr>
                    </a:p>
                  </a:txBody>
                  <a:tcPr/>
                </a:tc>
                <a:extLst>
                  <a:ext uri="{0D108BD9-81ED-4DB2-BD59-A6C34878D82A}">
                    <a16:rowId xmlns:a16="http://schemas.microsoft.com/office/drawing/2014/main" val="10004"/>
                  </a:ext>
                </a:extLst>
              </a:tr>
            </a:tbl>
          </a:graphicData>
        </a:graphic>
      </p:graphicFrame>
      <p:sp>
        <p:nvSpPr>
          <p:cNvPr id="530460" name="TextBox 2">
            <a:extLst>
              <a:ext uri="{FF2B5EF4-FFF2-40B4-BE49-F238E27FC236}">
                <a16:creationId xmlns:a16="http://schemas.microsoft.com/office/drawing/2014/main" id="{C3D2F057-9796-4BBC-8C91-347F3C4B1C4B}"/>
              </a:ext>
            </a:extLst>
          </p:cNvPr>
          <p:cNvSpPr txBox="1">
            <a:spLocks noChangeArrowheads="1"/>
          </p:cNvSpPr>
          <p:nvPr/>
        </p:nvSpPr>
        <p:spPr bwMode="auto">
          <a:xfrm>
            <a:off x="1219200" y="0"/>
            <a:ext cx="579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800"/>
              <a:t>AND GATE</a:t>
            </a:r>
          </a:p>
        </p:txBody>
      </p:sp>
      <p:pic>
        <p:nvPicPr>
          <p:cNvPr id="4" name="Picture 11">
            <a:extLst>
              <a:ext uri="{FF2B5EF4-FFF2-40B4-BE49-F238E27FC236}">
                <a16:creationId xmlns:a16="http://schemas.microsoft.com/office/drawing/2014/main" id="{3E63FA51-EAD0-4316-B08C-1BD94CBC3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914400"/>
            <a:ext cx="29718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0462" name="Rectangle 4">
            <a:extLst>
              <a:ext uri="{FF2B5EF4-FFF2-40B4-BE49-F238E27FC236}">
                <a16:creationId xmlns:a16="http://schemas.microsoft.com/office/drawing/2014/main" id="{AF6ACE57-77DF-4795-97F2-7B062DCAC466}"/>
              </a:ext>
            </a:extLst>
          </p:cNvPr>
          <p:cNvSpPr>
            <a:spLocks noChangeArrowheads="1"/>
          </p:cNvSpPr>
          <p:nvPr/>
        </p:nvSpPr>
        <p:spPr bwMode="auto">
          <a:xfrm>
            <a:off x="1066800" y="6488113"/>
            <a:ext cx="701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https://med.nyu.edu/chibi/sites/default/files/chibi/file2.pdf</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a:extLst>
              <a:ext uri="{FF2B5EF4-FFF2-40B4-BE49-F238E27FC236}">
                <a16:creationId xmlns:a16="http://schemas.microsoft.com/office/drawing/2014/main" id="{452110FF-D23C-4A15-952D-CAB3A2EF8A29}"/>
              </a:ext>
            </a:extLst>
          </p:cNvPr>
          <p:cNvPicPr>
            <a:picLocks noChangeAspect="1" noChangeArrowheads="1"/>
          </p:cNvPicPr>
          <p:nvPr/>
        </p:nvPicPr>
        <p:blipFill>
          <a:blip r:embed="rId2">
            <a:lum contrast="2000"/>
            <a:extLst>
              <a:ext uri="{28A0092B-C50C-407E-A947-70E740481C1C}">
                <a14:useLocalDpi xmlns:a14="http://schemas.microsoft.com/office/drawing/2010/main" val="0"/>
              </a:ext>
            </a:extLst>
          </a:blip>
          <a:srcRect/>
          <a:stretch>
            <a:fillRect/>
          </a:stretch>
        </p:blipFill>
        <p:spPr bwMode="auto">
          <a:xfrm>
            <a:off x="0" y="838200"/>
            <a:ext cx="9144000"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1">
            <a:extLst>
              <a:ext uri="{FF2B5EF4-FFF2-40B4-BE49-F238E27FC236}">
                <a16:creationId xmlns:a16="http://schemas.microsoft.com/office/drawing/2014/main" id="{E22EE2CD-504B-4053-9406-915F5A49D037}"/>
              </a:ext>
            </a:extLst>
          </p:cNvPr>
          <p:cNvSpPr>
            <a:spLocks noChangeArrowheads="1"/>
          </p:cNvSpPr>
          <p:nvPr/>
        </p:nvSpPr>
        <p:spPr bwMode="auto">
          <a:xfrm>
            <a:off x="0" y="1752600"/>
            <a:ext cx="9144000"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buFont typeface="Wingdings" panose="05000000000000000000" pitchFamily="2" charset="2"/>
              <a:buNone/>
            </a:pPr>
            <a:r>
              <a:rPr lang="en-US" altLang="ko-KR" sz="4400" b="1">
                <a:solidFill>
                  <a:srgbClr val="FF0000"/>
                </a:solidFill>
                <a:ea typeface="Gulim" panose="020B0600000101010101" pitchFamily="34" charset="-127"/>
                <a:sym typeface="Symbol" panose="05050102010706020507" pitchFamily="18" charset="2"/>
              </a:rPr>
              <a:t></a:t>
            </a:r>
            <a:r>
              <a:rPr lang="en-US" altLang="ko-KR" sz="4400" b="1" i="1">
                <a:solidFill>
                  <a:srgbClr val="FF0000"/>
                </a:solidFill>
                <a:ea typeface="Gulim" panose="020B0600000101010101" pitchFamily="34" charset="-127"/>
              </a:rPr>
              <a:t>w</a:t>
            </a:r>
            <a:r>
              <a:rPr lang="en-US" altLang="ko-KR" sz="4400" b="1" i="1" baseline="-25000">
                <a:solidFill>
                  <a:srgbClr val="FF0000"/>
                </a:solidFill>
                <a:ea typeface="Gulim" panose="020B0600000101010101" pitchFamily="34" charset="-127"/>
              </a:rPr>
              <a:t>i </a:t>
            </a:r>
            <a:r>
              <a:rPr lang="en-US" altLang="ko-KR" sz="4400" b="1">
                <a:solidFill>
                  <a:srgbClr val="FF0000"/>
                </a:solidFill>
                <a:ea typeface="Gulim" panose="020B0600000101010101" pitchFamily="34" charset="-127"/>
              </a:rPr>
              <a:t>= </a:t>
            </a:r>
            <a:r>
              <a:rPr lang="en-US" altLang="ko-KR" sz="4400" b="1">
                <a:solidFill>
                  <a:srgbClr val="FF0000"/>
                </a:solidFill>
                <a:ea typeface="Gulim" panose="020B0600000101010101" pitchFamily="34" charset="-127"/>
                <a:sym typeface="Symbol" panose="05050102010706020507" pitchFamily="18" charset="2"/>
              </a:rPr>
              <a:t></a:t>
            </a:r>
            <a:r>
              <a:rPr lang="en-US" altLang="ko-KR" sz="4400" b="1">
                <a:solidFill>
                  <a:srgbClr val="FF0000"/>
                </a:solidFill>
                <a:ea typeface="Gulim" panose="020B0600000101010101" pitchFamily="34" charset="-127"/>
              </a:rPr>
              <a:t>t </a:t>
            </a:r>
            <a:r>
              <a:rPr lang="en-US" altLang="ko-KR" sz="4400" b="1" i="1">
                <a:solidFill>
                  <a:srgbClr val="FF0000"/>
                </a:solidFill>
                <a:ea typeface="Gulim" panose="020B0600000101010101" pitchFamily="34" charset="-127"/>
              </a:rPr>
              <a:t>x</a:t>
            </a:r>
            <a:r>
              <a:rPr lang="en-US" altLang="ko-KR" sz="4400" b="1" i="1" baseline="-25000">
                <a:solidFill>
                  <a:srgbClr val="FF0000"/>
                </a:solidFill>
                <a:ea typeface="Gulim" panose="020B0600000101010101" pitchFamily="34" charset="-127"/>
              </a:rPr>
              <a:t>i   </a:t>
            </a:r>
            <a:r>
              <a:rPr lang="en-US" altLang="ko-KR" sz="4400" b="1" i="1">
                <a:solidFill>
                  <a:srgbClr val="FF0000"/>
                </a:solidFill>
                <a:ea typeface="Gulim" panose="020B0600000101010101" pitchFamily="34" charset="-127"/>
              </a:rPr>
              <a:t> ; if </a:t>
            </a:r>
            <a:r>
              <a:rPr lang="en-US" altLang="ko-KR" sz="4400" b="1">
                <a:solidFill>
                  <a:srgbClr val="FF0000"/>
                </a:solidFill>
                <a:ea typeface="Gulim" panose="020B0600000101010101" pitchFamily="34" charset="-127"/>
              </a:rPr>
              <a:t>(</a:t>
            </a:r>
            <a:r>
              <a:rPr lang="en-US" altLang="ko-KR" sz="4400" b="1" i="1">
                <a:solidFill>
                  <a:srgbClr val="FF0000"/>
                </a:solidFill>
                <a:ea typeface="Gulim" panose="020B0600000101010101" pitchFamily="34" charset="-127"/>
              </a:rPr>
              <a:t>t</a:t>
            </a:r>
            <a:r>
              <a:rPr lang="en-US" altLang="ko-KR" sz="4400" b="1">
                <a:solidFill>
                  <a:srgbClr val="FF0000"/>
                </a:solidFill>
                <a:ea typeface="Gulim" panose="020B0600000101010101" pitchFamily="34" charset="-127"/>
              </a:rPr>
              <a:t> – </a:t>
            </a:r>
            <a:r>
              <a:rPr lang="en-US" altLang="ko-KR" sz="4400" b="1" i="1">
                <a:solidFill>
                  <a:srgbClr val="FF0000"/>
                </a:solidFill>
                <a:ea typeface="Gulim" panose="020B0600000101010101" pitchFamily="34" charset="-127"/>
              </a:rPr>
              <a:t>o</a:t>
            </a:r>
            <a:r>
              <a:rPr lang="en-US" altLang="ko-KR" sz="4400" b="1">
                <a:solidFill>
                  <a:srgbClr val="FF0000"/>
                </a:solidFill>
                <a:ea typeface="Gulim" panose="020B0600000101010101" pitchFamily="34" charset="-127"/>
              </a:rPr>
              <a:t>) is not zero, </a:t>
            </a:r>
          </a:p>
          <a:p>
            <a:pPr eaLnBrk="1" hangingPunct="1">
              <a:lnSpc>
                <a:spcPct val="80000"/>
              </a:lnSpc>
              <a:buFont typeface="Wingdings" panose="05000000000000000000" pitchFamily="2" charset="2"/>
              <a:buNone/>
            </a:pPr>
            <a:endParaRPr lang="en-US" altLang="ko-KR" sz="4400" b="1">
              <a:solidFill>
                <a:srgbClr val="FF0000"/>
              </a:solidFill>
              <a:ea typeface="Gulim" panose="020B0600000101010101" pitchFamily="34" charset="-127"/>
            </a:endParaRPr>
          </a:p>
          <a:p>
            <a:pPr eaLnBrk="1" hangingPunct="1">
              <a:lnSpc>
                <a:spcPct val="80000"/>
              </a:lnSpc>
              <a:buFont typeface="Wingdings" panose="05000000000000000000" pitchFamily="2" charset="2"/>
              <a:buNone/>
            </a:pPr>
            <a:r>
              <a:rPr lang="en-US" altLang="ko-KR" sz="4400" b="1">
                <a:solidFill>
                  <a:srgbClr val="FF0000"/>
                </a:solidFill>
                <a:ea typeface="Gulim" panose="020B0600000101010101" pitchFamily="34" charset="-127"/>
                <a:sym typeface="Symbol" panose="05050102010706020507" pitchFamily="18" charset="2"/>
              </a:rPr>
              <a:t> </a:t>
            </a:r>
            <a:r>
              <a:rPr lang="en-US" altLang="ko-KR" sz="4400" b="1" i="1">
                <a:solidFill>
                  <a:srgbClr val="FF0000"/>
                </a:solidFill>
                <a:ea typeface="Gulim" panose="020B0600000101010101" pitchFamily="34" charset="-127"/>
              </a:rPr>
              <a:t>w</a:t>
            </a:r>
            <a:r>
              <a:rPr lang="en-US" altLang="ko-KR" sz="4400" b="1" i="1" baseline="-25000">
                <a:solidFill>
                  <a:srgbClr val="FF0000"/>
                </a:solidFill>
                <a:ea typeface="Gulim" panose="020B0600000101010101" pitchFamily="34" charset="-127"/>
              </a:rPr>
              <a:t>i </a:t>
            </a:r>
            <a:r>
              <a:rPr lang="en-US" altLang="ko-KR" sz="4400" b="1">
                <a:solidFill>
                  <a:srgbClr val="FF0000"/>
                </a:solidFill>
                <a:ea typeface="Gulim" panose="020B0600000101010101" pitchFamily="34" charset="-127"/>
              </a:rPr>
              <a:t>= 0 		if (t-o)=0</a:t>
            </a:r>
          </a:p>
          <a:p>
            <a:pPr eaLnBrk="1" hangingPunct="1">
              <a:lnSpc>
                <a:spcPct val="80000"/>
              </a:lnSpc>
              <a:buFont typeface="Wingdings" panose="05000000000000000000" pitchFamily="2" charset="2"/>
              <a:buNone/>
            </a:pPr>
            <a:endParaRPr lang="en-US" altLang="ko-KR" sz="4400" b="1" i="1">
              <a:solidFill>
                <a:srgbClr val="FF0000"/>
              </a:solidFill>
              <a:ea typeface="Gulim" panose="020B0600000101010101" pitchFamily="34" charset="-127"/>
            </a:endParaRPr>
          </a:p>
          <a:p>
            <a:pPr eaLnBrk="1" hangingPunct="1">
              <a:lnSpc>
                <a:spcPct val="80000"/>
              </a:lnSpc>
              <a:buFont typeface="Wingdings" panose="05000000000000000000" pitchFamily="2" charset="2"/>
              <a:buNone/>
            </a:pPr>
            <a:endParaRPr lang="en-US" altLang="ko-KR" sz="4400" b="1" i="1">
              <a:solidFill>
                <a:srgbClr val="FF0000"/>
              </a:solidFill>
              <a:ea typeface="Gulim" panose="020B0600000101010101" pitchFamily="34" charset="-127"/>
            </a:endParaRPr>
          </a:p>
          <a:p>
            <a:pPr eaLnBrk="1" hangingPunct="1">
              <a:lnSpc>
                <a:spcPct val="80000"/>
              </a:lnSpc>
              <a:buFont typeface="Wingdings" panose="05000000000000000000" pitchFamily="2" charset="2"/>
              <a:buNone/>
            </a:pPr>
            <a:r>
              <a:rPr lang="en-US" altLang="ko-KR" sz="4400" b="1" i="1">
                <a:solidFill>
                  <a:srgbClr val="FF0000"/>
                </a:solidFill>
                <a:ea typeface="Gulim" panose="020B0600000101010101" pitchFamily="34" charset="-127"/>
              </a:rPr>
              <a:t>Target  ‘t’ and output ‘o’ are either 1 or -1 </a:t>
            </a:r>
          </a:p>
          <a:p>
            <a:pPr eaLnBrk="1" hangingPunct="1">
              <a:lnSpc>
                <a:spcPct val="80000"/>
              </a:lnSpc>
              <a:buFont typeface="Wingdings" panose="05000000000000000000" pitchFamily="2" charset="2"/>
              <a:buNone/>
            </a:pPr>
            <a:endParaRPr lang="en-US" altLang="ko-KR" sz="4400" b="1" i="1">
              <a:solidFill>
                <a:srgbClr val="FF0000"/>
              </a:solidFill>
              <a:ea typeface="Gulim" panose="020B0600000101010101" pitchFamily="34" charset="-127"/>
            </a:endParaRPr>
          </a:p>
          <a:p>
            <a:pPr eaLnBrk="1" hangingPunct="1">
              <a:lnSpc>
                <a:spcPct val="80000"/>
              </a:lnSpc>
              <a:buFont typeface="Wingdings" panose="05000000000000000000" pitchFamily="2" charset="2"/>
              <a:buNone/>
            </a:pPr>
            <a:r>
              <a:rPr lang="en-US" altLang="ko-KR" sz="4400" b="1" i="1">
                <a:solidFill>
                  <a:srgbClr val="FF0000"/>
                </a:solidFill>
                <a:ea typeface="Gulim" panose="020B0600000101010101" pitchFamily="34" charset="-127"/>
              </a:rPr>
              <a:t>			not 0,1 </a:t>
            </a:r>
            <a:endParaRPr lang="en-US" altLang="ko-KR" sz="3200" i="1">
              <a:ea typeface="Gulim" panose="020B0600000101010101" pitchFamily="34" charset="-127"/>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9138" name="Picture 2">
            <a:extLst>
              <a:ext uri="{FF2B5EF4-FFF2-40B4-BE49-F238E27FC236}">
                <a16:creationId xmlns:a16="http://schemas.microsoft.com/office/drawing/2014/main" id="{B73C0820-1DCF-4596-A4AF-C9FD0ADF58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34290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9139" name="Picture 3">
            <a:extLst>
              <a:ext uri="{FF2B5EF4-FFF2-40B4-BE49-F238E27FC236}">
                <a16:creationId xmlns:a16="http://schemas.microsoft.com/office/drawing/2014/main" id="{BA38B6AD-4996-4596-8F4B-721E3955F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685800"/>
            <a:ext cx="1447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9140" name="Picture 4">
            <a:extLst>
              <a:ext uri="{FF2B5EF4-FFF2-40B4-BE49-F238E27FC236}">
                <a16:creationId xmlns:a16="http://schemas.microsoft.com/office/drawing/2014/main" id="{EAFC3FDE-6E3D-4E48-8CF5-690CDF6DF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685800"/>
            <a:ext cx="23622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321EEE5-1B1C-4905-8CE5-7E79970F14D6}"/>
              </a:ext>
            </a:extLst>
          </p:cNvPr>
          <p:cNvSpPr txBox="1">
            <a:spLocks noChangeArrowheads="1"/>
          </p:cNvSpPr>
          <p:nvPr/>
        </p:nvSpPr>
        <p:spPr bwMode="auto">
          <a:xfrm>
            <a:off x="0" y="297180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Based on new weight (1 1 1) and input (x</a:t>
            </a:r>
            <a:r>
              <a:rPr lang="en-US" altLang="en-US" sz="2800" b="1" baseline="-25000">
                <a:latin typeface="Calibri" panose="020F0502020204030204" pitchFamily="34" charset="0"/>
              </a:rPr>
              <a:t>1</a:t>
            </a:r>
            <a:r>
              <a:rPr lang="en-US" altLang="en-US" sz="2800" b="1">
                <a:latin typeface="Calibri" panose="020F0502020204030204" pitchFamily="34" charset="0"/>
              </a:rPr>
              <a:t> ,x</a:t>
            </a:r>
            <a:r>
              <a:rPr lang="en-US" altLang="en-US" sz="2800" b="1" baseline="-25000">
                <a:latin typeface="Calibri" panose="020F0502020204030204" pitchFamily="34" charset="0"/>
              </a:rPr>
              <a:t>2</a:t>
            </a:r>
            <a:r>
              <a:rPr lang="en-US" altLang="en-US" sz="2800" b="1">
                <a:latin typeface="Calibri" panose="020F0502020204030204" pitchFamily="34" charset="0"/>
              </a:rPr>
              <a:t> ,x</a:t>
            </a:r>
            <a:r>
              <a:rPr lang="en-US" altLang="en-US" sz="2800" b="1" baseline="-25000">
                <a:latin typeface="Calibri" panose="020F0502020204030204" pitchFamily="34" charset="0"/>
              </a:rPr>
              <a:t>3</a:t>
            </a:r>
            <a:r>
              <a:rPr lang="en-US" altLang="en-US" sz="2800" b="1">
                <a:latin typeface="Calibri" panose="020F0502020204030204" pitchFamily="34" charset="0"/>
              </a:rPr>
              <a:t> ),</a:t>
            </a:r>
          </a:p>
          <a:p>
            <a:pPr eaLnBrk="1" hangingPunct="1"/>
            <a:r>
              <a:rPr lang="en-US" altLang="en-US" sz="2800" b="1">
                <a:latin typeface="Calibri" panose="020F0502020204030204" pitchFamily="34" charset="0"/>
              </a:rPr>
              <a:t> output = x</a:t>
            </a:r>
            <a:r>
              <a:rPr lang="en-US" altLang="en-US" sz="2800" b="1" baseline="-25000">
                <a:latin typeface="Calibri" panose="020F0502020204030204" pitchFamily="34" charset="0"/>
              </a:rPr>
              <a:t>1</a:t>
            </a:r>
            <a:r>
              <a:rPr lang="en-US" altLang="en-US" sz="2800" b="1">
                <a:latin typeface="Calibri" panose="020F0502020204030204" pitchFamily="34" charset="0"/>
              </a:rPr>
              <a:t>+x</a:t>
            </a:r>
            <a:r>
              <a:rPr lang="en-US" altLang="en-US" sz="2800" b="1" baseline="-25000">
                <a:latin typeface="Calibri" panose="020F0502020204030204" pitchFamily="34" charset="0"/>
              </a:rPr>
              <a:t>2</a:t>
            </a:r>
            <a:r>
              <a:rPr lang="en-US" altLang="en-US" sz="2800" b="1">
                <a:latin typeface="Calibri" panose="020F0502020204030204" pitchFamily="34" charset="0"/>
              </a:rPr>
              <a:t> +1</a:t>
            </a:r>
          </a:p>
        </p:txBody>
      </p:sp>
      <p:pic>
        <p:nvPicPr>
          <p:cNvPr id="11" name="Picture 4">
            <a:extLst>
              <a:ext uri="{FF2B5EF4-FFF2-40B4-BE49-F238E27FC236}">
                <a16:creationId xmlns:a16="http://schemas.microsoft.com/office/drawing/2014/main" id="{526CC193-C6C3-4428-8C3F-7E81624386A0}"/>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0" y="3886200"/>
            <a:ext cx="57388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
            <a:extLst>
              <a:ext uri="{FF2B5EF4-FFF2-40B4-BE49-F238E27FC236}">
                <a16:creationId xmlns:a16="http://schemas.microsoft.com/office/drawing/2014/main" id="{EE4086A1-CE52-4DBF-A98E-8060906ED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0"/>
            <a:ext cx="152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93947EE0-06AD-4BE1-9B97-79219014C01F}"/>
              </a:ext>
            </a:extLst>
          </p:cNvPr>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solidFill>
                  <a:srgbClr val="FF0000"/>
                </a:solidFill>
                <a:latin typeface="Calibri" panose="020F0502020204030204" pitchFamily="34" charset="0"/>
              </a:rPr>
              <a:t>AND GATE : </a:t>
            </a:r>
            <a:r>
              <a:rPr lang="en-US" altLang="en-US" sz="3200" b="1">
                <a:latin typeface="Calibri" panose="020F0502020204030204" pitchFamily="34" charset="0"/>
              </a:rPr>
              <a:t>Presenting the first input</a:t>
            </a:r>
            <a:endParaRPr lang="en-US" altLang="en-US" sz="2400" b="1">
              <a:latin typeface="Calibri" panose="020F0502020204030204" pitchFamily="34" charset="0"/>
            </a:endParaRPr>
          </a:p>
        </p:txBody>
      </p:sp>
      <p:pic>
        <p:nvPicPr>
          <p:cNvPr id="1499147" name="Picture 11">
            <a:extLst>
              <a:ext uri="{FF2B5EF4-FFF2-40B4-BE49-F238E27FC236}">
                <a16:creationId xmlns:a16="http://schemas.microsoft.com/office/drawing/2014/main" id="{FAD9AF90-D47F-414E-BB72-5EA8989D8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9225" y="2743200"/>
            <a:ext cx="13747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Table 11">
            <a:extLst>
              <a:ext uri="{FF2B5EF4-FFF2-40B4-BE49-F238E27FC236}">
                <a16:creationId xmlns:a16="http://schemas.microsoft.com/office/drawing/2014/main" id="{1D6236E8-9B7A-4520-B8DF-9958EB7E3D63}"/>
              </a:ext>
            </a:extLst>
          </p:cNvPr>
          <p:cNvGraphicFramePr>
            <a:graphicFrameLocks noGrp="1"/>
          </p:cNvGraphicFramePr>
          <p:nvPr/>
        </p:nvGraphicFramePr>
        <p:xfrm>
          <a:off x="6400800" y="4572000"/>
          <a:ext cx="2743200" cy="22860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441960">
                <a:tc>
                  <a:txBody>
                    <a:bodyPr/>
                    <a:lstStyle/>
                    <a:p>
                      <a:r>
                        <a:rPr lang="en-US" sz="2400" b="1" dirty="0"/>
                        <a:t>x</a:t>
                      </a:r>
                      <a:r>
                        <a:rPr lang="en-US" sz="2400" b="1" baseline="-25000" dirty="0"/>
                        <a:t>1</a:t>
                      </a:r>
                      <a:endParaRPr lang="en-US" sz="2400" b="1" dirty="0"/>
                    </a:p>
                  </a:txBody>
                  <a:tcPr/>
                </a:tc>
                <a:tc>
                  <a:txBody>
                    <a:bodyPr/>
                    <a:lstStyle/>
                    <a:p>
                      <a:r>
                        <a:rPr lang="en-US" sz="2400" b="1" dirty="0"/>
                        <a:t>x</a:t>
                      </a:r>
                      <a:r>
                        <a:rPr lang="en-US" sz="2400" b="1" baseline="-25000" dirty="0"/>
                        <a:t>2</a:t>
                      </a:r>
                      <a:endParaRPr lang="en-US" sz="2400" b="1" dirty="0"/>
                    </a:p>
                  </a:txBody>
                  <a:tcPr/>
                </a:tc>
                <a:tc>
                  <a:txBody>
                    <a:bodyPr/>
                    <a:lstStyle/>
                    <a:p>
                      <a:r>
                        <a:rPr lang="en-US" sz="2400" b="1" dirty="0"/>
                        <a:t>y</a:t>
                      </a:r>
                    </a:p>
                  </a:txBody>
                  <a:tcPr/>
                </a:tc>
                <a:extLst>
                  <a:ext uri="{0D108BD9-81ED-4DB2-BD59-A6C34878D82A}">
                    <a16:rowId xmlns:a16="http://schemas.microsoft.com/office/drawing/2014/main" val="10000"/>
                  </a:ext>
                </a:extLst>
              </a:tr>
              <a:tr h="441960">
                <a:tc>
                  <a:txBody>
                    <a:bodyPr/>
                    <a:lstStyle/>
                    <a:p>
                      <a:r>
                        <a:rPr lang="en-US" sz="2400" b="1" dirty="0"/>
                        <a:t>1</a:t>
                      </a:r>
                    </a:p>
                  </a:txBody>
                  <a:tcPr/>
                </a:tc>
                <a:tc>
                  <a:txBody>
                    <a:bodyPr/>
                    <a:lstStyle/>
                    <a:p>
                      <a:r>
                        <a:rPr lang="en-US" sz="2400" b="1" dirty="0"/>
                        <a:t>1</a:t>
                      </a:r>
                    </a:p>
                  </a:txBody>
                  <a:tcPr/>
                </a:tc>
                <a:tc>
                  <a:txBody>
                    <a:bodyPr/>
                    <a:lstStyle/>
                    <a:p>
                      <a:r>
                        <a:rPr lang="en-US" sz="2400" b="1" dirty="0"/>
                        <a:t>1</a:t>
                      </a:r>
                    </a:p>
                  </a:txBody>
                  <a:tcPr/>
                </a:tc>
                <a:extLst>
                  <a:ext uri="{0D108BD9-81ED-4DB2-BD59-A6C34878D82A}">
                    <a16:rowId xmlns:a16="http://schemas.microsoft.com/office/drawing/2014/main" val="10001"/>
                  </a:ext>
                </a:extLst>
              </a:tr>
              <a:tr h="441960">
                <a:tc>
                  <a:txBody>
                    <a:bodyPr/>
                    <a:lstStyle/>
                    <a:p>
                      <a:r>
                        <a:rPr lang="en-US" sz="2400" b="1" dirty="0"/>
                        <a:t>1</a:t>
                      </a:r>
                    </a:p>
                  </a:txBody>
                  <a:tcPr/>
                </a:tc>
                <a:tc>
                  <a:txBody>
                    <a:bodyPr/>
                    <a:lstStyle/>
                    <a:p>
                      <a:r>
                        <a:rPr lang="en-US" sz="2400" b="1" dirty="0"/>
                        <a:t>0</a:t>
                      </a:r>
                    </a:p>
                  </a:txBody>
                  <a:tcPr/>
                </a:tc>
                <a:tc>
                  <a:txBody>
                    <a:bodyPr/>
                    <a:lstStyle/>
                    <a:p>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2"/>
                  </a:ext>
                </a:extLst>
              </a:tr>
              <a:tr h="441960">
                <a:tc>
                  <a:txBody>
                    <a:bodyPr/>
                    <a:lstStyle/>
                    <a:p>
                      <a:r>
                        <a:rPr lang="en-US" sz="2400" b="1" dirty="0"/>
                        <a:t>0</a:t>
                      </a:r>
                    </a:p>
                  </a:txBody>
                  <a:tcPr/>
                </a:tc>
                <a:tc>
                  <a:txBody>
                    <a:bodyPr/>
                    <a:lstStyle/>
                    <a:p>
                      <a:r>
                        <a:rPr lang="en-US" sz="2400" b="1" dirty="0"/>
                        <a:t>1</a:t>
                      </a:r>
                    </a:p>
                  </a:txBody>
                  <a:tcPr/>
                </a:tc>
                <a:tc>
                  <a:txBody>
                    <a:bodyPr/>
                    <a:lstStyle/>
                    <a:p>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3"/>
                  </a:ext>
                </a:extLst>
              </a:tr>
              <a:tr h="441960">
                <a:tc>
                  <a:txBody>
                    <a:bodyPr/>
                    <a:lstStyle/>
                    <a:p>
                      <a:r>
                        <a:rPr lang="en-US" sz="2400" b="1" dirty="0"/>
                        <a:t>0</a:t>
                      </a:r>
                    </a:p>
                  </a:txBody>
                  <a:tcPr/>
                </a:tc>
                <a:tc>
                  <a:txBody>
                    <a:bodyPr/>
                    <a:lstStyle/>
                    <a:p>
                      <a:r>
                        <a:rPr lang="en-US" sz="2400" b="1" dirty="0"/>
                        <a:t>0</a:t>
                      </a:r>
                    </a:p>
                  </a:txBody>
                  <a:tcPr/>
                </a:tc>
                <a:tc>
                  <a:txBody>
                    <a:bodyPr/>
                    <a:lstStyle/>
                    <a:p>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4"/>
                  </a:ext>
                </a:extLst>
              </a:tr>
            </a:tbl>
          </a:graphicData>
        </a:graphic>
      </p:graphicFrame>
      <p:pic>
        <p:nvPicPr>
          <p:cNvPr id="506917" name="Picture 37">
            <a:extLst>
              <a:ext uri="{FF2B5EF4-FFF2-40B4-BE49-F238E27FC236}">
                <a16:creationId xmlns:a16="http://schemas.microsoft.com/office/drawing/2014/main" id="{E8C3D214-35FD-4745-B94A-8DBFA2830B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609600"/>
            <a:ext cx="16478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499147"/>
                                        </p:tgtEl>
                                        <p:attrNameLst>
                                          <p:attrName>style.visibility</p:attrName>
                                        </p:attrNameLst>
                                      </p:cBhvr>
                                      <p:to>
                                        <p:strVal val="visible"/>
                                      </p:to>
                                    </p:set>
                                    <p:anim calcmode="lin" valueType="num">
                                      <p:cBhvr additive="base">
                                        <p:cTn id="17" dur="500" fill="hold"/>
                                        <p:tgtEl>
                                          <p:spTgt spid="1499147"/>
                                        </p:tgtEl>
                                        <p:attrNameLst>
                                          <p:attrName>ppt_x</p:attrName>
                                        </p:attrNameLst>
                                      </p:cBhvr>
                                      <p:tavLst>
                                        <p:tav tm="0">
                                          <p:val>
                                            <p:strVal val="#ppt_x"/>
                                          </p:val>
                                        </p:tav>
                                        <p:tav tm="100000">
                                          <p:val>
                                            <p:strVal val="#ppt_x"/>
                                          </p:val>
                                        </p:tav>
                                      </p:tavLst>
                                    </p:anim>
                                    <p:anim calcmode="lin" valueType="num">
                                      <p:cBhvr additive="base">
                                        <p:cTn id="18" dur="500" fill="hold"/>
                                        <p:tgtEl>
                                          <p:spTgt spid="149914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499138"/>
                                        </p:tgtEl>
                                        <p:attrNameLst>
                                          <p:attrName>style.visibility</p:attrName>
                                        </p:attrNameLst>
                                      </p:cBhvr>
                                      <p:to>
                                        <p:strVal val="visible"/>
                                      </p:to>
                                    </p:set>
                                    <p:anim calcmode="lin" valueType="num">
                                      <p:cBhvr additive="base">
                                        <p:cTn id="23" dur="500" fill="hold"/>
                                        <p:tgtEl>
                                          <p:spTgt spid="1499138"/>
                                        </p:tgtEl>
                                        <p:attrNameLst>
                                          <p:attrName>ppt_x</p:attrName>
                                        </p:attrNameLst>
                                      </p:cBhvr>
                                      <p:tavLst>
                                        <p:tav tm="0">
                                          <p:val>
                                            <p:strVal val="#ppt_x"/>
                                          </p:val>
                                        </p:tav>
                                        <p:tav tm="100000">
                                          <p:val>
                                            <p:strVal val="#ppt_x"/>
                                          </p:val>
                                        </p:tav>
                                      </p:tavLst>
                                    </p:anim>
                                    <p:anim calcmode="lin" valueType="num">
                                      <p:cBhvr additive="base">
                                        <p:cTn id="24" dur="500" fill="hold"/>
                                        <p:tgtEl>
                                          <p:spTgt spid="149913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499139"/>
                                        </p:tgtEl>
                                        <p:attrNameLst>
                                          <p:attrName>style.visibility</p:attrName>
                                        </p:attrNameLst>
                                      </p:cBhvr>
                                      <p:to>
                                        <p:strVal val="visible"/>
                                      </p:to>
                                    </p:set>
                                    <p:anim calcmode="lin" valueType="num">
                                      <p:cBhvr additive="base">
                                        <p:cTn id="29" dur="500" fill="hold"/>
                                        <p:tgtEl>
                                          <p:spTgt spid="1499139"/>
                                        </p:tgtEl>
                                        <p:attrNameLst>
                                          <p:attrName>ppt_x</p:attrName>
                                        </p:attrNameLst>
                                      </p:cBhvr>
                                      <p:tavLst>
                                        <p:tav tm="0">
                                          <p:val>
                                            <p:strVal val="#ppt_x"/>
                                          </p:val>
                                        </p:tav>
                                        <p:tav tm="100000">
                                          <p:val>
                                            <p:strVal val="#ppt_x"/>
                                          </p:val>
                                        </p:tav>
                                      </p:tavLst>
                                    </p:anim>
                                    <p:anim calcmode="lin" valueType="num">
                                      <p:cBhvr additive="base">
                                        <p:cTn id="30" dur="500" fill="hold"/>
                                        <p:tgtEl>
                                          <p:spTgt spid="1499139"/>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499140"/>
                                        </p:tgtEl>
                                        <p:attrNameLst>
                                          <p:attrName>style.visibility</p:attrName>
                                        </p:attrNameLst>
                                      </p:cBhvr>
                                      <p:to>
                                        <p:strVal val="visible"/>
                                      </p:to>
                                    </p:set>
                                    <p:anim calcmode="lin" valueType="num">
                                      <p:cBhvr additive="base">
                                        <p:cTn id="35" dur="500" fill="hold"/>
                                        <p:tgtEl>
                                          <p:spTgt spid="1499140"/>
                                        </p:tgtEl>
                                        <p:attrNameLst>
                                          <p:attrName>ppt_x</p:attrName>
                                        </p:attrNameLst>
                                      </p:cBhvr>
                                      <p:tavLst>
                                        <p:tav tm="0">
                                          <p:val>
                                            <p:strVal val="#ppt_x"/>
                                          </p:val>
                                        </p:tav>
                                        <p:tav tm="100000">
                                          <p:val>
                                            <p:strVal val="#ppt_x"/>
                                          </p:val>
                                        </p:tav>
                                      </p:tavLst>
                                    </p:anim>
                                    <p:anim calcmode="lin" valueType="num">
                                      <p:cBhvr additive="base">
                                        <p:cTn id="36" dur="500" fill="hold"/>
                                        <p:tgtEl>
                                          <p:spTgt spid="1499140"/>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506917"/>
                                        </p:tgtEl>
                                        <p:attrNameLst>
                                          <p:attrName>style.visibility</p:attrName>
                                        </p:attrNameLst>
                                      </p:cBhvr>
                                      <p:to>
                                        <p:strVal val="visible"/>
                                      </p:to>
                                    </p:set>
                                    <p:anim calcmode="lin" valueType="num">
                                      <p:cBhvr additive="base">
                                        <p:cTn id="47" dur="500" fill="hold"/>
                                        <p:tgtEl>
                                          <p:spTgt spid="506917"/>
                                        </p:tgtEl>
                                        <p:attrNameLst>
                                          <p:attrName>ppt_x</p:attrName>
                                        </p:attrNameLst>
                                      </p:cBhvr>
                                      <p:tavLst>
                                        <p:tav tm="0">
                                          <p:val>
                                            <p:strVal val="#ppt_x"/>
                                          </p:val>
                                        </p:tav>
                                        <p:tav tm="100000">
                                          <p:val>
                                            <p:strVal val="#ppt_x"/>
                                          </p:val>
                                        </p:tav>
                                      </p:tavLst>
                                    </p:anim>
                                    <p:anim calcmode="lin" valueType="num">
                                      <p:cBhvr additive="base">
                                        <p:cTn id="48" dur="500" fill="hold"/>
                                        <p:tgtEl>
                                          <p:spTgt spid="50691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a:extLst>
              <a:ext uri="{FF2B5EF4-FFF2-40B4-BE49-F238E27FC236}">
                <a16:creationId xmlns:a16="http://schemas.microsoft.com/office/drawing/2014/main" id="{BDFE2595-819E-42A1-97D9-F0FC2C6851AD}"/>
              </a:ext>
            </a:extLst>
          </p:cNvPr>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0" y="0"/>
            <a:ext cx="381000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9145" name="Picture 9">
            <a:extLst>
              <a:ext uri="{FF2B5EF4-FFF2-40B4-BE49-F238E27FC236}">
                <a16:creationId xmlns:a16="http://schemas.microsoft.com/office/drawing/2014/main" id="{164EDADF-6F28-4800-8694-F95473D0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7162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9146" name="Picture 10">
            <a:extLst>
              <a:ext uri="{FF2B5EF4-FFF2-40B4-BE49-F238E27FC236}">
                <a16:creationId xmlns:a16="http://schemas.microsoft.com/office/drawing/2014/main" id="{20084208-4F82-4A4E-9E14-7AFE4560F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867400"/>
            <a:ext cx="4572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Table 15">
            <a:extLst>
              <a:ext uri="{FF2B5EF4-FFF2-40B4-BE49-F238E27FC236}">
                <a16:creationId xmlns:a16="http://schemas.microsoft.com/office/drawing/2014/main" id="{B6F998A6-EBF7-45B1-921A-FE18DCD09D63}"/>
              </a:ext>
            </a:extLst>
          </p:cNvPr>
          <p:cNvGraphicFramePr>
            <a:graphicFrameLocks noGrp="1"/>
          </p:cNvGraphicFramePr>
          <p:nvPr/>
        </p:nvGraphicFramePr>
        <p:xfrm>
          <a:off x="5029200" y="0"/>
          <a:ext cx="4114800" cy="1981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289560">
                <a:tc>
                  <a:txBody>
                    <a:bodyPr/>
                    <a:lstStyle/>
                    <a:p>
                      <a:r>
                        <a:rPr lang="en-US" sz="2000" b="1" dirty="0"/>
                        <a:t>x</a:t>
                      </a:r>
                      <a:r>
                        <a:rPr lang="en-US" sz="2000" b="1" baseline="-25000" dirty="0"/>
                        <a:t>1</a:t>
                      </a:r>
                      <a:endParaRPr lang="en-US" sz="2000" b="1" dirty="0"/>
                    </a:p>
                  </a:txBody>
                  <a:tcPr/>
                </a:tc>
                <a:tc>
                  <a:txBody>
                    <a:bodyPr/>
                    <a:lstStyle/>
                    <a:p>
                      <a:r>
                        <a:rPr lang="en-US" sz="2000" b="1" dirty="0"/>
                        <a:t>x</a:t>
                      </a:r>
                      <a:r>
                        <a:rPr lang="en-US" sz="2000" b="1" baseline="-25000" dirty="0"/>
                        <a:t>2</a:t>
                      </a:r>
                      <a:endParaRPr lang="en-US" sz="2000" b="1" dirty="0"/>
                    </a:p>
                  </a:txBody>
                  <a:tcPr/>
                </a:tc>
                <a:tc>
                  <a:txBody>
                    <a:bodyPr/>
                    <a:lstStyle/>
                    <a:p>
                      <a:r>
                        <a:rPr lang="en-US" sz="2000" b="1" dirty="0"/>
                        <a:t>y</a:t>
                      </a:r>
                    </a:p>
                  </a:txBody>
                  <a:tcPr/>
                </a:tc>
                <a:extLst>
                  <a:ext uri="{0D108BD9-81ED-4DB2-BD59-A6C34878D82A}">
                    <a16:rowId xmlns:a16="http://schemas.microsoft.com/office/drawing/2014/main" val="10000"/>
                  </a:ext>
                </a:extLst>
              </a:tr>
              <a:tr h="289560">
                <a:tc>
                  <a:txBody>
                    <a:bodyPr/>
                    <a:lstStyle/>
                    <a:p>
                      <a:r>
                        <a:rPr lang="en-US" sz="2000" b="1" dirty="0"/>
                        <a:t>1</a:t>
                      </a:r>
                    </a:p>
                  </a:txBody>
                  <a:tcPr/>
                </a:tc>
                <a:tc>
                  <a:txBody>
                    <a:bodyPr/>
                    <a:lstStyle/>
                    <a:p>
                      <a:r>
                        <a:rPr lang="en-US" sz="2000" b="1" dirty="0"/>
                        <a:t>1</a:t>
                      </a:r>
                    </a:p>
                  </a:txBody>
                  <a:tcPr/>
                </a:tc>
                <a:tc>
                  <a:txBody>
                    <a:bodyPr/>
                    <a:lstStyle/>
                    <a:p>
                      <a:r>
                        <a:rPr lang="en-US" sz="2000" b="1" dirty="0"/>
                        <a:t>3 </a:t>
                      </a:r>
                      <a:r>
                        <a:rPr lang="en-US" sz="2000" b="1" dirty="0">
                          <a:sym typeface="Wingdings" pitchFamily="2" charset="2"/>
                        </a:rPr>
                        <a:t></a:t>
                      </a:r>
                      <a:r>
                        <a:rPr lang="en-US" sz="2000" b="1" dirty="0"/>
                        <a:t>1</a:t>
                      </a:r>
                    </a:p>
                  </a:txBody>
                  <a:tcPr/>
                </a:tc>
                <a:extLst>
                  <a:ext uri="{0D108BD9-81ED-4DB2-BD59-A6C34878D82A}">
                    <a16:rowId xmlns:a16="http://schemas.microsoft.com/office/drawing/2014/main" val="10001"/>
                  </a:ext>
                </a:extLst>
              </a:tr>
              <a:tr h="289560">
                <a:tc>
                  <a:txBody>
                    <a:bodyPr/>
                    <a:lstStyle/>
                    <a:p>
                      <a:r>
                        <a:rPr lang="en-US" sz="2000" b="1" dirty="0"/>
                        <a:t>1</a:t>
                      </a:r>
                    </a:p>
                  </a:txBody>
                  <a:tcPr/>
                </a:tc>
                <a:tc>
                  <a:txBody>
                    <a:bodyPr/>
                    <a:lstStyle/>
                    <a:p>
                      <a:r>
                        <a:rPr lang="en-US" sz="2000" b="1" dirty="0"/>
                        <a:t>0</a:t>
                      </a:r>
                    </a:p>
                  </a:txBody>
                  <a:tcPr/>
                </a:tc>
                <a:tc>
                  <a:txBody>
                    <a:bodyPr/>
                    <a:lstStyle/>
                    <a:p>
                      <a:r>
                        <a:rPr lang="en-US" sz="2000" b="1" dirty="0">
                          <a:solidFill>
                            <a:srgbClr val="FF0000"/>
                          </a:solidFill>
                        </a:rPr>
                        <a:t>2</a:t>
                      </a:r>
                      <a:r>
                        <a:rPr lang="en-US" sz="2000" b="1" dirty="0">
                          <a:solidFill>
                            <a:srgbClr val="FF0000"/>
                          </a:solidFill>
                          <a:sym typeface="Wingdings" pitchFamily="2" charset="2"/>
                        </a:rPr>
                        <a:t>1  not</a:t>
                      </a:r>
                      <a:r>
                        <a:rPr lang="en-US" sz="2000" b="1" dirty="0">
                          <a:solidFill>
                            <a:srgbClr val="FF0000"/>
                          </a:solidFill>
                        </a:rPr>
                        <a:t>-1</a:t>
                      </a:r>
                    </a:p>
                  </a:txBody>
                  <a:tcPr/>
                </a:tc>
                <a:extLst>
                  <a:ext uri="{0D108BD9-81ED-4DB2-BD59-A6C34878D82A}">
                    <a16:rowId xmlns:a16="http://schemas.microsoft.com/office/drawing/2014/main" val="10002"/>
                  </a:ext>
                </a:extLst>
              </a:tr>
              <a:tr h="289560">
                <a:tc>
                  <a:txBody>
                    <a:bodyPr/>
                    <a:lstStyle/>
                    <a:p>
                      <a:r>
                        <a:rPr lang="en-US" sz="2000" b="1" dirty="0"/>
                        <a:t>0</a:t>
                      </a:r>
                    </a:p>
                  </a:txBody>
                  <a:tcPr/>
                </a:tc>
                <a:tc>
                  <a:txBody>
                    <a:bodyPr/>
                    <a:lstStyle/>
                    <a:p>
                      <a:r>
                        <a:rPr lang="en-US" sz="2000" b="1" dirty="0"/>
                        <a:t>1</a:t>
                      </a:r>
                    </a:p>
                  </a:txBody>
                  <a:tcPr/>
                </a:tc>
                <a:tc>
                  <a:txBody>
                    <a:bodyPr/>
                    <a:lstStyle/>
                    <a:p>
                      <a:r>
                        <a:rPr lang="en-US" sz="2000" b="1" dirty="0">
                          <a:solidFill>
                            <a:srgbClr val="FF0000"/>
                          </a:solidFill>
                        </a:rPr>
                        <a:t>2</a:t>
                      </a:r>
                      <a:r>
                        <a:rPr lang="en-US" sz="2000" b="1" dirty="0">
                          <a:solidFill>
                            <a:srgbClr val="FF0000"/>
                          </a:solidFill>
                          <a:sym typeface="Wingdings" pitchFamily="2" charset="2"/>
                        </a:rPr>
                        <a:t>1 not</a:t>
                      </a:r>
                      <a:r>
                        <a:rPr lang="en-US" sz="2000" b="1" dirty="0">
                          <a:solidFill>
                            <a:srgbClr val="FF0000"/>
                          </a:solidFill>
                        </a:rPr>
                        <a:t>-1</a:t>
                      </a:r>
                    </a:p>
                  </a:txBody>
                  <a:tcPr/>
                </a:tc>
                <a:extLst>
                  <a:ext uri="{0D108BD9-81ED-4DB2-BD59-A6C34878D82A}">
                    <a16:rowId xmlns:a16="http://schemas.microsoft.com/office/drawing/2014/main" val="10003"/>
                  </a:ext>
                </a:extLst>
              </a:tr>
              <a:tr h="289560">
                <a:tc>
                  <a:txBody>
                    <a:bodyPr/>
                    <a:lstStyle/>
                    <a:p>
                      <a:r>
                        <a:rPr lang="en-US" sz="2000" b="1" dirty="0"/>
                        <a:t>0</a:t>
                      </a:r>
                    </a:p>
                  </a:txBody>
                  <a:tcPr/>
                </a:tc>
                <a:tc>
                  <a:txBody>
                    <a:bodyPr/>
                    <a:lstStyle/>
                    <a:p>
                      <a:r>
                        <a:rPr lang="en-US" sz="2000" b="1" dirty="0"/>
                        <a:t>0</a:t>
                      </a:r>
                    </a:p>
                  </a:txBody>
                  <a:tcPr/>
                </a:tc>
                <a:tc>
                  <a:txBody>
                    <a:bodyPr/>
                    <a:lstStyle/>
                    <a:p>
                      <a:r>
                        <a:rPr lang="en-US" sz="2000" b="1" dirty="0">
                          <a:solidFill>
                            <a:srgbClr val="FF0000"/>
                          </a:solidFill>
                        </a:rPr>
                        <a:t>1</a:t>
                      </a:r>
                      <a:r>
                        <a:rPr lang="en-US" sz="2000" b="1" dirty="0">
                          <a:solidFill>
                            <a:srgbClr val="FF0000"/>
                          </a:solidFill>
                          <a:sym typeface="Wingdings" pitchFamily="2" charset="2"/>
                        </a:rPr>
                        <a:t>1 not </a:t>
                      </a:r>
                      <a:r>
                        <a:rPr lang="en-US" sz="2000" b="1" dirty="0">
                          <a:solidFill>
                            <a:srgbClr val="FF0000"/>
                          </a:solidFill>
                        </a:rPr>
                        <a:t>-1</a:t>
                      </a:r>
                    </a:p>
                  </a:txBody>
                  <a:tcPr/>
                </a:tc>
                <a:extLst>
                  <a:ext uri="{0D108BD9-81ED-4DB2-BD59-A6C34878D82A}">
                    <a16:rowId xmlns:a16="http://schemas.microsoft.com/office/drawing/2014/main" val="10004"/>
                  </a:ext>
                </a:extLst>
              </a:tr>
            </a:tbl>
          </a:graphicData>
        </a:graphic>
      </p:graphicFrame>
      <p:pic>
        <p:nvPicPr>
          <p:cNvPr id="1499147" name="Picture 11">
            <a:extLst>
              <a:ext uri="{FF2B5EF4-FFF2-40B4-BE49-F238E27FC236}">
                <a16:creationId xmlns:a16="http://schemas.microsoft.com/office/drawing/2014/main" id="{C8B7BB6F-4DE6-467B-99F1-45CB6FF06E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2590800"/>
            <a:ext cx="13747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99147"/>
                                        </p:tgtEl>
                                        <p:attrNameLst>
                                          <p:attrName>style.visibility</p:attrName>
                                        </p:attrNameLst>
                                      </p:cBhvr>
                                      <p:to>
                                        <p:strVal val="visible"/>
                                      </p:to>
                                    </p:set>
                                    <p:anim calcmode="lin" valueType="num">
                                      <p:cBhvr additive="base">
                                        <p:cTn id="7" dur="500" fill="hold"/>
                                        <p:tgtEl>
                                          <p:spTgt spid="1499147"/>
                                        </p:tgtEl>
                                        <p:attrNameLst>
                                          <p:attrName>ppt_x</p:attrName>
                                        </p:attrNameLst>
                                      </p:cBhvr>
                                      <p:tavLst>
                                        <p:tav tm="0">
                                          <p:val>
                                            <p:strVal val="#ppt_x"/>
                                          </p:val>
                                        </p:tav>
                                        <p:tav tm="100000">
                                          <p:val>
                                            <p:strVal val="#ppt_x"/>
                                          </p:val>
                                        </p:tav>
                                      </p:tavLst>
                                    </p:anim>
                                    <p:anim calcmode="lin" valueType="num">
                                      <p:cBhvr additive="base">
                                        <p:cTn id="8" dur="500" fill="hold"/>
                                        <p:tgtEl>
                                          <p:spTgt spid="14991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499146"/>
                                        </p:tgtEl>
                                        <p:attrNameLst>
                                          <p:attrName>style.visibility</p:attrName>
                                        </p:attrNameLst>
                                      </p:cBhvr>
                                      <p:to>
                                        <p:strVal val="visible"/>
                                      </p:to>
                                    </p:set>
                                    <p:anim calcmode="lin" valueType="num">
                                      <p:cBhvr additive="base">
                                        <p:cTn id="31" dur="500" fill="hold"/>
                                        <p:tgtEl>
                                          <p:spTgt spid="1499146"/>
                                        </p:tgtEl>
                                        <p:attrNameLst>
                                          <p:attrName>ppt_x</p:attrName>
                                        </p:attrNameLst>
                                      </p:cBhvr>
                                      <p:tavLst>
                                        <p:tav tm="0">
                                          <p:val>
                                            <p:strVal val="#ppt_x"/>
                                          </p:val>
                                        </p:tav>
                                        <p:tav tm="100000">
                                          <p:val>
                                            <p:strVal val="#ppt_x"/>
                                          </p:val>
                                        </p:tav>
                                      </p:tavLst>
                                    </p:anim>
                                    <p:anim calcmode="lin" valueType="num">
                                      <p:cBhvr additive="base">
                                        <p:cTn id="32" dur="500" fill="hold"/>
                                        <p:tgtEl>
                                          <p:spTgt spid="149914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499145"/>
                                        </p:tgtEl>
                                        <p:attrNameLst>
                                          <p:attrName>style.visibility</p:attrName>
                                        </p:attrNameLst>
                                      </p:cBhvr>
                                      <p:to>
                                        <p:strVal val="visible"/>
                                      </p:to>
                                    </p:set>
                                    <p:anim calcmode="lin" valueType="num">
                                      <p:cBhvr additive="base">
                                        <p:cTn id="37" dur="500" fill="hold"/>
                                        <p:tgtEl>
                                          <p:spTgt spid="1499145"/>
                                        </p:tgtEl>
                                        <p:attrNameLst>
                                          <p:attrName>ppt_x</p:attrName>
                                        </p:attrNameLst>
                                      </p:cBhvr>
                                      <p:tavLst>
                                        <p:tav tm="0">
                                          <p:val>
                                            <p:strVal val="#ppt_x"/>
                                          </p:val>
                                        </p:tav>
                                        <p:tav tm="100000">
                                          <p:val>
                                            <p:strVal val="#ppt_x"/>
                                          </p:val>
                                        </p:tav>
                                      </p:tavLst>
                                    </p:anim>
                                    <p:anim calcmode="lin" valueType="num">
                                      <p:cBhvr additive="base">
                                        <p:cTn id="38" dur="500" fill="hold"/>
                                        <p:tgtEl>
                                          <p:spTgt spid="1499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0162" name="Picture 2">
            <a:extLst>
              <a:ext uri="{FF2B5EF4-FFF2-40B4-BE49-F238E27FC236}">
                <a16:creationId xmlns:a16="http://schemas.microsoft.com/office/drawing/2014/main" id="{794240AE-46EB-429C-A818-FE8CA1174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011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F25876AE-CF68-496E-B61B-1E791591A02B}"/>
              </a:ext>
            </a:extLst>
          </p:cNvPr>
          <p:cNvPicPr>
            <a:picLocks noChangeAspect="1" noChangeArrowheads="1"/>
          </p:cNvPicPr>
          <p:nvPr/>
        </p:nvPicPr>
        <p:blipFill>
          <a:blip r:embed="rId3">
            <a:lum bright="-26000"/>
            <a:extLst>
              <a:ext uri="{28A0092B-C50C-407E-A947-70E740481C1C}">
                <a14:useLocalDpi xmlns:a14="http://schemas.microsoft.com/office/drawing/2010/main" val="0"/>
              </a:ext>
            </a:extLst>
          </a:blip>
          <a:srcRect/>
          <a:stretch>
            <a:fillRect/>
          </a:stretch>
        </p:blipFill>
        <p:spPr bwMode="auto">
          <a:xfrm>
            <a:off x="4495800" y="2759075"/>
            <a:ext cx="32004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5556" name="Picture 11">
            <a:extLst>
              <a:ext uri="{FF2B5EF4-FFF2-40B4-BE49-F238E27FC236}">
                <a16:creationId xmlns:a16="http://schemas.microsoft.com/office/drawing/2014/main" id="{C5F1FCF6-60EA-4C9E-AC2F-8952098BD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648200"/>
            <a:ext cx="10953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0162"/>
                                        </p:tgtEl>
                                        <p:attrNameLst>
                                          <p:attrName>style.visibility</p:attrName>
                                        </p:attrNameLst>
                                      </p:cBhvr>
                                      <p:to>
                                        <p:strVal val="visible"/>
                                      </p:to>
                                    </p:set>
                                    <p:anim calcmode="lin" valueType="num">
                                      <p:cBhvr additive="base">
                                        <p:cTn id="7" dur="500" fill="hold"/>
                                        <p:tgtEl>
                                          <p:spTgt spid="1500162"/>
                                        </p:tgtEl>
                                        <p:attrNameLst>
                                          <p:attrName>ppt_x</p:attrName>
                                        </p:attrNameLst>
                                      </p:cBhvr>
                                      <p:tavLst>
                                        <p:tav tm="0">
                                          <p:val>
                                            <p:strVal val="#ppt_x"/>
                                          </p:val>
                                        </p:tav>
                                        <p:tav tm="100000">
                                          <p:val>
                                            <p:strVal val="#ppt_x"/>
                                          </p:val>
                                        </p:tav>
                                      </p:tavLst>
                                    </p:anim>
                                    <p:anim calcmode="lin" valueType="num">
                                      <p:cBhvr additive="base">
                                        <p:cTn id="8" dur="500" fill="hold"/>
                                        <p:tgtEl>
                                          <p:spTgt spid="15001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FB5D64-CF64-4E22-87DB-03F8E95CF330}"/>
              </a:ext>
            </a:extLst>
          </p:cNvPr>
          <p:cNvSpPr txBox="1">
            <a:spLocks noChangeArrowheads="1"/>
          </p:cNvSpPr>
          <p:nvPr/>
        </p:nvSpPr>
        <p:spPr bwMode="auto">
          <a:xfrm>
            <a:off x="0" y="2819400"/>
            <a:ext cx="32004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Based on new weight (0 1 0) and input (x</a:t>
            </a:r>
            <a:r>
              <a:rPr lang="en-US" altLang="en-US" sz="2800" b="1" baseline="-25000">
                <a:latin typeface="Calibri" panose="020F0502020204030204" pitchFamily="34" charset="0"/>
              </a:rPr>
              <a:t>1</a:t>
            </a:r>
            <a:r>
              <a:rPr lang="en-US" altLang="en-US" sz="2800" b="1">
                <a:latin typeface="Calibri" panose="020F0502020204030204" pitchFamily="34" charset="0"/>
              </a:rPr>
              <a:t>  x</a:t>
            </a:r>
            <a:r>
              <a:rPr lang="en-US" altLang="en-US" sz="2800" b="1" baseline="-25000">
                <a:latin typeface="Calibri" panose="020F0502020204030204" pitchFamily="34" charset="0"/>
              </a:rPr>
              <a:t>2</a:t>
            </a:r>
            <a:r>
              <a:rPr lang="en-US" altLang="en-US" sz="2800" b="1">
                <a:latin typeface="Calibri" panose="020F0502020204030204" pitchFamily="34" charset="0"/>
              </a:rPr>
              <a:t>  x</a:t>
            </a:r>
            <a:r>
              <a:rPr lang="en-US" altLang="en-US" sz="2800" b="1" baseline="-25000">
                <a:latin typeface="Calibri" panose="020F0502020204030204" pitchFamily="34" charset="0"/>
              </a:rPr>
              <a:t>3</a:t>
            </a:r>
            <a:r>
              <a:rPr lang="en-US" altLang="en-US" sz="2800" b="1">
                <a:latin typeface="Calibri" panose="020F0502020204030204" pitchFamily="34" charset="0"/>
              </a:rPr>
              <a:t> )</a:t>
            </a:r>
            <a:r>
              <a:rPr lang="en-US" altLang="en-US" sz="2800" b="1" baseline="-25000">
                <a:latin typeface="Calibri" panose="020F0502020204030204" pitchFamily="34" charset="0"/>
              </a:rPr>
              <a:t> </a:t>
            </a:r>
            <a:r>
              <a:rPr lang="en-US" altLang="en-US" sz="2800" b="1">
                <a:latin typeface="Calibri" panose="020F0502020204030204" pitchFamily="34" charset="0"/>
              </a:rPr>
              <a:t> o/p=</a:t>
            </a:r>
            <a:r>
              <a:rPr lang="en-US" altLang="en-US" sz="2800" b="1" baseline="-25000">
                <a:latin typeface="Calibri" panose="020F0502020204030204" pitchFamily="34" charset="0"/>
              </a:rPr>
              <a:t>    </a:t>
            </a:r>
            <a:r>
              <a:rPr lang="en-US" altLang="en-US" sz="2800" b="1">
                <a:latin typeface="Calibri" panose="020F0502020204030204" pitchFamily="34" charset="0"/>
              </a:rPr>
              <a:t>X</a:t>
            </a:r>
            <a:r>
              <a:rPr lang="en-US" altLang="en-US" sz="2800" b="1" baseline="-25000">
                <a:latin typeface="Calibri" panose="020F0502020204030204" pitchFamily="34" charset="0"/>
              </a:rPr>
              <a:t>2</a:t>
            </a:r>
            <a:r>
              <a:rPr lang="en-US" altLang="en-US" sz="2800" b="1">
                <a:latin typeface="Calibri" panose="020F0502020204030204" pitchFamily="34" charset="0"/>
              </a:rPr>
              <a:t> </a:t>
            </a:r>
          </a:p>
          <a:p>
            <a:pPr eaLnBrk="1" hangingPunct="1"/>
            <a:r>
              <a:rPr lang="en-US" altLang="en-US" sz="2800" b="1">
                <a:latin typeface="Calibri" panose="020F0502020204030204" pitchFamily="34" charset="0"/>
              </a:rPr>
              <a:t> so output for all cases will be 1, i.e. correct for case 1 only </a:t>
            </a:r>
          </a:p>
        </p:txBody>
      </p:sp>
      <p:pic>
        <p:nvPicPr>
          <p:cNvPr id="4" name="Picture 2">
            <a:extLst>
              <a:ext uri="{FF2B5EF4-FFF2-40B4-BE49-F238E27FC236}">
                <a16:creationId xmlns:a16="http://schemas.microsoft.com/office/drawing/2014/main" id="{7CFA06E8-F8EA-4209-91F7-6BBE192C877D}"/>
              </a:ext>
            </a:extLst>
          </p:cNvPr>
          <p:cNvPicPr>
            <a:picLocks noChangeAspect="1" noChangeArrowheads="1"/>
          </p:cNvPicPr>
          <p:nvPr/>
        </p:nvPicPr>
        <p:blipFill>
          <a:blip r:embed="rId2">
            <a:lum bright="-26000"/>
            <a:extLst>
              <a:ext uri="{28A0092B-C50C-407E-A947-70E740481C1C}">
                <a14:useLocalDpi xmlns:a14="http://schemas.microsoft.com/office/drawing/2010/main" val="0"/>
              </a:ext>
            </a:extLst>
          </a:blip>
          <a:srcRect/>
          <a:stretch>
            <a:fillRect/>
          </a:stretch>
        </p:blipFill>
        <p:spPr bwMode="auto">
          <a:xfrm>
            <a:off x="3657600" y="0"/>
            <a:ext cx="2895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a:extLst>
              <a:ext uri="{FF2B5EF4-FFF2-40B4-BE49-F238E27FC236}">
                <a16:creationId xmlns:a16="http://schemas.microsoft.com/office/drawing/2014/main" id="{1FF7ED46-2DA8-4581-AF06-AEB1FF63B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209800"/>
            <a:ext cx="367665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5C11D14F-47C5-40AE-9D3C-B1A62E505557}"/>
              </a:ext>
            </a:extLst>
          </p:cNvPr>
          <p:cNvGraphicFramePr>
            <a:graphicFrameLocks noGrp="1"/>
          </p:cNvGraphicFramePr>
          <p:nvPr/>
        </p:nvGraphicFramePr>
        <p:xfrm>
          <a:off x="0" y="0"/>
          <a:ext cx="3505200" cy="2641601"/>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518229">
                <a:tc>
                  <a:txBody>
                    <a:bodyPr/>
                    <a:lstStyle/>
                    <a:p>
                      <a:r>
                        <a:rPr lang="en-US" sz="2800" b="1" dirty="0"/>
                        <a:t>x</a:t>
                      </a:r>
                      <a:r>
                        <a:rPr lang="en-US" sz="2800" b="1" baseline="-25000" dirty="0"/>
                        <a:t>1</a:t>
                      </a:r>
                      <a:endParaRPr lang="en-US" sz="2800" b="1" dirty="0"/>
                    </a:p>
                  </a:txBody>
                  <a:tcPr marT="45726" marB="45726"/>
                </a:tc>
                <a:tc>
                  <a:txBody>
                    <a:bodyPr/>
                    <a:lstStyle/>
                    <a:p>
                      <a:r>
                        <a:rPr lang="en-US" sz="2800" b="1" dirty="0"/>
                        <a:t>x</a:t>
                      </a:r>
                      <a:r>
                        <a:rPr lang="en-US" sz="2800" b="1" baseline="-25000" dirty="0"/>
                        <a:t>2</a:t>
                      </a:r>
                      <a:endParaRPr lang="en-US" sz="2800" b="1" dirty="0"/>
                    </a:p>
                  </a:txBody>
                  <a:tcPr marT="45726" marB="45726"/>
                </a:tc>
                <a:tc>
                  <a:txBody>
                    <a:bodyPr/>
                    <a:lstStyle/>
                    <a:p>
                      <a:r>
                        <a:rPr lang="en-US" sz="2800" b="1" dirty="0"/>
                        <a:t>y</a:t>
                      </a:r>
                    </a:p>
                  </a:txBody>
                  <a:tcPr marT="45726" marB="45726"/>
                </a:tc>
                <a:extLst>
                  <a:ext uri="{0D108BD9-81ED-4DB2-BD59-A6C34878D82A}">
                    <a16:rowId xmlns:a16="http://schemas.microsoft.com/office/drawing/2014/main" val="10000"/>
                  </a:ext>
                </a:extLst>
              </a:tr>
              <a:tr h="457261">
                <a:tc>
                  <a:txBody>
                    <a:bodyPr/>
                    <a:lstStyle/>
                    <a:p>
                      <a:r>
                        <a:rPr lang="en-US" sz="2400" b="1" dirty="0"/>
                        <a:t>1</a:t>
                      </a:r>
                    </a:p>
                  </a:txBody>
                  <a:tcPr marT="45726" marB="45726"/>
                </a:tc>
                <a:tc>
                  <a:txBody>
                    <a:bodyPr/>
                    <a:lstStyle/>
                    <a:p>
                      <a:r>
                        <a:rPr lang="en-US" sz="2400" b="1" dirty="0"/>
                        <a:t>1</a:t>
                      </a:r>
                    </a:p>
                  </a:txBody>
                  <a:tcPr marT="45726" marB="45726"/>
                </a:tc>
                <a:tc>
                  <a:txBody>
                    <a:bodyPr/>
                    <a:lstStyle/>
                    <a:p>
                      <a:r>
                        <a:rPr lang="en-US" sz="2400" b="1" dirty="0"/>
                        <a:t>1</a:t>
                      </a:r>
                      <a:r>
                        <a:rPr lang="en-US" sz="2400" b="1" dirty="0">
                          <a:sym typeface="Wingdings" pitchFamily="2" charset="2"/>
                        </a:rPr>
                        <a:t></a:t>
                      </a:r>
                      <a:r>
                        <a:rPr lang="en-US" sz="2400" b="1" dirty="0"/>
                        <a:t>1</a:t>
                      </a:r>
                    </a:p>
                  </a:txBody>
                  <a:tcPr marT="45726" marB="45726"/>
                </a:tc>
                <a:extLst>
                  <a:ext uri="{0D108BD9-81ED-4DB2-BD59-A6C34878D82A}">
                    <a16:rowId xmlns:a16="http://schemas.microsoft.com/office/drawing/2014/main" val="10001"/>
                  </a:ext>
                </a:extLst>
              </a:tr>
              <a:tr h="457261">
                <a:tc>
                  <a:txBody>
                    <a:bodyPr/>
                    <a:lstStyle/>
                    <a:p>
                      <a:r>
                        <a:rPr lang="en-US" sz="2400" b="1" dirty="0"/>
                        <a:t>1</a:t>
                      </a:r>
                    </a:p>
                  </a:txBody>
                  <a:tcPr marT="45726" marB="45726"/>
                </a:tc>
                <a:tc>
                  <a:txBody>
                    <a:bodyPr/>
                    <a:lstStyle/>
                    <a:p>
                      <a:r>
                        <a:rPr lang="en-US" sz="2400" b="1" dirty="0"/>
                        <a:t>0</a:t>
                      </a:r>
                    </a:p>
                  </a:txBody>
                  <a:tcPr marT="45726" marB="45726"/>
                </a:tc>
                <a:tc>
                  <a:txBody>
                    <a:bodyPr/>
                    <a:lstStyle/>
                    <a:p>
                      <a:r>
                        <a:rPr lang="en-US" sz="2400" b="1" dirty="0">
                          <a:solidFill>
                            <a:srgbClr val="FF0000"/>
                          </a:solidFill>
                        </a:rPr>
                        <a:t>0</a:t>
                      </a:r>
                      <a:r>
                        <a:rPr lang="en-US" sz="2400" b="1" dirty="0">
                          <a:solidFill>
                            <a:srgbClr val="FF0000"/>
                          </a:solidFill>
                          <a:sym typeface="Wingdings" pitchFamily="2" charset="2"/>
                        </a:rPr>
                        <a:t>0 not </a:t>
                      </a:r>
                      <a:r>
                        <a:rPr lang="en-US" sz="2400" b="1" dirty="0">
                          <a:solidFill>
                            <a:srgbClr val="FF0000"/>
                          </a:solidFill>
                        </a:rPr>
                        <a:t>-1</a:t>
                      </a:r>
                    </a:p>
                  </a:txBody>
                  <a:tcPr marT="45726" marB="45726"/>
                </a:tc>
                <a:extLst>
                  <a:ext uri="{0D108BD9-81ED-4DB2-BD59-A6C34878D82A}">
                    <a16:rowId xmlns:a16="http://schemas.microsoft.com/office/drawing/2014/main" val="10002"/>
                  </a:ext>
                </a:extLst>
              </a:tr>
              <a:tr h="604425">
                <a:tc>
                  <a:txBody>
                    <a:bodyPr/>
                    <a:lstStyle/>
                    <a:p>
                      <a:r>
                        <a:rPr lang="en-US" sz="2400" b="1" dirty="0"/>
                        <a:t>0</a:t>
                      </a:r>
                    </a:p>
                  </a:txBody>
                  <a:tcPr marT="45726" marB="45726"/>
                </a:tc>
                <a:tc>
                  <a:txBody>
                    <a:bodyPr/>
                    <a:lstStyle/>
                    <a:p>
                      <a:r>
                        <a:rPr lang="en-US" sz="2400" b="1" dirty="0"/>
                        <a:t>1</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0000"/>
                          </a:solidFill>
                        </a:rPr>
                        <a:t>1</a:t>
                      </a:r>
                      <a:r>
                        <a:rPr lang="en-US" sz="2400" b="1" dirty="0">
                          <a:solidFill>
                            <a:srgbClr val="FF0000"/>
                          </a:solidFill>
                          <a:sym typeface="Wingdings" pitchFamily="2" charset="2"/>
                        </a:rPr>
                        <a:t>1 not </a:t>
                      </a:r>
                      <a:r>
                        <a:rPr lang="en-US" sz="2400" b="1" dirty="0">
                          <a:solidFill>
                            <a:srgbClr val="FF0000"/>
                          </a:solidFill>
                        </a:rPr>
                        <a:t>-1</a:t>
                      </a:r>
                    </a:p>
                  </a:txBody>
                  <a:tcPr marT="45726" marB="45726"/>
                </a:tc>
                <a:extLst>
                  <a:ext uri="{0D108BD9-81ED-4DB2-BD59-A6C34878D82A}">
                    <a16:rowId xmlns:a16="http://schemas.microsoft.com/office/drawing/2014/main" val="10003"/>
                  </a:ext>
                </a:extLst>
              </a:tr>
              <a:tr h="604425">
                <a:tc>
                  <a:txBody>
                    <a:bodyPr/>
                    <a:lstStyle/>
                    <a:p>
                      <a:r>
                        <a:rPr lang="en-US" sz="2400" b="1" dirty="0"/>
                        <a:t>0</a:t>
                      </a:r>
                    </a:p>
                  </a:txBody>
                  <a:tcPr marT="45726" marB="45726"/>
                </a:tc>
                <a:tc>
                  <a:txBody>
                    <a:bodyPr/>
                    <a:lstStyle/>
                    <a:p>
                      <a:r>
                        <a:rPr lang="en-US" sz="2400" b="1" dirty="0"/>
                        <a:t>0</a:t>
                      </a:r>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0000"/>
                          </a:solidFill>
                        </a:rPr>
                        <a:t>0</a:t>
                      </a:r>
                      <a:r>
                        <a:rPr lang="en-US" sz="2400" b="1" dirty="0">
                          <a:solidFill>
                            <a:srgbClr val="FF0000"/>
                          </a:solidFill>
                          <a:sym typeface="Wingdings" pitchFamily="2" charset="2"/>
                        </a:rPr>
                        <a:t>0 not </a:t>
                      </a:r>
                      <a:r>
                        <a:rPr lang="en-US" sz="2400" b="1" dirty="0">
                          <a:solidFill>
                            <a:srgbClr val="FF0000"/>
                          </a:solidFill>
                        </a:rPr>
                        <a:t>-1</a:t>
                      </a:r>
                    </a:p>
                  </a:txBody>
                  <a:tcPr marT="45726" marB="45726"/>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69972C-5932-4FC4-92B8-6E297922BF09}"/>
              </a:ext>
            </a:extLst>
          </p:cNvPr>
          <p:cNvSpPr txBox="1">
            <a:spLocks noChangeArrowheads="1"/>
          </p:cNvSpPr>
          <p:nvPr/>
        </p:nvSpPr>
        <p:spPr bwMode="auto">
          <a:xfrm>
            <a:off x="2971800" y="175260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4000">
                <a:latin typeface="Calibri" panose="020F0502020204030204" pitchFamily="34" charset="0"/>
              </a:rPr>
              <a:t>Presenting the third input</a:t>
            </a:r>
          </a:p>
        </p:txBody>
      </p:sp>
      <p:pic>
        <p:nvPicPr>
          <p:cNvPr id="313347" name="Picture 3">
            <a:extLst>
              <a:ext uri="{FF2B5EF4-FFF2-40B4-BE49-F238E27FC236}">
                <a16:creationId xmlns:a16="http://schemas.microsoft.com/office/drawing/2014/main" id="{E771D02B-317D-472F-A2DF-7DE69FDAB6F8}"/>
              </a:ext>
            </a:extLst>
          </p:cNvPr>
          <p:cNvPicPr>
            <a:picLocks noChangeAspect="1" noChangeArrowheads="1"/>
          </p:cNvPicPr>
          <p:nvPr/>
        </p:nvPicPr>
        <p:blipFill>
          <a:blip r:embed="rId2">
            <a:lum bright="-28000"/>
            <a:extLst>
              <a:ext uri="{28A0092B-C50C-407E-A947-70E740481C1C}">
                <a14:useLocalDpi xmlns:a14="http://schemas.microsoft.com/office/drawing/2010/main" val="0"/>
              </a:ext>
            </a:extLst>
          </a:blip>
          <a:srcRect/>
          <a:stretch>
            <a:fillRect/>
          </a:stretch>
        </p:blipFill>
        <p:spPr bwMode="auto">
          <a:xfrm>
            <a:off x="0" y="2362200"/>
            <a:ext cx="9144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BE75957-B345-4D61-85FA-262FB8C097C9}"/>
              </a:ext>
            </a:extLst>
          </p:cNvPr>
          <p:cNvSpPr txBox="1">
            <a:spLocks noChangeArrowheads="1"/>
          </p:cNvSpPr>
          <p:nvPr/>
        </p:nvSpPr>
        <p:spPr bwMode="auto">
          <a:xfrm>
            <a:off x="0" y="5287963"/>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latin typeface="Calibri" panose="020F0502020204030204" pitchFamily="34" charset="0"/>
              </a:rPr>
              <a:t>Response of net will be negative (correct) for all inputs,( as net=-1 for all four cases, so output = -1 (Correct) for all cases,  but, </a:t>
            </a:r>
            <a:r>
              <a:rPr lang="en-US" altLang="en-US" sz="3200" b="1">
                <a:solidFill>
                  <a:srgbClr val="002060"/>
                </a:solidFill>
                <a:latin typeface="Calibri" panose="020F0502020204030204" pitchFamily="34" charset="0"/>
              </a:rPr>
              <a:t>incorrect for  first input</a:t>
            </a:r>
          </a:p>
        </p:txBody>
      </p:sp>
      <p:pic>
        <p:nvPicPr>
          <p:cNvPr id="537605" name="Picture 11">
            <a:extLst>
              <a:ext uri="{FF2B5EF4-FFF2-40B4-BE49-F238E27FC236}">
                <a16:creationId xmlns:a16="http://schemas.microsoft.com/office/drawing/2014/main" id="{99264755-87E0-452C-838C-0BF9B4F60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088" y="0"/>
            <a:ext cx="21478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73BDAAF2-8680-4727-BA91-C3713B1BC1FB}"/>
              </a:ext>
            </a:extLst>
          </p:cNvPr>
          <p:cNvGraphicFramePr>
            <a:graphicFrameLocks noGrp="1"/>
          </p:cNvGraphicFramePr>
          <p:nvPr/>
        </p:nvGraphicFramePr>
        <p:xfrm>
          <a:off x="0" y="0"/>
          <a:ext cx="2514600" cy="22860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426720">
                <a:tc>
                  <a:txBody>
                    <a:bodyPr/>
                    <a:lstStyle/>
                    <a:p>
                      <a:r>
                        <a:rPr lang="en-US" sz="2400" b="1" dirty="0"/>
                        <a:t>x</a:t>
                      </a:r>
                      <a:r>
                        <a:rPr lang="en-US" sz="2400" b="1" baseline="-25000" dirty="0"/>
                        <a:t>1</a:t>
                      </a:r>
                      <a:endParaRPr lang="en-US" sz="2400" b="1" dirty="0"/>
                    </a:p>
                  </a:txBody>
                  <a:tcPr/>
                </a:tc>
                <a:tc>
                  <a:txBody>
                    <a:bodyPr/>
                    <a:lstStyle/>
                    <a:p>
                      <a:r>
                        <a:rPr lang="en-US" sz="2400" b="1" dirty="0"/>
                        <a:t>x</a:t>
                      </a:r>
                      <a:r>
                        <a:rPr lang="en-US" sz="2400" b="1" baseline="-25000" dirty="0"/>
                        <a:t>2</a:t>
                      </a:r>
                      <a:endParaRPr lang="en-US" sz="2400" b="1" dirty="0"/>
                    </a:p>
                  </a:txBody>
                  <a:tcPr/>
                </a:tc>
                <a:tc>
                  <a:txBody>
                    <a:bodyPr/>
                    <a:lstStyle/>
                    <a:p>
                      <a:r>
                        <a:rPr lang="en-US" sz="2400" b="1" dirty="0"/>
                        <a:t>y</a:t>
                      </a:r>
                    </a:p>
                  </a:txBody>
                  <a:tcPr/>
                </a:tc>
                <a:extLst>
                  <a:ext uri="{0D108BD9-81ED-4DB2-BD59-A6C34878D82A}">
                    <a16:rowId xmlns:a16="http://schemas.microsoft.com/office/drawing/2014/main" val="10000"/>
                  </a:ext>
                </a:extLst>
              </a:tr>
              <a:tr h="426720">
                <a:tc>
                  <a:txBody>
                    <a:bodyPr/>
                    <a:lstStyle/>
                    <a:p>
                      <a:r>
                        <a:rPr lang="en-US" sz="2400" b="1" dirty="0"/>
                        <a:t>1</a:t>
                      </a:r>
                    </a:p>
                  </a:txBody>
                  <a:tcPr/>
                </a:tc>
                <a:tc>
                  <a:txBody>
                    <a:bodyPr/>
                    <a:lstStyle/>
                    <a:p>
                      <a:r>
                        <a:rPr lang="en-US" sz="2400" b="1" dirty="0"/>
                        <a:t>1</a:t>
                      </a:r>
                    </a:p>
                  </a:txBody>
                  <a:tcPr/>
                </a:tc>
                <a:tc>
                  <a:txBody>
                    <a:bodyPr/>
                    <a:lstStyle/>
                    <a:p>
                      <a:r>
                        <a:rPr lang="en-US" sz="2400" b="1" dirty="0"/>
                        <a:t>1</a:t>
                      </a:r>
                    </a:p>
                  </a:txBody>
                  <a:tcPr/>
                </a:tc>
                <a:extLst>
                  <a:ext uri="{0D108BD9-81ED-4DB2-BD59-A6C34878D82A}">
                    <a16:rowId xmlns:a16="http://schemas.microsoft.com/office/drawing/2014/main" val="10001"/>
                  </a:ext>
                </a:extLst>
              </a:tr>
              <a:tr h="426720">
                <a:tc>
                  <a:txBody>
                    <a:bodyPr/>
                    <a:lstStyle/>
                    <a:p>
                      <a:r>
                        <a:rPr lang="en-US" sz="2400" b="1" dirty="0"/>
                        <a:t>1</a:t>
                      </a:r>
                    </a:p>
                  </a:txBody>
                  <a:tcPr/>
                </a:tc>
                <a:tc>
                  <a:txBody>
                    <a:bodyPr/>
                    <a:lstStyle/>
                    <a:p>
                      <a:r>
                        <a:rPr lang="en-US" sz="2400" b="1" dirty="0"/>
                        <a:t>0</a:t>
                      </a:r>
                    </a:p>
                  </a:txBody>
                  <a:tcPr/>
                </a:tc>
                <a:tc>
                  <a:txBody>
                    <a:bodyPr/>
                    <a:lstStyle/>
                    <a:p>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2"/>
                  </a:ext>
                </a:extLst>
              </a:tr>
              <a:tr h="426720">
                <a:tc>
                  <a:txBody>
                    <a:bodyPr/>
                    <a:lstStyle/>
                    <a:p>
                      <a:r>
                        <a:rPr lang="en-US" sz="2400" b="1" dirty="0"/>
                        <a:t>0</a:t>
                      </a:r>
                    </a:p>
                  </a:txBody>
                  <a:tcPr/>
                </a:tc>
                <a:tc>
                  <a:txBody>
                    <a:bodyPr/>
                    <a:lstStyle/>
                    <a:p>
                      <a:r>
                        <a:rPr lang="en-US" sz="2400" b="1" dirty="0"/>
                        <a:t>1</a:t>
                      </a:r>
                    </a:p>
                  </a:txBody>
                  <a:tcPr/>
                </a:tc>
                <a:tc>
                  <a:txBody>
                    <a:bodyPr/>
                    <a:lstStyle/>
                    <a:p>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3"/>
                  </a:ext>
                </a:extLst>
              </a:tr>
              <a:tr h="426720">
                <a:tc>
                  <a:txBody>
                    <a:bodyPr/>
                    <a:lstStyle/>
                    <a:p>
                      <a:r>
                        <a:rPr lang="en-US" sz="2400" b="1" dirty="0"/>
                        <a:t>0</a:t>
                      </a:r>
                    </a:p>
                  </a:txBody>
                  <a:tcPr/>
                </a:tc>
                <a:tc>
                  <a:txBody>
                    <a:bodyPr/>
                    <a:lstStyle/>
                    <a:p>
                      <a:r>
                        <a:rPr lang="en-US" sz="2400" b="1" dirty="0"/>
                        <a:t>0</a:t>
                      </a:r>
                    </a:p>
                  </a:txBody>
                  <a:tcPr/>
                </a:tc>
                <a:tc>
                  <a:txBody>
                    <a:bodyPr/>
                    <a:lstStyle/>
                    <a:p>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13347"/>
                                        </p:tgtEl>
                                        <p:attrNameLst>
                                          <p:attrName>style.visibility</p:attrName>
                                        </p:attrNameLst>
                                      </p:cBhvr>
                                      <p:to>
                                        <p:strVal val="visible"/>
                                      </p:to>
                                    </p:set>
                                    <p:anim calcmode="lin" valueType="num">
                                      <p:cBhvr additive="base">
                                        <p:cTn id="11" dur="500" fill="hold"/>
                                        <p:tgtEl>
                                          <p:spTgt spid="313347"/>
                                        </p:tgtEl>
                                        <p:attrNameLst>
                                          <p:attrName>ppt_x</p:attrName>
                                        </p:attrNameLst>
                                      </p:cBhvr>
                                      <p:tavLst>
                                        <p:tav tm="0">
                                          <p:val>
                                            <p:strVal val="#ppt_x"/>
                                          </p:val>
                                        </p:tav>
                                        <p:tav tm="100000">
                                          <p:val>
                                            <p:strVal val="#ppt_x"/>
                                          </p:val>
                                        </p:tav>
                                      </p:tavLst>
                                    </p:anim>
                                    <p:anim calcmode="lin" valueType="num">
                                      <p:cBhvr additive="base">
                                        <p:cTn id="12" dur="500" fill="hold"/>
                                        <p:tgtEl>
                                          <p:spTgt spid="313347"/>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56875-9A0C-4E7C-B5DE-160731ACCC15}"/>
              </a:ext>
            </a:extLst>
          </p:cNvPr>
          <p:cNvSpPr txBox="1">
            <a:spLocks noChangeArrowheads="1"/>
          </p:cNvSpPr>
          <p:nvPr/>
        </p:nvSpPr>
        <p:spPr bwMode="auto">
          <a:xfrm>
            <a:off x="0" y="2286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600" b="1">
                <a:latin typeface="Calibri" panose="020F0502020204030204" pitchFamily="34" charset="0"/>
              </a:rPr>
              <a:t>Presenting the fourth input   </a:t>
            </a:r>
          </a:p>
        </p:txBody>
      </p:sp>
      <p:sp>
        <p:nvSpPr>
          <p:cNvPr id="8" name="TextBox 7">
            <a:extLst>
              <a:ext uri="{FF2B5EF4-FFF2-40B4-BE49-F238E27FC236}">
                <a16:creationId xmlns:a16="http://schemas.microsoft.com/office/drawing/2014/main" id="{2A7D7F69-77AF-43AE-AE32-7DB413EB73CC}"/>
              </a:ext>
            </a:extLst>
          </p:cNvPr>
          <p:cNvSpPr txBox="1">
            <a:spLocks noChangeArrowheads="1"/>
          </p:cNvSpPr>
          <p:nvPr/>
        </p:nvSpPr>
        <p:spPr bwMode="auto">
          <a:xfrm>
            <a:off x="0" y="4795838"/>
            <a:ext cx="87312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b="1">
                <a:latin typeface="Calibri" panose="020F0502020204030204" pitchFamily="34" charset="0"/>
              </a:rPr>
              <a:t>The response for all of the input patterns is negative for the weights derived; but since </a:t>
            </a:r>
            <a:r>
              <a:rPr lang="en-US" altLang="en-US" sz="3200" b="1">
                <a:solidFill>
                  <a:srgbClr val="FF0000"/>
                </a:solidFill>
                <a:latin typeface="Calibri" panose="020F0502020204030204" pitchFamily="34" charset="0"/>
              </a:rPr>
              <a:t>the response for the input pattern (1,1) is not correct, we need to perform one more EPOCH</a:t>
            </a:r>
          </a:p>
        </p:txBody>
      </p:sp>
      <p:pic>
        <p:nvPicPr>
          <p:cNvPr id="538628" name="Picture 11">
            <a:extLst>
              <a:ext uri="{FF2B5EF4-FFF2-40B4-BE49-F238E27FC236}">
                <a16:creationId xmlns:a16="http://schemas.microsoft.com/office/drawing/2014/main" id="{649C9EEA-74A1-4E7E-AFD9-1B41E28F3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0"/>
            <a:ext cx="10953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8629" name="Picture 6">
            <a:extLst>
              <a:ext uri="{FF2B5EF4-FFF2-40B4-BE49-F238E27FC236}">
                <a16:creationId xmlns:a16="http://schemas.microsoft.com/office/drawing/2014/main" id="{5C95CCDF-4DA0-4A3C-BD17-AA2B765A0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19200"/>
            <a:ext cx="90963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4B94B0-0DEE-4A20-A09B-10582DF0B8CE}"/>
              </a:ext>
            </a:extLst>
          </p:cNvPr>
          <p:cNvSpPr txBox="1">
            <a:spLocks noChangeArrowheads="1"/>
          </p:cNvSpPr>
          <p:nvPr/>
        </p:nvSpPr>
        <p:spPr bwMode="auto">
          <a:xfrm>
            <a:off x="0" y="0"/>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Calibri" panose="020F0502020204030204" pitchFamily="34" charset="0"/>
              </a:rPr>
              <a:t>SECOND EPOCH, FIRST TRAINING INPUT</a:t>
            </a:r>
          </a:p>
        </p:txBody>
      </p:sp>
      <p:pic>
        <p:nvPicPr>
          <p:cNvPr id="314371" name="Picture 3">
            <a:extLst>
              <a:ext uri="{FF2B5EF4-FFF2-40B4-BE49-F238E27FC236}">
                <a16:creationId xmlns:a16="http://schemas.microsoft.com/office/drawing/2014/main" id="{FB8E0B65-9EA6-4C72-8C5F-8DAA4BFB4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3048000"/>
            <a:ext cx="27082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2" name="Picture 4">
            <a:extLst>
              <a:ext uri="{FF2B5EF4-FFF2-40B4-BE49-F238E27FC236}">
                <a16:creationId xmlns:a16="http://schemas.microsoft.com/office/drawing/2014/main" id="{4E957CBA-911F-4FD7-96FB-02DA8F4C9177}"/>
              </a:ext>
            </a:extLst>
          </p:cNvPr>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0" y="533400"/>
            <a:ext cx="9144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3" name="Picture 5">
            <a:extLst>
              <a:ext uri="{FF2B5EF4-FFF2-40B4-BE49-F238E27FC236}">
                <a16:creationId xmlns:a16="http://schemas.microsoft.com/office/drawing/2014/main" id="{06422873-19BC-4F96-AE38-9848D1E3D045}"/>
              </a:ext>
            </a:extLst>
          </p:cNvPr>
          <p:cNvPicPr>
            <a:picLocks noChangeAspect="1" noChangeArrowheads="1"/>
          </p:cNvPicPr>
          <p:nvPr/>
        </p:nvPicPr>
        <p:blipFill>
          <a:blip r:embed="rId4">
            <a:lum bright="-22000"/>
            <a:extLst>
              <a:ext uri="{28A0092B-C50C-407E-A947-70E740481C1C}">
                <a14:useLocalDpi xmlns:a14="http://schemas.microsoft.com/office/drawing/2010/main" val="0"/>
              </a:ext>
            </a:extLst>
          </a:blip>
          <a:srcRect/>
          <a:stretch>
            <a:fillRect/>
          </a:stretch>
        </p:blipFill>
        <p:spPr bwMode="auto">
          <a:xfrm>
            <a:off x="0" y="2743200"/>
            <a:ext cx="39052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A3130A3-0699-4007-82F4-A85DD656B766}"/>
              </a:ext>
            </a:extLst>
          </p:cNvPr>
          <p:cNvSpPr txBox="1">
            <a:spLocks noChangeArrowheads="1"/>
          </p:cNvSpPr>
          <p:nvPr/>
        </p:nvSpPr>
        <p:spPr bwMode="auto">
          <a:xfrm>
            <a:off x="0" y="6096000"/>
            <a:ext cx="502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alibri" panose="020F0502020204030204" pitchFamily="34" charset="0"/>
              </a:rPr>
              <a:t>The response of the net will now be correct for (1,1) , but not correct for other three inputs</a:t>
            </a:r>
          </a:p>
        </p:txBody>
      </p:sp>
      <p:sp>
        <p:nvSpPr>
          <p:cNvPr id="8" name="TextBox 7">
            <a:extLst>
              <a:ext uri="{FF2B5EF4-FFF2-40B4-BE49-F238E27FC236}">
                <a16:creationId xmlns:a16="http://schemas.microsoft.com/office/drawing/2014/main" id="{54290EA3-465D-4503-9148-6FB911231A70}"/>
              </a:ext>
            </a:extLst>
          </p:cNvPr>
          <p:cNvSpPr txBox="1">
            <a:spLocks noChangeArrowheads="1"/>
          </p:cNvSpPr>
          <p:nvPr/>
        </p:nvSpPr>
        <p:spPr bwMode="auto">
          <a:xfrm>
            <a:off x="3733800" y="2590800"/>
            <a:ext cx="541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Calibri" panose="020F0502020204030204" pitchFamily="34" charset="0"/>
              </a:rPr>
              <a:t>Based on new weight (1 1 0) and input (x</a:t>
            </a:r>
            <a:r>
              <a:rPr lang="en-US" altLang="en-US" sz="2000" b="1" baseline="-25000">
                <a:latin typeface="Calibri" panose="020F0502020204030204" pitchFamily="34" charset="0"/>
              </a:rPr>
              <a:t>1</a:t>
            </a:r>
            <a:r>
              <a:rPr lang="en-US" altLang="en-US" sz="2000" b="1">
                <a:latin typeface="Calibri" panose="020F0502020204030204" pitchFamily="34" charset="0"/>
              </a:rPr>
              <a:t>  x</a:t>
            </a:r>
            <a:r>
              <a:rPr lang="en-US" altLang="en-US" sz="2000" b="1" baseline="-25000">
                <a:latin typeface="Calibri" panose="020F0502020204030204" pitchFamily="34" charset="0"/>
              </a:rPr>
              <a:t>2</a:t>
            </a:r>
            <a:r>
              <a:rPr lang="en-US" altLang="en-US" sz="2000" b="1">
                <a:latin typeface="Calibri" panose="020F0502020204030204" pitchFamily="34" charset="0"/>
              </a:rPr>
              <a:t>  x</a:t>
            </a:r>
            <a:r>
              <a:rPr lang="en-US" altLang="en-US" sz="2000" b="1" baseline="-25000">
                <a:latin typeface="Calibri" panose="020F0502020204030204" pitchFamily="34" charset="0"/>
              </a:rPr>
              <a:t>3</a:t>
            </a:r>
            <a:r>
              <a:rPr lang="en-US" altLang="en-US" sz="2000" b="1">
                <a:latin typeface="Calibri" panose="020F0502020204030204" pitchFamily="34" charset="0"/>
              </a:rPr>
              <a:t> )</a:t>
            </a:r>
            <a:r>
              <a:rPr lang="en-US" altLang="en-US" sz="2000" b="1" baseline="-25000">
                <a:latin typeface="Calibri" panose="020F0502020204030204" pitchFamily="34" charset="0"/>
              </a:rPr>
              <a:t>    </a:t>
            </a:r>
            <a:endParaRPr lang="en-US" altLang="en-US" sz="2000" b="1">
              <a:latin typeface="Calibri" panose="020F0502020204030204" pitchFamily="34" charset="0"/>
            </a:endParaRPr>
          </a:p>
          <a:p>
            <a:pPr eaLnBrk="1" hangingPunct="1"/>
            <a:r>
              <a:rPr lang="en-US" altLang="en-US" sz="2000" b="1">
                <a:latin typeface="Calibri" panose="020F0502020204030204" pitchFamily="34" charset="0"/>
              </a:rPr>
              <a:t>Output = x</a:t>
            </a:r>
            <a:r>
              <a:rPr lang="en-US" altLang="en-US" sz="2000" b="1" baseline="-25000">
                <a:latin typeface="Calibri" panose="020F0502020204030204" pitchFamily="34" charset="0"/>
              </a:rPr>
              <a:t>1</a:t>
            </a:r>
            <a:r>
              <a:rPr lang="en-US" altLang="en-US" sz="2000" b="1">
                <a:latin typeface="Calibri" panose="020F0502020204030204" pitchFamily="34" charset="0"/>
              </a:rPr>
              <a:t> + x</a:t>
            </a:r>
            <a:r>
              <a:rPr lang="en-US" altLang="en-US" sz="2000" b="1" baseline="-25000">
                <a:latin typeface="Calibri" panose="020F0502020204030204" pitchFamily="34" charset="0"/>
              </a:rPr>
              <a:t>2</a:t>
            </a:r>
            <a:endParaRPr lang="en-US" altLang="en-US" sz="2000" b="1">
              <a:latin typeface="Calibri" panose="020F0502020204030204" pitchFamily="34" charset="0"/>
            </a:endParaRPr>
          </a:p>
        </p:txBody>
      </p:sp>
      <p:graphicFrame>
        <p:nvGraphicFramePr>
          <p:cNvPr id="9" name="Table 8">
            <a:extLst>
              <a:ext uri="{FF2B5EF4-FFF2-40B4-BE49-F238E27FC236}">
                <a16:creationId xmlns:a16="http://schemas.microsoft.com/office/drawing/2014/main" id="{36DAF44C-AA7F-4750-9E03-D0506CA04F01}"/>
              </a:ext>
            </a:extLst>
          </p:cNvPr>
          <p:cNvGraphicFramePr>
            <a:graphicFrameLocks noGrp="1"/>
          </p:cNvGraphicFramePr>
          <p:nvPr/>
        </p:nvGraphicFramePr>
        <p:xfrm>
          <a:off x="5029200" y="4876800"/>
          <a:ext cx="4114800" cy="1981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289560">
                <a:tc>
                  <a:txBody>
                    <a:bodyPr/>
                    <a:lstStyle/>
                    <a:p>
                      <a:r>
                        <a:rPr lang="en-US" sz="2000" b="1" dirty="0"/>
                        <a:t>x</a:t>
                      </a:r>
                      <a:r>
                        <a:rPr lang="en-US" sz="2000" b="1" baseline="-25000" dirty="0"/>
                        <a:t>1</a:t>
                      </a:r>
                      <a:endParaRPr lang="en-US" sz="2000" b="1" dirty="0"/>
                    </a:p>
                  </a:txBody>
                  <a:tcPr/>
                </a:tc>
                <a:tc>
                  <a:txBody>
                    <a:bodyPr/>
                    <a:lstStyle/>
                    <a:p>
                      <a:r>
                        <a:rPr lang="en-US" sz="2000" b="1" dirty="0"/>
                        <a:t>x</a:t>
                      </a:r>
                      <a:r>
                        <a:rPr lang="en-US" sz="2000" b="1" baseline="-25000" dirty="0"/>
                        <a:t>2</a:t>
                      </a:r>
                      <a:endParaRPr lang="en-US" sz="2000" b="1" dirty="0"/>
                    </a:p>
                  </a:txBody>
                  <a:tcPr/>
                </a:tc>
                <a:tc>
                  <a:txBody>
                    <a:bodyPr/>
                    <a:lstStyle/>
                    <a:p>
                      <a:r>
                        <a:rPr lang="en-US" sz="2000" b="1" dirty="0"/>
                        <a:t>y</a:t>
                      </a:r>
                    </a:p>
                  </a:txBody>
                  <a:tcPr/>
                </a:tc>
                <a:extLst>
                  <a:ext uri="{0D108BD9-81ED-4DB2-BD59-A6C34878D82A}">
                    <a16:rowId xmlns:a16="http://schemas.microsoft.com/office/drawing/2014/main" val="10000"/>
                  </a:ext>
                </a:extLst>
              </a:tr>
              <a:tr h="289560">
                <a:tc>
                  <a:txBody>
                    <a:bodyPr/>
                    <a:lstStyle/>
                    <a:p>
                      <a:r>
                        <a:rPr lang="en-US" sz="2000" b="1" dirty="0"/>
                        <a:t>1</a:t>
                      </a:r>
                    </a:p>
                  </a:txBody>
                  <a:tcPr/>
                </a:tc>
                <a:tc>
                  <a:txBody>
                    <a:bodyPr/>
                    <a:lstStyle/>
                    <a:p>
                      <a:r>
                        <a:rPr lang="en-US" sz="2000" b="1" dirty="0"/>
                        <a:t>1</a:t>
                      </a:r>
                    </a:p>
                  </a:txBody>
                  <a:tcPr/>
                </a:tc>
                <a:tc>
                  <a:txBody>
                    <a:bodyPr/>
                    <a:lstStyle/>
                    <a:p>
                      <a:r>
                        <a:rPr lang="en-US" sz="2000" b="1" dirty="0"/>
                        <a:t>2 </a:t>
                      </a:r>
                      <a:r>
                        <a:rPr lang="en-US" sz="2000" b="1" dirty="0">
                          <a:sym typeface="Wingdings" pitchFamily="2" charset="2"/>
                        </a:rPr>
                        <a:t></a:t>
                      </a:r>
                      <a:r>
                        <a:rPr lang="en-US" sz="2000" b="1" dirty="0"/>
                        <a:t>1</a:t>
                      </a:r>
                    </a:p>
                  </a:txBody>
                  <a:tcPr/>
                </a:tc>
                <a:extLst>
                  <a:ext uri="{0D108BD9-81ED-4DB2-BD59-A6C34878D82A}">
                    <a16:rowId xmlns:a16="http://schemas.microsoft.com/office/drawing/2014/main" val="10001"/>
                  </a:ext>
                </a:extLst>
              </a:tr>
              <a:tr h="289560">
                <a:tc>
                  <a:txBody>
                    <a:bodyPr/>
                    <a:lstStyle/>
                    <a:p>
                      <a:r>
                        <a:rPr lang="en-US" sz="2000" b="1" dirty="0"/>
                        <a:t>1</a:t>
                      </a:r>
                    </a:p>
                  </a:txBody>
                  <a:tcPr/>
                </a:tc>
                <a:tc>
                  <a:txBody>
                    <a:bodyPr/>
                    <a:lstStyle/>
                    <a:p>
                      <a:r>
                        <a:rPr lang="en-US" sz="2000" b="1" dirty="0"/>
                        <a:t>0</a:t>
                      </a:r>
                    </a:p>
                  </a:txBody>
                  <a:tcPr/>
                </a:tc>
                <a:tc>
                  <a:txBody>
                    <a:bodyPr/>
                    <a:lstStyle/>
                    <a:p>
                      <a:r>
                        <a:rPr lang="en-US" sz="2000" b="1" dirty="0">
                          <a:solidFill>
                            <a:srgbClr val="FF0000"/>
                          </a:solidFill>
                        </a:rPr>
                        <a:t>1</a:t>
                      </a:r>
                      <a:r>
                        <a:rPr lang="en-US" sz="2000" b="1" dirty="0">
                          <a:solidFill>
                            <a:srgbClr val="FF0000"/>
                          </a:solidFill>
                          <a:sym typeface="Wingdings" pitchFamily="2" charset="2"/>
                        </a:rPr>
                        <a:t>1  not</a:t>
                      </a:r>
                      <a:r>
                        <a:rPr lang="en-US" sz="2000" b="1" dirty="0">
                          <a:solidFill>
                            <a:srgbClr val="FF0000"/>
                          </a:solidFill>
                        </a:rPr>
                        <a:t>-1</a:t>
                      </a:r>
                    </a:p>
                  </a:txBody>
                  <a:tcPr/>
                </a:tc>
                <a:extLst>
                  <a:ext uri="{0D108BD9-81ED-4DB2-BD59-A6C34878D82A}">
                    <a16:rowId xmlns:a16="http://schemas.microsoft.com/office/drawing/2014/main" val="10002"/>
                  </a:ext>
                </a:extLst>
              </a:tr>
              <a:tr h="289560">
                <a:tc>
                  <a:txBody>
                    <a:bodyPr/>
                    <a:lstStyle/>
                    <a:p>
                      <a:r>
                        <a:rPr lang="en-US" sz="2000" b="1" dirty="0"/>
                        <a:t>0</a:t>
                      </a:r>
                    </a:p>
                  </a:txBody>
                  <a:tcPr/>
                </a:tc>
                <a:tc>
                  <a:txBody>
                    <a:bodyPr/>
                    <a:lstStyle/>
                    <a:p>
                      <a:r>
                        <a:rPr lang="en-US" sz="2000" b="1" dirty="0"/>
                        <a:t>1</a:t>
                      </a:r>
                    </a:p>
                  </a:txBody>
                  <a:tcPr/>
                </a:tc>
                <a:tc>
                  <a:txBody>
                    <a:bodyPr/>
                    <a:lstStyle/>
                    <a:p>
                      <a:r>
                        <a:rPr lang="en-US" sz="2000" b="1" dirty="0">
                          <a:solidFill>
                            <a:srgbClr val="FF0000"/>
                          </a:solidFill>
                        </a:rPr>
                        <a:t>1</a:t>
                      </a:r>
                      <a:r>
                        <a:rPr lang="en-US" sz="2000" b="1" dirty="0">
                          <a:solidFill>
                            <a:srgbClr val="FF0000"/>
                          </a:solidFill>
                          <a:sym typeface="Wingdings" pitchFamily="2" charset="2"/>
                        </a:rPr>
                        <a:t>1 not</a:t>
                      </a:r>
                      <a:r>
                        <a:rPr lang="en-US" sz="2000" b="1" dirty="0">
                          <a:solidFill>
                            <a:srgbClr val="FF0000"/>
                          </a:solidFill>
                        </a:rPr>
                        <a:t>-1</a:t>
                      </a:r>
                    </a:p>
                  </a:txBody>
                  <a:tcPr/>
                </a:tc>
                <a:extLst>
                  <a:ext uri="{0D108BD9-81ED-4DB2-BD59-A6C34878D82A}">
                    <a16:rowId xmlns:a16="http://schemas.microsoft.com/office/drawing/2014/main" val="10003"/>
                  </a:ext>
                </a:extLst>
              </a:tr>
              <a:tr h="289560">
                <a:tc>
                  <a:txBody>
                    <a:bodyPr/>
                    <a:lstStyle/>
                    <a:p>
                      <a:r>
                        <a:rPr lang="en-US" sz="2000" b="1" dirty="0"/>
                        <a:t>0</a:t>
                      </a:r>
                    </a:p>
                  </a:txBody>
                  <a:tcPr/>
                </a:tc>
                <a:tc>
                  <a:txBody>
                    <a:bodyPr/>
                    <a:lstStyle/>
                    <a:p>
                      <a:r>
                        <a:rPr lang="en-US" sz="2000" b="1" dirty="0"/>
                        <a:t>0</a:t>
                      </a:r>
                    </a:p>
                  </a:txBody>
                  <a:tcPr/>
                </a:tc>
                <a:tc>
                  <a:txBody>
                    <a:bodyPr/>
                    <a:lstStyle/>
                    <a:p>
                      <a:r>
                        <a:rPr lang="en-US" sz="2000" b="1" dirty="0">
                          <a:solidFill>
                            <a:srgbClr val="FF0000"/>
                          </a:solidFill>
                        </a:rPr>
                        <a:t>0</a:t>
                      </a:r>
                      <a:r>
                        <a:rPr lang="en-US" sz="2000" b="1" dirty="0">
                          <a:solidFill>
                            <a:srgbClr val="FF0000"/>
                          </a:solidFill>
                          <a:sym typeface="Wingdings" pitchFamily="2" charset="2"/>
                        </a:rPr>
                        <a:t>0 not </a:t>
                      </a:r>
                      <a:r>
                        <a:rPr lang="en-US" sz="2000" b="1" dirty="0">
                          <a:solidFill>
                            <a:srgbClr val="FF0000"/>
                          </a:solidFill>
                        </a:rPr>
                        <a:t>-1</a:t>
                      </a:r>
                    </a:p>
                  </a:txBody>
                  <a:tcPr/>
                </a:tc>
                <a:extLst>
                  <a:ext uri="{0D108BD9-81ED-4DB2-BD59-A6C34878D82A}">
                    <a16:rowId xmlns:a16="http://schemas.microsoft.com/office/drawing/2014/main" val="10004"/>
                  </a:ext>
                </a:extLst>
              </a:tr>
            </a:tbl>
          </a:graphicData>
        </a:graphic>
      </p:graphicFrame>
      <p:pic>
        <p:nvPicPr>
          <p:cNvPr id="539682" name="Picture 11">
            <a:extLst>
              <a:ext uri="{FF2B5EF4-FFF2-40B4-BE49-F238E27FC236}">
                <a16:creationId xmlns:a16="http://schemas.microsoft.com/office/drawing/2014/main" id="{ABB2CC50-E9F3-48C9-9E4B-146CB87BE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25" y="3657600"/>
            <a:ext cx="10953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14372"/>
                                        </p:tgtEl>
                                        <p:attrNameLst>
                                          <p:attrName>style.visibility</p:attrName>
                                        </p:attrNameLst>
                                      </p:cBhvr>
                                      <p:to>
                                        <p:strVal val="visible"/>
                                      </p:to>
                                    </p:set>
                                    <p:anim calcmode="lin" valueType="num">
                                      <p:cBhvr additive="base">
                                        <p:cTn id="17" dur="500" fill="hold"/>
                                        <p:tgtEl>
                                          <p:spTgt spid="314372"/>
                                        </p:tgtEl>
                                        <p:attrNameLst>
                                          <p:attrName>ppt_x</p:attrName>
                                        </p:attrNameLst>
                                      </p:cBhvr>
                                      <p:tavLst>
                                        <p:tav tm="0">
                                          <p:val>
                                            <p:strVal val="#ppt_x"/>
                                          </p:val>
                                        </p:tav>
                                        <p:tav tm="100000">
                                          <p:val>
                                            <p:strVal val="#ppt_x"/>
                                          </p:val>
                                        </p:tav>
                                      </p:tavLst>
                                    </p:anim>
                                    <p:anim calcmode="lin" valueType="num">
                                      <p:cBhvr additive="base">
                                        <p:cTn id="18" dur="500" fill="hold"/>
                                        <p:tgtEl>
                                          <p:spTgt spid="314372"/>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14371"/>
                                        </p:tgtEl>
                                        <p:attrNameLst>
                                          <p:attrName>style.visibility</p:attrName>
                                        </p:attrNameLst>
                                      </p:cBhvr>
                                      <p:to>
                                        <p:strVal val="visible"/>
                                      </p:to>
                                    </p:set>
                                    <p:anim calcmode="lin" valueType="num">
                                      <p:cBhvr additive="base">
                                        <p:cTn id="29" dur="500" fill="hold"/>
                                        <p:tgtEl>
                                          <p:spTgt spid="314371"/>
                                        </p:tgtEl>
                                        <p:attrNameLst>
                                          <p:attrName>ppt_x</p:attrName>
                                        </p:attrNameLst>
                                      </p:cBhvr>
                                      <p:tavLst>
                                        <p:tav tm="0">
                                          <p:val>
                                            <p:strVal val="#ppt_x"/>
                                          </p:val>
                                        </p:tav>
                                        <p:tav tm="100000">
                                          <p:val>
                                            <p:strVal val="#ppt_x"/>
                                          </p:val>
                                        </p:tav>
                                      </p:tavLst>
                                    </p:anim>
                                    <p:anim calcmode="lin" valueType="num">
                                      <p:cBhvr additive="base">
                                        <p:cTn id="30" dur="500" fill="hold"/>
                                        <p:tgtEl>
                                          <p:spTgt spid="31437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314373"/>
                                        </p:tgtEl>
                                        <p:attrNameLst>
                                          <p:attrName>style.visibility</p:attrName>
                                        </p:attrNameLst>
                                      </p:cBhvr>
                                      <p:to>
                                        <p:strVal val="visible"/>
                                      </p:to>
                                    </p:set>
                                    <p:anim calcmode="lin" valueType="num">
                                      <p:cBhvr additive="base">
                                        <p:cTn id="41" dur="500" fill="hold"/>
                                        <p:tgtEl>
                                          <p:spTgt spid="314373"/>
                                        </p:tgtEl>
                                        <p:attrNameLst>
                                          <p:attrName>ppt_x</p:attrName>
                                        </p:attrNameLst>
                                      </p:cBhvr>
                                      <p:tavLst>
                                        <p:tav tm="0">
                                          <p:val>
                                            <p:strVal val="#ppt_x"/>
                                          </p:val>
                                        </p:tav>
                                        <p:tav tm="100000">
                                          <p:val>
                                            <p:strVal val="#ppt_x"/>
                                          </p:val>
                                        </p:tav>
                                      </p:tavLst>
                                    </p:anim>
                                    <p:anim calcmode="lin" valueType="num">
                                      <p:cBhvr additive="base">
                                        <p:cTn id="42" dur="500" fill="hold"/>
                                        <p:tgtEl>
                                          <p:spTgt spid="314373"/>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1"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C4735A-AE02-4A2B-8E33-0A441E705C85}"/>
              </a:ext>
            </a:extLst>
          </p:cNvPr>
          <p:cNvSpPr txBox="1">
            <a:spLocks noChangeArrowheads="1"/>
          </p:cNvSpPr>
          <p:nvPr/>
        </p:nvSpPr>
        <p:spPr bwMode="auto">
          <a:xfrm>
            <a:off x="0" y="0"/>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Calibri" panose="020F0502020204030204" pitchFamily="34" charset="0"/>
              </a:rPr>
              <a:t>SECOND EPOCH, FIRST TRAINING INPUT</a:t>
            </a:r>
          </a:p>
        </p:txBody>
      </p:sp>
      <p:pic>
        <p:nvPicPr>
          <p:cNvPr id="314371" name="Picture 3">
            <a:extLst>
              <a:ext uri="{FF2B5EF4-FFF2-40B4-BE49-F238E27FC236}">
                <a16:creationId xmlns:a16="http://schemas.microsoft.com/office/drawing/2014/main" id="{A9E9882A-6691-4CC3-A4E0-DCFAD89B9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191000"/>
            <a:ext cx="40306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2" name="Picture 4">
            <a:extLst>
              <a:ext uri="{FF2B5EF4-FFF2-40B4-BE49-F238E27FC236}">
                <a16:creationId xmlns:a16="http://schemas.microsoft.com/office/drawing/2014/main" id="{5EEEC1A0-28DB-4F16-9CDB-028E90167206}"/>
              </a:ext>
            </a:extLst>
          </p:cNvPr>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0" y="533400"/>
            <a:ext cx="91440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14F70C8-7ABD-430D-B9FA-FFFA9465BE21}"/>
              </a:ext>
            </a:extLst>
          </p:cNvPr>
          <p:cNvSpPr txBox="1">
            <a:spLocks noChangeArrowheads="1"/>
          </p:cNvSpPr>
          <p:nvPr/>
        </p:nvSpPr>
        <p:spPr bwMode="auto">
          <a:xfrm>
            <a:off x="0" y="26670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Based on new weight (1 1 0) and input (x</a:t>
            </a:r>
            <a:r>
              <a:rPr lang="en-US" altLang="en-US" sz="3200" b="1" baseline="-25000">
                <a:latin typeface="Calibri" panose="020F0502020204030204" pitchFamily="34" charset="0"/>
              </a:rPr>
              <a:t>1</a:t>
            </a:r>
            <a:r>
              <a:rPr lang="en-US" altLang="en-US" sz="3200" b="1">
                <a:latin typeface="Calibri" panose="020F0502020204030204" pitchFamily="34" charset="0"/>
              </a:rPr>
              <a:t>  x</a:t>
            </a:r>
            <a:r>
              <a:rPr lang="en-US" altLang="en-US" sz="3200" b="1" baseline="-25000">
                <a:latin typeface="Calibri" panose="020F0502020204030204" pitchFamily="34" charset="0"/>
              </a:rPr>
              <a:t>2</a:t>
            </a:r>
            <a:r>
              <a:rPr lang="en-US" altLang="en-US" sz="3200" b="1">
                <a:latin typeface="Calibri" panose="020F0502020204030204" pitchFamily="34" charset="0"/>
              </a:rPr>
              <a:t>  x</a:t>
            </a:r>
            <a:r>
              <a:rPr lang="en-US" altLang="en-US" sz="3200" b="1" baseline="-25000">
                <a:latin typeface="Calibri" panose="020F0502020204030204" pitchFamily="34" charset="0"/>
              </a:rPr>
              <a:t>3</a:t>
            </a:r>
            <a:r>
              <a:rPr lang="en-US" altLang="en-US" sz="3200" b="1">
                <a:latin typeface="Calibri" panose="020F0502020204030204" pitchFamily="34" charset="0"/>
              </a:rPr>
              <a:t> )</a:t>
            </a:r>
            <a:r>
              <a:rPr lang="en-US" altLang="en-US" sz="3200" b="1" baseline="-25000">
                <a:latin typeface="Calibri" panose="020F0502020204030204" pitchFamily="34" charset="0"/>
              </a:rPr>
              <a:t>    </a:t>
            </a:r>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Output = x</a:t>
            </a:r>
            <a:r>
              <a:rPr lang="en-US" altLang="en-US" sz="3200" b="1" baseline="-25000">
                <a:latin typeface="Calibri" panose="020F0502020204030204" pitchFamily="34" charset="0"/>
              </a:rPr>
              <a:t>1</a:t>
            </a:r>
            <a:r>
              <a:rPr lang="en-US" altLang="en-US" sz="3200" b="1">
                <a:latin typeface="Calibri" panose="020F0502020204030204" pitchFamily="34" charset="0"/>
              </a:rPr>
              <a:t> + x</a:t>
            </a:r>
            <a:r>
              <a:rPr lang="en-US" altLang="en-US" sz="3200" b="1" baseline="-25000">
                <a:latin typeface="Calibri" panose="020F0502020204030204" pitchFamily="34" charset="0"/>
              </a:rPr>
              <a:t>2</a:t>
            </a:r>
            <a:endParaRPr lang="en-US" altLang="en-US" sz="3200" b="1">
              <a:latin typeface="Calibri" panose="020F0502020204030204" pitchFamily="34" charset="0"/>
            </a:endParaRPr>
          </a:p>
        </p:txBody>
      </p:sp>
      <p:pic>
        <p:nvPicPr>
          <p:cNvPr id="540678" name="Picture 11">
            <a:extLst>
              <a:ext uri="{FF2B5EF4-FFF2-40B4-BE49-F238E27FC236}">
                <a16:creationId xmlns:a16="http://schemas.microsoft.com/office/drawing/2014/main" id="{C98D8B28-DFCE-4760-ADD1-890F4DEBD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267200"/>
            <a:ext cx="17176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4372"/>
                                        </p:tgtEl>
                                        <p:attrNameLst>
                                          <p:attrName>style.visibility</p:attrName>
                                        </p:attrNameLst>
                                      </p:cBhvr>
                                      <p:to>
                                        <p:strVal val="visible"/>
                                      </p:to>
                                    </p:set>
                                    <p:anim calcmode="lin" valueType="num">
                                      <p:cBhvr additive="base">
                                        <p:cTn id="13" dur="500" fill="hold"/>
                                        <p:tgtEl>
                                          <p:spTgt spid="314372"/>
                                        </p:tgtEl>
                                        <p:attrNameLst>
                                          <p:attrName>ppt_x</p:attrName>
                                        </p:attrNameLst>
                                      </p:cBhvr>
                                      <p:tavLst>
                                        <p:tav tm="0">
                                          <p:val>
                                            <p:strVal val="#ppt_x"/>
                                          </p:val>
                                        </p:tav>
                                        <p:tav tm="100000">
                                          <p:val>
                                            <p:strVal val="#ppt_x"/>
                                          </p:val>
                                        </p:tav>
                                      </p:tavLst>
                                    </p:anim>
                                    <p:anim calcmode="lin" valueType="num">
                                      <p:cBhvr additive="base">
                                        <p:cTn id="14" dur="500" fill="hold"/>
                                        <p:tgtEl>
                                          <p:spTgt spid="31437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4371"/>
                                        </p:tgtEl>
                                        <p:attrNameLst>
                                          <p:attrName>style.visibility</p:attrName>
                                        </p:attrNameLst>
                                      </p:cBhvr>
                                      <p:to>
                                        <p:strVal val="visible"/>
                                      </p:to>
                                    </p:set>
                                    <p:anim calcmode="lin" valueType="num">
                                      <p:cBhvr additive="base">
                                        <p:cTn id="25" dur="500" fill="hold"/>
                                        <p:tgtEl>
                                          <p:spTgt spid="314371"/>
                                        </p:tgtEl>
                                        <p:attrNameLst>
                                          <p:attrName>ppt_x</p:attrName>
                                        </p:attrNameLst>
                                      </p:cBhvr>
                                      <p:tavLst>
                                        <p:tav tm="0">
                                          <p:val>
                                            <p:strVal val="#ppt_x"/>
                                          </p:val>
                                        </p:tav>
                                        <p:tav tm="100000">
                                          <p:val>
                                            <p:strVal val="#ppt_x"/>
                                          </p:val>
                                        </p:tav>
                                      </p:tavLst>
                                    </p:anim>
                                    <p:anim calcmode="lin" valueType="num">
                                      <p:cBhvr additive="base">
                                        <p:cTn id="26" dur="500" fill="hold"/>
                                        <p:tgtEl>
                                          <p:spTgt spid="314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EA041-576E-4D1D-ADA1-CB931961DB14}"/>
              </a:ext>
            </a:extLst>
          </p:cNvPr>
          <p:cNvSpPr txBox="1">
            <a:spLocks noChangeArrowheads="1"/>
          </p:cNvSpPr>
          <p:nvPr/>
        </p:nvSpPr>
        <p:spPr bwMode="auto">
          <a:xfrm>
            <a:off x="0" y="0"/>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Calibri" panose="020F0502020204030204" pitchFamily="34" charset="0"/>
              </a:rPr>
              <a:t>SECOND EPOCH, FIRST TRAINING INPUT</a:t>
            </a:r>
          </a:p>
        </p:txBody>
      </p:sp>
      <p:pic>
        <p:nvPicPr>
          <p:cNvPr id="314371" name="Picture 3">
            <a:extLst>
              <a:ext uri="{FF2B5EF4-FFF2-40B4-BE49-F238E27FC236}">
                <a16:creationId xmlns:a16="http://schemas.microsoft.com/office/drawing/2014/main" id="{1564CF0E-8EBF-4C8E-81C5-82471B508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0"/>
            <a:ext cx="27082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73" name="Picture 5">
            <a:extLst>
              <a:ext uri="{FF2B5EF4-FFF2-40B4-BE49-F238E27FC236}">
                <a16:creationId xmlns:a16="http://schemas.microsoft.com/office/drawing/2014/main" id="{F682A402-FF88-4834-8587-F6FDE27A8DD7}"/>
              </a:ext>
            </a:extLst>
          </p:cNvPr>
          <p:cNvPicPr>
            <a:picLocks noChangeAspect="1" noChangeArrowheads="1"/>
          </p:cNvPicPr>
          <p:nvPr/>
        </p:nvPicPr>
        <p:blipFill>
          <a:blip r:embed="rId3">
            <a:lum bright="-22000"/>
            <a:extLst>
              <a:ext uri="{28A0092B-C50C-407E-A947-70E740481C1C}">
                <a14:useLocalDpi xmlns:a14="http://schemas.microsoft.com/office/drawing/2010/main" val="0"/>
              </a:ext>
            </a:extLst>
          </a:blip>
          <a:srcRect/>
          <a:stretch>
            <a:fillRect/>
          </a:stretch>
        </p:blipFill>
        <p:spPr bwMode="auto">
          <a:xfrm>
            <a:off x="0" y="685800"/>
            <a:ext cx="5334000"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D3CECDF-69E5-4EAA-ACF3-26B932637E94}"/>
              </a:ext>
            </a:extLst>
          </p:cNvPr>
          <p:cNvSpPr txBox="1">
            <a:spLocks noChangeArrowheads="1"/>
          </p:cNvSpPr>
          <p:nvPr/>
        </p:nvSpPr>
        <p:spPr bwMode="auto">
          <a:xfrm>
            <a:off x="0" y="56388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The response of the net will now be correct for (1,1) , but not correct for other three inputs</a:t>
            </a:r>
          </a:p>
        </p:txBody>
      </p:sp>
      <p:graphicFrame>
        <p:nvGraphicFramePr>
          <p:cNvPr id="9" name="Table 8">
            <a:extLst>
              <a:ext uri="{FF2B5EF4-FFF2-40B4-BE49-F238E27FC236}">
                <a16:creationId xmlns:a16="http://schemas.microsoft.com/office/drawing/2014/main" id="{78EC46C5-7039-47F2-997E-6A0ED649B3ED}"/>
              </a:ext>
            </a:extLst>
          </p:cNvPr>
          <p:cNvGraphicFramePr>
            <a:graphicFrameLocks noGrp="1"/>
          </p:cNvGraphicFramePr>
          <p:nvPr/>
        </p:nvGraphicFramePr>
        <p:xfrm>
          <a:off x="5562600" y="2209800"/>
          <a:ext cx="3581400" cy="2895600"/>
        </p:xfrm>
        <a:graphic>
          <a:graphicData uri="http://schemas.openxmlformats.org/drawingml/2006/table">
            <a:tbl>
              <a:tblPr firstRow="1" bandRow="1">
                <a:tableStyleId>{5C22544A-7EE6-4342-B048-85BDC9FD1C3A}</a:tableStyleId>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289560">
                <a:tc>
                  <a:txBody>
                    <a:bodyPr/>
                    <a:lstStyle/>
                    <a:p>
                      <a:r>
                        <a:rPr lang="en-US" sz="2000" b="1" dirty="0"/>
                        <a:t>x</a:t>
                      </a:r>
                      <a:r>
                        <a:rPr lang="en-US" sz="2000" b="1" baseline="-25000" dirty="0"/>
                        <a:t>1</a:t>
                      </a:r>
                      <a:endParaRPr lang="en-US" sz="2000" b="1" dirty="0"/>
                    </a:p>
                  </a:txBody>
                  <a:tcPr/>
                </a:tc>
                <a:tc>
                  <a:txBody>
                    <a:bodyPr/>
                    <a:lstStyle/>
                    <a:p>
                      <a:r>
                        <a:rPr lang="en-US" sz="2000" b="1" dirty="0"/>
                        <a:t>x</a:t>
                      </a:r>
                      <a:r>
                        <a:rPr lang="en-US" sz="2000" b="1" baseline="-25000" dirty="0"/>
                        <a:t>2</a:t>
                      </a:r>
                      <a:endParaRPr lang="en-US" sz="2000" b="1" dirty="0"/>
                    </a:p>
                  </a:txBody>
                  <a:tcPr/>
                </a:tc>
                <a:tc>
                  <a:txBody>
                    <a:bodyPr/>
                    <a:lstStyle/>
                    <a:p>
                      <a:r>
                        <a:rPr lang="en-US" sz="2000" b="1" dirty="0"/>
                        <a:t>y</a:t>
                      </a:r>
                    </a:p>
                  </a:txBody>
                  <a:tcPr/>
                </a:tc>
                <a:extLst>
                  <a:ext uri="{0D108BD9-81ED-4DB2-BD59-A6C34878D82A}">
                    <a16:rowId xmlns:a16="http://schemas.microsoft.com/office/drawing/2014/main" val="10000"/>
                  </a:ext>
                </a:extLst>
              </a:tr>
              <a:tr h="289560">
                <a:tc>
                  <a:txBody>
                    <a:bodyPr/>
                    <a:lstStyle/>
                    <a:p>
                      <a:r>
                        <a:rPr lang="en-US" sz="2000" b="1" dirty="0"/>
                        <a:t>1</a:t>
                      </a:r>
                    </a:p>
                  </a:txBody>
                  <a:tcPr/>
                </a:tc>
                <a:tc>
                  <a:txBody>
                    <a:bodyPr/>
                    <a:lstStyle/>
                    <a:p>
                      <a:r>
                        <a:rPr lang="en-US" sz="2000" b="1" dirty="0"/>
                        <a:t>1</a:t>
                      </a:r>
                    </a:p>
                  </a:txBody>
                  <a:tcPr/>
                </a:tc>
                <a:tc>
                  <a:txBody>
                    <a:bodyPr/>
                    <a:lstStyle/>
                    <a:p>
                      <a:r>
                        <a:rPr lang="en-US" sz="2000" b="1" dirty="0"/>
                        <a:t>2 </a:t>
                      </a:r>
                      <a:r>
                        <a:rPr lang="en-US" sz="2000" b="1" dirty="0">
                          <a:sym typeface="Wingdings" pitchFamily="2" charset="2"/>
                        </a:rPr>
                        <a:t></a:t>
                      </a:r>
                      <a:r>
                        <a:rPr lang="en-US" sz="2000" b="1" dirty="0"/>
                        <a:t>1</a:t>
                      </a:r>
                    </a:p>
                  </a:txBody>
                  <a:tcPr/>
                </a:tc>
                <a:extLst>
                  <a:ext uri="{0D108BD9-81ED-4DB2-BD59-A6C34878D82A}">
                    <a16:rowId xmlns:a16="http://schemas.microsoft.com/office/drawing/2014/main" val="10001"/>
                  </a:ext>
                </a:extLst>
              </a:tr>
              <a:tr h="289560">
                <a:tc>
                  <a:txBody>
                    <a:bodyPr/>
                    <a:lstStyle/>
                    <a:p>
                      <a:r>
                        <a:rPr lang="en-US" sz="2000" b="1" dirty="0"/>
                        <a:t>1</a:t>
                      </a:r>
                    </a:p>
                  </a:txBody>
                  <a:tcPr/>
                </a:tc>
                <a:tc>
                  <a:txBody>
                    <a:bodyPr/>
                    <a:lstStyle/>
                    <a:p>
                      <a:r>
                        <a:rPr lang="en-US" sz="2000" b="1" dirty="0"/>
                        <a:t>0</a:t>
                      </a:r>
                    </a:p>
                  </a:txBody>
                  <a:tcPr/>
                </a:tc>
                <a:tc>
                  <a:txBody>
                    <a:bodyPr/>
                    <a:lstStyle/>
                    <a:p>
                      <a:r>
                        <a:rPr lang="en-US" sz="2000" b="1" dirty="0">
                          <a:solidFill>
                            <a:srgbClr val="FF0000"/>
                          </a:solidFill>
                        </a:rPr>
                        <a:t>1</a:t>
                      </a:r>
                      <a:r>
                        <a:rPr lang="en-US" sz="2000" b="1" dirty="0">
                          <a:solidFill>
                            <a:srgbClr val="FF0000"/>
                          </a:solidFill>
                          <a:sym typeface="Wingdings" pitchFamily="2" charset="2"/>
                        </a:rPr>
                        <a:t>1  not</a:t>
                      </a:r>
                      <a:r>
                        <a:rPr lang="en-US" sz="2000" b="1" dirty="0">
                          <a:solidFill>
                            <a:srgbClr val="FF0000"/>
                          </a:solidFill>
                        </a:rPr>
                        <a:t>-1</a:t>
                      </a:r>
                    </a:p>
                  </a:txBody>
                  <a:tcPr/>
                </a:tc>
                <a:extLst>
                  <a:ext uri="{0D108BD9-81ED-4DB2-BD59-A6C34878D82A}">
                    <a16:rowId xmlns:a16="http://schemas.microsoft.com/office/drawing/2014/main" val="10002"/>
                  </a:ext>
                </a:extLst>
              </a:tr>
              <a:tr h="289560">
                <a:tc>
                  <a:txBody>
                    <a:bodyPr/>
                    <a:lstStyle/>
                    <a:p>
                      <a:r>
                        <a:rPr lang="en-US" sz="2000" b="1" dirty="0"/>
                        <a:t>0</a:t>
                      </a:r>
                    </a:p>
                  </a:txBody>
                  <a:tcPr/>
                </a:tc>
                <a:tc>
                  <a:txBody>
                    <a:bodyPr/>
                    <a:lstStyle/>
                    <a:p>
                      <a:r>
                        <a:rPr lang="en-US" sz="2000" b="1" dirty="0"/>
                        <a:t>1</a:t>
                      </a:r>
                    </a:p>
                  </a:txBody>
                  <a:tcPr/>
                </a:tc>
                <a:tc>
                  <a:txBody>
                    <a:bodyPr/>
                    <a:lstStyle/>
                    <a:p>
                      <a:r>
                        <a:rPr lang="en-US" sz="2000" b="1" dirty="0">
                          <a:solidFill>
                            <a:srgbClr val="FF0000"/>
                          </a:solidFill>
                        </a:rPr>
                        <a:t>1</a:t>
                      </a:r>
                      <a:r>
                        <a:rPr lang="en-US" sz="2000" b="1" dirty="0">
                          <a:solidFill>
                            <a:srgbClr val="FF0000"/>
                          </a:solidFill>
                          <a:sym typeface="Wingdings" pitchFamily="2" charset="2"/>
                        </a:rPr>
                        <a:t>1 not</a:t>
                      </a:r>
                      <a:r>
                        <a:rPr lang="en-US" sz="2000" b="1" dirty="0">
                          <a:solidFill>
                            <a:srgbClr val="FF0000"/>
                          </a:solidFill>
                        </a:rPr>
                        <a:t>-1</a:t>
                      </a:r>
                    </a:p>
                  </a:txBody>
                  <a:tcPr/>
                </a:tc>
                <a:extLst>
                  <a:ext uri="{0D108BD9-81ED-4DB2-BD59-A6C34878D82A}">
                    <a16:rowId xmlns:a16="http://schemas.microsoft.com/office/drawing/2014/main" val="10003"/>
                  </a:ext>
                </a:extLst>
              </a:tr>
              <a:tr h="289560">
                <a:tc>
                  <a:txBody>
                    <a:bodyPr/>
                    <a:lstStyle/>
                    <a:p>
                      <a:r>
                        <a:rPr lang="en-US" sz="2000" b="1" dirty="0"/>
                        <a:t>0</a:t>
                      </a:r>
                    </a:p>
                  </a:txBody>
                  <a:tcPr/>
                </a:tc>
                <a:tc>
                  <a:txBody>
                    <a:bodyPr/>
                    <a:lstStyle/>
                    <a:p>
                      <a:r>
                        <a:rPr lang="en-US" sz="2000" b="1" dirty="0"/>
                        <a:t>0</a:t>
                      </a:r>
                    </a:p>
                  </a:txBody>
                  <a:tcPr/>
                </a:tc>
                <a:tc>
                  <a:txBody>
                    <a:bodyPr/>
                    <a:lstStyle/>
                    <a:p>
                      <a:r>
                        <a:rPr lang="en-US" sz="2000" b="1" dirty="0">
                          <a:solidFill>
                            <a:srgbClr val="FF0000"/>
                          </a:solidFill>
                        </a:rPr>
                        <a:t>0</a:t>
                      </a:r>
                      <a:r>
                        <a:rPr lang="en-US" sz="2000" b="1" dirty="0">
                          <a:solidFill>
                            <a:srgbClr val="FF0000"/>
                          </a:solidFill>
                          <a:sym typeface="Wingdings" pitchFamily="2" charset="2"/>
                        </a:rPr>
                        <a:t>0 not </a:t>
                      </a:r>
                      <a:r>
                        <a:rPr lang="en-US" sz="2000" b="1" dirty="0">
                          <a:solidFill>
                            <a:srgbClr val="FF0000"/>
                          </a:solidFill>
                        </a:rPr>
                        <a:t>-1</a:t>
                      </a:r>
                    </a:p>
                  </a:txBody>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14371"/>
                                        </p:tgtEl>
                                        <p:attrNameLst>
                                          <p:attrName>style.visibility</p:attrName>
                                        </p:attrNameLst>
                                      </p:cBhvr>
                                      <p:to>
                                        <p:strVal val="visible"/>
                                      </p:to>
                                    </p:set>
                                    <p:anim calcmode="lin" valueType="num">
                                      <p:cBhvr additive="base">
                                        <p:cTn id="17" dur="500" fill="hold"/>
                                        <p:tgtEl>
                                          <p:spTgt spid="314371"/>
                                        </p:tgtEl>
                                        <p:attrNameLst>
                                          <p:attrName>ppt_x</p:attrName>
                                        </p:attrNameLst>
                                      </p:cBhvr>
                                      <p:tavLst>
                                        <p:tav tm="0">
                                          <p:val>
                                            <p:strVal val="#ppt_x"/>
                                          </p:val>
                                        </p:tav>
                                        <p:tav tm="100000">
                                          <p:val>
                                            <p:strVal val="#ppt_x"/>
                                          </p:val>
                                        </p:tav>
                                      </p:tavLst>
                                    </p:anim>
                                    <p:anim calcmode="lin" valueType="num">
                                      <p:cBhvr additive="base">
                                        <p:cTn id="18" dur="500" fill="hold"/>
                                        <p:tgtEl>
                                          <p:spTgt spid="31437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14373"/>
                                        </p:tgtEl>
                                        <p:attrNameLst>
                                          <p:attrName>style.visibility</p:attrName>
                                        </p:attrNameLst>
                                      </p:cBhvr>
                                      <p:to>
                                        <p:strVal val="visible"/>
                                      </p:to>
                                    </p:set>
                                    <p:anim calcmode="lin" valueType="num">
                                      <p:cBhvr additive="base">
                                        <p:cTn id="29" dur="500" fill="hold"/>
                                        <p:tgtEl>
                                          <p:spTgt spid="314373"/>
                                        </p:tgtEl>
                                        <p:attrNameLst>
                                          <p:attrName>ppt_x</p:attrName>
                                        </p:attrNameLst>
                                      </p:cBhvr>
                                      <p:tavLst>
                                        <p:tav tm="0">
                                          <p:val>
                                            <p:strVal val="#ppt_x"/>
                                          </p:val>
                                        </p:tav>
                                        <p:tav tm="100000">
                                          <p:val>
                                            <p:strVal val="#ppt_x"/>
                                          </p:val>
                                        </p:tav>
                                      </p:tavLst>
                                    </p:anim>
                                    <p:anim calcmode="lin" valueType="num">
                                      <p:cBhvr additive="base">
                                        <p:cTn id="30" dur="500" fill="hold"/>
                                        <p:tgtEl>
                                          <p:spTgt spid="31437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1"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8FA8E48-C75C-4CEB-A8C4-5E1634C169F3}"/>
              </a:ext>
            </a:extLst>
          </p:cNvPr>
          <p:cNvSpPr>
            <a:spLocks noChangeArrowheads="1"/>
          </p:cNvSpPr>
          <p:nvPr/>
        </p:nvSpPr>
        <p:spPr bwMode="auto">
          <a:xfrm>
            <a:off x="0" y="-528638"/>
            <a:ext cx="9144000" cy="7386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4000" b="1">
                <a:solidFill>
                  <a:srgbClr val="FF0000"/>
                </a:solidFill>
                <a:latin typeface="Menlo"/>
              </a:rPr>
              <a:t>Function Fitting, Function approximation and Curve fitting</a:t>
            </a:r>
            <a:r>
              <a:rPr lang="en-US" altLang="en-US" sz="4000" b="1">
                <a:solidFill>
                  <a:srgbClr val="404040"/>
                </a:solidFill>
                <a:latin typeface="Menlo"/>
              </a:rPr>
              <a:t>. </a:t>
            </a:r>
          </a:p>
          <a:p>
            <a:endParaRPr lang="en-US" altLang="en-US" sz="4000" b="1">
              <a:solidFill>
                <a:srgbClr val="404040"/>
              </a:solidFill>
              <a:latin typeface="Menlo"/>
            </a:endParaRPr>
          </a:p>
          <a:p>
            <a:r>
              <a:rPr lang="en-US" altLang="en-US" sz="3600" b="1">
                <a:solidFill>
                  <a:srgbClr val="FF0000"/>
                </a:solidFill>
                <a:latin typeface="Menlo"/>
              </a:rPr>
              <a:t>Function fitting </a:t>
            </a:r>
            <a:r>
              <a:rPr lang="en-US" altLang="en-US" sz="3600" b="1">
                <a:solidFill>
                  <a:srgbClr val="404040"/>
                </a:solidFill>
                <a:latin typeface="Menlo"/>
              </a:rPr>
              <a:t>: process of training a neural network on a set of inputs in order to produce an associated set of target outputs. </a:t>
            </a:r>
          </a:p>
          <a:p>
            <a:endParaRPr lang="en-US" altLang="en-US" sz="3600" b="1">
              <a:solidFill>
                <a:srgbClr val="404040"/>
              </a:solidFill>
              <a:latin typeface="Menlo"/>
            </a:endParaRPr>
          </a:p>
          <a:p>
            <a:r>
              <a:rPr lang="en-US" altLang="en-US" sz="3600" b="1">
                <a:solidFill>
                  <a:srgbClr val="404040"/>
                </a:solidFill>
                <a:latin typeface="Menlo"/>
              </a:rPr>
              <a:t>Once the neural network has fit the data, it forms a </a:t>
            </a:r>
            <a:r>
              <a:rPr lang="en-US" altLang="en-US" sz="3600" b="1">
                <a:solidFill>
                  <a:srgbClr val="FF0000"/>
                </a:solidFill>
                <a:latin typeface="Menlo"/>
              </a:rPr>
              <a:t>generalization</a:t>
            </a:r>
            <a:r>
              <a:rPr lang="en-US" altLang="en-US" sz="3600" b="1">
                <a:solidFill>
                  <a:srgbClr val="404040"/>
                </a:solidFill>
                <a:latin typeface="Menlo"/>
              </a:rPr>
              <a:t> of the input-output relationship and can be used to generate outputs for inputs it was not trained on</a:t>
            </a:r>
            <a:r>
              <a:rPr lang="en-US" altLang="en-US" sz="3200" b="1">
                <a:solidFill>
                  <a:srgbClr val="404040"/>
                </a:solidFill>
                <a:latin typeface="Menlo"/>
              </a:rPr>
              <a:t>. </a:t>
            </a:r>
            <a:endParaRPr lang="en-US" altLang="en-US" sz="66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 calcmode="lin" valueType="num">
                                      <p:cBhvr additive="base">
                                        <p:cTn id="7" dur="500" fill="hold"/>
                                        <p:tgtEl>
                                          <p:spTgt spid="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394" name="Picture 2">
            <a:extLst>
              <a:ext uri="{FF2B5EF4-FFF2-40B4-BE49-F238E27FC236}">
                <a16:creationId xmlns:a16="http://schemas.microsoft.com/office/drawing/2014/main" id="{1B41CB11-8F58-431F-BBD2-1E986B08FB57}"/>
              </a:ext>
            </a:extLst>
          </p:cNvPr>
          <p:cNvPicPr>
            <a:picLocks noChangeAspect="1" noChangeArrowheads="1"/>
          </p:cNvPicPr>
          <p:nvPr/>
        </p:nvPicPr>
        <p:blipFill>
          <a:blip r:embed="rId2">
            <a:lum bright="-14000"/>
            <a:extLst>
              <a:ext uri="{28A0092B-C50C-407E-A947-70E740481C1C}">
                <a14:useLocalDpi xmlns:a14="http://schemas.microsoft.com/office/drawing/2010/main" val="0"/>
              </a:ext>
            </a:extLst>
          </a:blip>
          <a:srcRect/>
          <a:stretch>
            <a:fillRect/>
          </a:stretch>
        </p:blipFill>
        <p:spPr bwMode="auto">
          <a:xfrm>
            <a:off x="0" y="533400"/>
            <a:ext cx="8509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C421616-78FE-43C2-9362-EEDC4F6572A2}"/>
              </a:ext>
            </a:extLst>
          </p:cNvPr>
          <p:cNvSpPr txBox="1">
            <a:spLocks noChangeArrowheads="1"/>
          </p:cNvSpPr>
          <p:nvPr/>
        </p:nvSpPr>
        <p:spPr bwMode="auto">
          <a:xfrm>
            <a:off x="0" y="0"/>
            <a:ext cx="647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SECOND EPOCH, SECOND TRAINING INPUT</a:t>
            </a:r>
          </a:p>
        </p:txBody>
      </p:sp>
      <p:sp>
        <p:nvSpPr>
          <p:cNvPr id="7" name="TextBox 6">
            <a:extLst>
              <a:ext uri="{FF2B5EF4-FFF2-40B4-BE49-F238E27FC236}">
                <a16:creationId xmlns:a16="http://schemas.microsoft.com/office/drawing/2014/main" id="{E345F9F1-83CB-4D82-83FC-7815D7744D08}"/>
              </a:ext>
            </a:extLst>
          </p:cNvPr>
          <p:cNvSpPr txBox="1">
            <a:spLocks noChangeArrowheads="1"/>
          </p:cNvSpPr>
          <p:nvPr/>
        </p:nvSpPr>
        <p:spPr bwMode="auto">
          <a:xfrm>
            <a:off x="0" y="24384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Based on new weight (0 1 -1) , output =</a:t>
            </a:r>
            <a:r>
              <a:rPr lang="en-US" altLang="en-US" sz="3600" baseline="-25000">
                <a:latin typeface="Calibri" panose="020F0502020204030204" pitchFamily="34" charset="0"/>
              </a:rPr>
              <a:t>  </a:t>
            </a:r>
            <a:r>
              <a:rPr lang="en-US" altLang="en-US" sz="3600">
                <a:latin typeface="Calibri" panose="020F0502020204030204" pitchFamily="34" charset="0"/>
              </a:rPr>
              <a:t>x</a:t>
            </a:r>
            <a:r>
              <a:rPr lang="en-US" altLang="en-US" sz="3600" baseline="-25000">
                <a:latin typeface="Calibri" panose="020F0502020204030204" pitchFamily="34" charset="0"/>
              </a:rPr>
              <a:t>2</a:t>
            </a:r>
            <a:r>
              <a:rPr lang="en-US" altLang="en-US" sz="3600">
                <a:latin typeface="Calibri" panose="020F0502020204030204" pitchFamily="34" charset="0"/>
              </a:rPr>
              <a:t> -1 </a:t>
            </a:r>
          </a:p>
        </p:txBody>
      </p:sp>
      <p:pic>
        <p:nvPicPr>
          <p:cNvPr id="1293313" name="Picture 1">
            <a:extLst>
              <a:ext uri="{FF2B5EF4-FFF2-40B4-BE49-F238E27FC236}">
                <a16:creationId xmlns:a16="http://schemas.microsoft.com/office/drawing/2014/main" id="{7F75C527-A5B5-47D0-A578-E096F6640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343400"/>
            <a:ext cx="65373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6BFB1CFB-8EA7-47AF-A5D7-52776FDA3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276600"/>
            <a:ext cx="10953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5394"/>
                                        </p:tgtEl>
                                        <p:attrNameLst>
                                          <p:attrName>style.visibility</p:attrName>
                                        </p:attrNameLst>
                                      </p:cBhvr>
                                      <p:to>
                                        <p:strVal val="visible"/>
                                      </p:to>
                                    </p:set>
                                    <p:anim calcmode="lin" valueType="num">
                                      <p:cBhvr additive="base">
                                        <p:cTn id="13" dur="500" fill="hold"/>
                                        <p:tgtEl>
                                          <p:spTgt spid="315394"/>
                                        </p:tgtEl>
                                        <p:attrNameLst>
                                          <p:attrName>ppt_x</p:attrName>
                                        </p:attrNameLst>
                                      </p:cBhvr>
                                      <p:tavLst>
                                        <p:tav tm="0">
                                          <p:val>
                                            <p:strVal val="#ppt_x"/>
                                          </p:val>
                                        </p:tav>
                                        <p:tav tm="100000">
                                          <p:val>
                                            <p:strVal val="#ppt_x"/>
                                          </p:val>
                                        </p:tav>
                                      </p:tavLst>
                                    </p:anim>
                                    <p:anim calcmode="lin" valueType="num">
                                      <p:cBhvr additive="base">
                                        <p:cTn id="14" dur="500" fill="hold"/>
                                        <p:tgtEl>
                                          <p:spTgt spid="31539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93313"/>
                                        </p:tgtEl>
                                        <p:attrNameLst>
                                          <p:attrName>style.visibility</p:attrName>
                                        </p:attrNameLst>
                                      </p:cBhvr>
                                      <p:to>
                                        <p:strVal val="visible"/>
                                      </p:to>
                                    </p:set>
                                    <p:anim calcmode="lin" valueType="num">
                                      <p:cBhvr additive="base">
                                        <p:cTn id="25" dur="500" fill="hold"/>
                                        <p:tgtEl>
                                          <p:spTgt spid="1293313"/>
                                        </p:tgtEl>
                                        <p:attrNameLst>
                                          <p:attrName>ppt_x</p:attrName>
                                        </p:attrNameLst>
                                      </p:cBhvr>
                                      <p:tavLst>
                                        <p:tav tm="0">
                                          <p:val>
                                            <p:strVal val="#ppt_x"/>
                                          </p:val>
                                        </p:tav>
                                        <p:tav tm="100000">
                                          <p:val>
                                            <p:strVal val="#ppt_x"/>
                                          </p:val>
                                        </p:tav>
                                      </p:tavLst>
                                    </p:anim>
                                    <p:anim calcmode="lin" valueType="num">
                                      <p:cBhvr additive="base">
                                        <p:cTn id="26" dur="500" fill="hold"/>
                                        <p:tgtEl>
                                          <p:spTgt spid="129331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03F8BE-8E68-4DB1-8CDE-BD6A606AF4C1}"/>
              </a:ext>
            </a:extLst>
          </p:cNvPr>
          <p:cNvSpPr txBox="1">
            <a:spLocks noChangeArrowheads="1"/>
          </p:cNvSpPr>
          <p:nvPr/>
        </p:nvSpPr>
        <p:spPr bwMode="auto">
          <a:xfrm>
            <a:off x="0" y="0"/>
            <a:ext cx="6477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SECOND EPOCH, SECOND TRAINING INPUT</a:t>
            </a:r>
          </a:p>
        </p:txBody>
      </p:sp>
      <p:sp>
        <p:nvSpPr>
          <p:cNvPr id="6" name="TextBox 5">
            <a:extLst>
              <a:ext uri="{FF2B5EF4-FFF2-40B4-BE49-F238E27FC236}">
                <a16:creationId xmlns:a16="http://schemas.microsoft.com/office/drawing/2014/main" id="{306D0DB0-B99B-4008-9CBA-964E0465BFA2}"/>
              </a:ext>
            </a:extLst>
          </p:cNvPr>
          <p:cNvSpPr txBox="1">
            <a:spLocks noChangeArrowheads="1"/>
          </p:cNvSpPr>
          <p:nvPr/>
        </p:nvSpPr>
        <p:spPr bwMode="auto">
          <a:xfrm>
            <a:off x="0" y="57150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Response of net will now be correct ( negative) for (1,0) and (0,0) and response for (0,1) and (1,1) will be 0(not correct,  should 1</a:t>
            </a:r>
          </a:p>
        </p:txBody>
      </p:sp>
      <p:pic>
        <p:nvPicPr>
          <p:cNvPr id="543748" name="Picture 1">
            <a:extLst>
              <a:ext uri="{FF2B5EF4-FFF2-40B4-BE49-F238E27FC236}">
                <a16:creationId xmlns:a16="http://schemas.microsoft.com/office/drawing/2014/main" id="{17009F6A-2012-4740-B0B4-8D0DF02AB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762000"/>
            <a:ext cx="56388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3313" name="Picture 1">
            <a:extLst>
              <a:ext uri="{FF2B5EF4-FFF2-40B4-BE49-F238E27FC236}">
                <a16:creationId xmlns:a16="http://schemas.microsoft.com/office/drawing/2014/main" id="{69E5BE58-1452-49B1-BE7C-2BDEA29D6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335915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9971C77-2AE8-4E2E-A907-90DE4FD968E6}"/>
              </a:ext>
            </a:extLst>
          </p:cNvPr>
          <p:cNvGraphicFramePr>
            <a:graphicFrameLocks noGrp="1"/>
          </p:cNvGraphicFramePr>
          <p:nvPr/>
        </p:nvGraphicFramePr>
        <p:xfrm>
          <a:off x="304800" y="2743200"/>
          <a:ext cx="2743200" cy="289560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89560">
                <a:tc>
                  <a:txBody>
                    <a:bodyPr/>
                    <a:lstStyle/>
                    <a:p>
                      <a:r>
                        <a:rPr lang="en-US" sz="2000" b="1" dirty="0"/>
                        <a:t>x</a:t>
                      </a:r>
                      <a:r>
                        <a:rPr lang="en-US" sz="2000" b="1" baseline="-25000" dirty="0"/>
                        <a:t>1</a:t>
                      </a:r>
                      <a:endParaRPr lang="en-US" sz="2000" b="1" dirty="0"/>
                    </a:p>
                  </a:txBody>
                  <a:tcPr/>
                </a:tc>
                <a:tc>
                  <a:txBody>
                    <a:bodyPr/>
                    <a:lstStyle/>
                    <a:p>
                      <a:r>
                        <a:rPr lang="en-US" sz="2000" b="1" dirty="0"/>
                        <a:t>x</a:t>
                      </a:r>
                      <a:r>
                        <a:rPr lang="en-US" sz="2000" b="1" baseline="-25000" dirty="0"/>
                        <a:t>2</a:t>
                      </a:r>
                      <a:endParaRPr lang="en-US" sz="2000" b="1" dirty="0"/>
                    </a:p>
                  </a:txBody>
                  <a:tcPr/>
                </a:tc>
                <a:tc>
                  <a:txBody>
                    <a:bodyPr/>
                    <a:lstStyle/>
                    <a:p>
                      <a:r>
                        <a:rPr lang="en-US" sz="2000" b="1" dirty="0"/>
                        <a:t>y</a:t>
                      </a:r>
                    </a:p>
                  </a:txBody>
                  <a:tcPr/>
                </a:tc>
                <a:extLst>
                  <a:ext uri="{0D108BD9-81ED-4DB2-BD59-A6C34878D82A}">
                    <a16:rowId xmlns:a16="http://schemas.microsoft.com/office/drawing/2014/main" val="10000"/>
                  </a:ext>
                </a:extLst>
              </a:tr>
              <a:tr h="289560">
                <a:tc>
                  <a:txBody>
                    <a:bodyPr/>
                    <a:lstStyle/>
                    <a:p>
                      <a:r>
                        <a:rPr lang="en-US" sz="2000" b="1" dirty="0"/>
                        <a:t>1</a:t>
                      </a:r>
                    </a:p>
                  </a:txBody>
                  <a:tcPr/>
                </a:tc>
                <a:tc>
                  <a:txBody>
                    <a:bodyPr/>
                    <a:lstStyle/>
                    <a:p>
                      <a:r>
                        <a:rPr lang="en-US" sz="2000" b="1" dirty="0"/>
                        <a:t>1</a:t>
                      </a:r>
                    </a:p>
                  </a:txBody>
                  <a:tcPr/>
                </a:tc>
                <a:tc>
                  <a:txBody>
                    <a:bodyPr/>
                    <a:lstStyle/>
                    <a:p>
                      <a:r>
                        <a:rPr lang="en-US" sz="2000" b="1" dirty="0">
                          <a:solidFill>
                            <a:srgbClr val="FF0000"/>
                          </a:solidFill>
                        </a:rPr>
                        <a:t>0 </a:t>
                      </a:r>
                      <a:r>
                        <a:rPr lang="en-US" sz="2000" b="1" dirty="0">
                          <a:solidFill>
                            <a:srgbClr val="FF0000"/>
                          </a:solidFill>
                          <a:sym typeface="Wingdings" pitchFamily="2" charset="2"/>
                        </a:rPr>
                        <a:t>0,not1 </a:t>
                      </a:r>
                      <a:endParaRPr lang="en-US" sz="2000" b="1" dirty="0">
                        <a:solidFill>
                          <a:srgbClr val="FF0000"/>
                        </a:solidFill>
                      </a:endParaRPr>
                    </a:p>
                  </a:txBody>
                  <a:tcPr/>
                </a:tc>
                <a:extLst>
                  <a:ext uri="{0D108BD9-81ED-4DB2-BD59-A6C34878D82A}">
                    <a16:rowId xmlns:a16="http://schemas.microsoft.com/office/drawing/2014/main" val="10001"/>
                  </a:ext>
                </a:extLst>
              </a:tr>
              <a:tr h="289560">
                <a:tc>
                  <a:txBody>
                    <a:bodyPr/>
                    <a:lstStyle/>
                    <a:p>
                      <a:r>
                        <a:rPr lang="en-US" sz="2000" b="1" dirty="0"/>
                        <a:t>1</a:t>
                      </a:r>
                    </a:p>
                  </a:txBody>
                  <a:tcPr/>
                </a:tc>
                <a:tc>
                  <a:txBody>
                    <a:bodyPr/>
                    <a:lstStyle/>
                    <a:p>
                      <a:r>
                        <a:rPr lang="en-US" sz="2000" b="1" dirty="0"/>
                        <a:t>0</a:t>
                      </a:r>
                    </a:p>
                  </a:txBody>
                  <a:tcPr/>
                </a:tc>
                <a:tc>
                  <a:txBody>
                    <a:bodyPr/>
                    <a:lstStyle/>
                    <a:p>
                      <a:r>
                        <a:rPr lang="en-US" sz="2000" b="1" dirty="0"/>
                        <a:t>-1</a:t>
                      </a:r>
                      <a:r>
                        <a:rPr lang="en-US" sz="2000" b="1" dirty="0">
                          <a:sym typeface="Wingdings" pitchFamily="2" charset="2"/>
                        </a:rPr>
                        <a:t>-1  </a:t>
                      </a:r>
                      <a:endParaRPr lang="en-US" sz="2000" b="1" dirty="0"/>
                    </a:p>
                  </a:txBody>
                  <a:tcPr/>
                </a:tc>
                <a:extLst>
                  <a:ext uri="{0D108BD9-81ED-4DB2-BD59-A6C34878D82A}">
                    <a16:rowId xmlns:a16="http://schemas.microsoft.com/office/drawing/2014/main" val="10002"/>
                  </a:ext>
                </a:extLst>
              </a:tr>
              <a:tr h="289560">
                <a:tc>
                  <a:txBody>
                    <a:bodyPr/>
                    <a:lstStyle/>
                    <a:p>
                      <a:r>
                        <a:rPr lang="en-US" sz="2000" b="1" dirty="0"/>
                        <a:t>0</a:t>
                      </a:r>
                    </a:p>
                  </a:txBody>
                  <a:tcPr/>
                </a:tc>
                <a:tc>
                  <a:txBody>
                    <a:bodyPr/>
                    <a:lstStyle/>
                    <a:p>
                      <a:r>
                        <a:rPr lang="en-US" sz="2000" b="1" dirty="0"/>
                        <a:t>1</a:t>
                      </a:r>
                    </a:p>
                  </a:txBody>
                  <a:tcPr/>
                </a:tc>
                <a:tc>
                  <a:txBody>
                    <a:bodyPr/>
                    <a:lstStyle/>
                    <a:p>
                      <a:r>
                        <a:rPr lang="en-US" sz="2000" b="1" dirty="0">
                          <a:solidFill>
                            <a:srgbClr val="FF0000"/>
                          </a:solidFill>
                        </a:rPr>
                        <a:t>0</a:t>
                      </a:r>
                      <a:r>
                        <a:rPr lang="en-US" sz="2000" b="1" dirty="0">
                          <a:solidFill>
                            <a:srgbClr val="FF0000"/>
                          </a:solidFill>
                          <a:sym typeface="Wingdings" pitchFamily="2" charset="2"/>
                        </a:rPr>
                        <a:t>0 not</a:t>
                      </a:r>
                      <a:r>
                        <a:rPr lang="en-US" sz="2000" b="1" dirty="0">
                          <a:solidFill>
                            <a:srgbClr val="FF0000"/>
                          </a:solidFill>
                        </a:rPr>
                        <a:t>-1</a:t>
                      </a:r>
                    </a:p>
                  </a:txBody>
                  <a:tcPr/>
                </a:tc>
                <a:extLst>
                  <a:ext uri="{0D108BD9-81ED-4DB2-BD59-A6C34878D82A}">
                    <a16:rowId xmlns:a16="http://schemas.microsoft.com/office/drawing/2014/main" val="10003"/>
                  </a:ext>
                </a:extLst>
              </a:tr>
              <a:tr h="289560">
                <a:tc>
                  <a:txBody>
                    <a:bodyPr/>
                    <a:lstStyle/>
                    <a:p>
                      <a:r>
                        <a:rPr lang="en-US" sz="2000" b="1" dirty="0"/>
                        <a:t>0</a:t>
                      </a:r>
                    </a:p>
                  </a:txBody>
                  <a:tcPr/>
                </a:tc>
                <a:tc>
                  <a:txBody>
                    <a:bodyPr/>
                    <a:lstStyle/>
                    <a:p>
                      <a:r>
                        <a:rPr lang="en-US" sz="2000" b="1" dirty="0"/>
                        <a:t>0</a:t>
                      </a:r>
                    </a:p>
                  </a:txBody>
                  <a:tcPr/>
                </a:tc>
                <a:tc>
                  <a:txBody>
                    <a:bodyPr/>
                    <a:lstStyle/>
                    <a:p>
                      <a:r>
                        <a:rPr lang="en-US" sz="2000" b="1" dirty="0"/>
                        <a:t>-1</a:t>
                      </a:r>
                      <a:r>
                        <a:rPr lang="en-US" sz="2000" b="1" dirty="0">
                          <a:sym typeface="Wingdings" pitchFamily="2" charset="2"/>
                        </a:rPr>
                        <a:t>-1</a:t>
                      </a:r>
                      <a:endParaRPr lang="en-US" sz="2000" b="1" dirty="0"/>
                    </a:p>
                  </a:txBody>
                  <a:tcPr/>
                </a:tc>
                <a:extLst>
                  <a:ext uri="{0D108BD9-81ED-4DB2-BD59-A6C34878D82A}">
                    <a16:rowId xmlns:a16="http://schemas.microsoft.com/office/drawing/2014/main" val="10004"/>
                  </a:ext>
                </a:extLst>
              </a:tr>
            </a:tbl>
          </a:graphicData>
        </a:graphic>
      </p:graphicFrame>
      <p:pic>
        <p:nvPicPr>
          <p:cNvPr id="10" name="Picture 11">
            <a:extLst>
              <a:ext uri="{FF2B5EF4-FFF2-40B4-BE49-F238E27FC236}">
                <a16:creationId xmlns:a16="http://schemas.microsoft.com/office/drawing/2014/main" id="{51442D3F-5E0C-4A50-9B2B-676D8D5C0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10953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93313"/>
                                        </p:tgtEl>
                                        <p:attrNameLst>
                                          <p:attrName>style.visibility</p:attrName>
                                        </p:attrNameLst>
                                      </p:cBhvr>
                                      <p:to>
                                        <p:strVal val="visible"/>
                                      </p:to>
                                    </p:set>
                                    <p:anim calcmode="lin" valueType="num">
                                      <p:cBhvr additive="base">
                                        <p:cTn id="13" dur="500" fill="hold"/>
                                        <p:tgtEl>
                                          <p:spTgt spid="1293313"/>
                                        </p:tgtEl>
                                        <p:attrNameLst>
                                          <p:attrName>ppt_x</p:attrName>
                                        </p:attrNameLst>
                                      </p:cBhvr>
                                      <p:tavLst>
                                        <p:tav tm="0">
                                          <p:val>
                                            <p:strVal val="#ppt_x"/>
                                          </p:val>
                                        </p:tav>
                                        <p:tav tm="100000">
                                          <p:val>
                                            <p:strVal val="#ppt_x"/>
                                          </p:val>
                                        </p:tav>
                                      </p:tavLst>
                                    </p:anim>
                                    <p:anim calcmode="lin" valueType="num">
                                      <p:cBhvr additive="base">
                                        <p:cTn id="14" dur="500" fill="hold"/>
                                        <p:tgtEl>
                                          <p:spTgt spid="129331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42" name="Picture 2">
            <a:extLst>
              <a:ext uri="{FF2B5EF4-FFF2-40B4-BE49-F238E27FC236}">
                <a16:creationId xmlns:a16="http://schemas.microsoft.com/office/drawing/2014/main" id="{784385CD-7F70-4FF4-9405-99A37D6AB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51DC9B8-539A-4813-86B3-F8864F0D6B4A}"/>
              </a:ext>
            </a:extLst>
          </p:cNvPr>
          <p:cNvSpPr txBox="1">
            <a:spLocks noChangeArrowheads="1"/>
          </p:cNvSpPr>
          <p:nvPr/>
        </p:nvSpPr>
        <p:spPr bwMode="auto">
          <a:xfrm>
            <a:off x="152400" y="22860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alibri" panose="020F0502020204030204" pitchFamily="34" charset="0"/>
              </a:rPr>
              <a:t>SECOND EPOCH, THIRD TRAINING INPUT</a:t>
            </a:r>
          </a:p>
        </p:txBody>
      </p:sp>
      <p:sp>
        <p:nvSpPr>
          <p:cNvPr id="4" name="TextBox 3">
            <a:extLst>
              <a:ext uri="{FF2B5EF4-FFF2-40B4-BE49-F238E27FC236}">
                <a16:creationId xmlns:a16="http://schemas.microsoft.com/office/drawing/2014/main" id="{31DBEA83-EE4B-4E60-BFC9-0B18B4548D1C}"/>
              </a:ext>
            </a:extLst>
          </p:cNvPr>
          <p:cNvSpPr txBox="1">
            <a:spLocks noChangeArrowheads="1"/>
          </p:cNvSpPr>
          <p:nvPr/>
        </p:nvSpPr>
        <p:spPr bwMode="auto">
          <a:xfrm>
            <a:off x="228600" y="26670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alibri" panose="020F0502020204030204" pitchFamily="34" charset="0"/>
              </a:rPr>
              <a:t>RESPONSE WILL BE NEGATIVE FOR ALL INPUTS</a:t>
            </a:r>
          </a:p>
        </p:txBody>
      </p:sp>
      <p:sp>
        <p:nvSpPr>
          <p:cNvPr id="5" name="TextBox 4">
            <a:extLst>
              <a:ext uri="{FF2B5EF4-FFF2-40B4-BE49-F238E27FC236}">
                <a16:creationId xmlns:a16="http://schemas.microsoft.com/office/drawing/2014/main" id="{8C815B42-7404-4B9B-A70F-DD83F72C8E3C}"/>
              </a:ext>
            </a:extLst>
          </p:cNvPr>
          <p:cNvSpPr txBox="1">
            <a:spLocks noChangeArrowheads="1"/>
          </p:cNvSpPr>
          <p:nvPr/>
        </p:nvSpPr>
        <p:spPr bwMode="auto">
          <a:xfrm>
            <a:off x="152400" y="396240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alibri" panose="020F0502020204030204" pitchFamily="34" charset="0"/>
              </a:rPr>
              <a:t>SECOND EPOCH, FOURTH TRAINING INPUT</a:t>
            </a:r>
          </a:p>
        </p:txBody>
      </p:sp>
      <p:sp>
        <p:nvSpPr>
          <p:cNvPr id="8" name="TextBox 7">
            <a:extLst>
              <a:ext uri="{FF2B5EF4-FFF2-40B4-BE49-F238E27FC236}">
                <a16:creationId xmlns:a16="http://schemas.microsoft.com/office/drawing/2014/main" id="{2C4799CC-FFAD-407B-93ED-CC89ED5504B2}"/>
              </a:ext>
            </a:extLst>
          </p:cNvPr>
          <p:cNvSpPr txBox="1">
            <a:spLocks noChangeArrowheads="1"/>
          </p:cNvSpPr>
          <p:nvPr/>
        </p:nvSpPr>
        <p:spPr bwMode="auto">
          <a:xfrm>
            <a:off x="304800" y="6324600"/>
            <a:ext cx="815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alibri" panose="020F0502020204030204" pitchFamily="34" charset="0"/>
              </a:rPr>
              <a:t>RESPONSE WILL BE NEGATIVE FOR ALL INPUTS</a:t>
            </a:r>
          </a:p>
        </p:txBody>
      </p:sp>
      <p:pic>
        <p:nvPicPr>
          <p:cNvPr id="544775" name="Picture 1">
            <a:extLst>
              <a:ext uri="{FF2B5EF4-FFF2-40B4-BE49-F238E27FC236}">
                <a16:creationId xmlns:a16="http://schemas.microsoft.com/office/drawing/2014/main" id="{2C0603E2-EEA4-456C-B1FC-B492108BB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419600"/>
            <a:ext cx="771525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7442"/>
                                        </p:tgtEl>
                                        <p:attrNameLst>
                                          <p:attrName>style.visibility</p:attrName>
                                        </p:attrNameLst>
                                      </p:cBhvr>
                                      <p:to>
                                        <p:strVal val="visible"/>
                                      </p:to>
                                    </p:set>
                                    <p:anim calcmode="lin" valueType="num">
                                      <p:cBhvr additive="base">
                                        <p:cTn id="13" dur="500" fill="hold"/>
                                        <p:tgtEl>
                                          <p:spTgt spid="317442"/>
                                        </p:tgtEl>
                                        <p:attrNameLst>
                                          <p:attrName>ppt_x</p:attrName>
                                        </p:attrNameLst>
                                      </p:cBhvr>
                                      <p:tavLst>
                                        <p:tav tm="0">
                                          <p:val>
                                            <p:strVal val="#ppt_x"/>
                                          </p:val>
                                        </p:tav>
                                        <p:tav tm="100000">
                                          <p:val>
                                            <p:strVal val="#ppt_x"/>
                                          </p:val>
                                        </p:tav>
                                      </p:tavLst>
                                    </p:anim>
                                    <p:anim calcmode="lin" valueType="num">
                                      <p:cBhvr additive="base">
                                        <p:cTn id="14" dur="500" fill="hold"/>
                                        <p:tgtEl>
                                          <p:spTgt spid="31744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ADABD8B-33B4-44BF-9A70-0F9098A30CF0}"/>
              </a:ext>
            </a:extLst>
          </p:cNvPr>
          <p:cNvGraphicFramePr>
            <a:graphicFrameLocks noGrp="1"/>
          </p:cNvGraphicFramePr>
          <p:nvPr/>
        </p:nvGraphicFramePr>
        <p:xfrm>
          <a:off x="457200" y="1143000"/>
          <a:ext cx="8229600" cy="1684391"/>
        </p:xfrm>
        <a:graphic>
          <a:graphicData uri="http://schemas.openxmlformats.org/drawingml/2006/table">
            <a:tbl>
              <a:tblPr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600200">
                  <a:extLst>
                    <a:ext uri="{9D8B030D-6E8A-4147-A177-3AD203B41FA5}">
                      <a16:colId xmlns:a16="http://schemas.microsoft.com/office/drawing/2014/main" val="20005"/>
                    </a:ext>
                  </a:extLst>
                </a:gridCol>
              </a:tblGrid>
              <a:tr h="3961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(1   1   1)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(0</a:t>
                      </a:r>
                      <a:r>
                        <a:rPr lang="en-US" sz="2000" b="1" baseline="0" dirty="0">
                          <a:solidFill>
                            <a:schemeClr val="tx1"/>
                          </a:solidFill>
                        </a:rPr>
                        <a:t>  </a:t>
                      </a:r>
                      <a:r>
                        <a:rPr lang="en-US" sz="2000" b="1" dirty="0">
                          <a:solidFill>
                            <a:schemeClr val="tx1"/>
                          </a:solidFill>
                        </a:rPr>
                        <a:t>  0   </a:t>
                      </a:r>
                      <a:r>
                        <a:rPr lang="en-US" sz="2000" b="1" baseline="0" dirty="0">
                          <a:solidFill>
                            <a:schemeClr val="tx1"/>
                          </a:solidFill>
                        </a:rPr>
                        <a:t> 0</a:t>
                      </a:r>
                      <a:r>
                        <a:rPr lang="en-US" sz="2000" b="1" dirty="0">
                          <a:solidFill>
                            <a:schemeClr val="tx1"/>
                          </a:solidFill>
                        </a:rPr>
                        <a:t>)</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(2</a:t>
                      </a:r>
                      <a:r>
                        <a:rPr lang="en-US" sz="2000" b="1" baseline="0" dirty="0">
                          <a:solidFill>
                            <a:schemeClr val="tx1"/>
                          </a:solidFill>
                        </a:rPr>
                        <a:t> </a:t>
                      </a:r>
                      <a:r>
                        <a:rPr lang="en-US" sz="2000" b="1" dirty="0">
                          <a:solidFill>
                            <a:schemeClr val="tx1"/>
                          </a:solidFill>
                        </a:rPr>
                        <a:t>   3    -4)</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9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(1</a:t>
                      </a:r>
                      <a:r>
                        <a:rPr lang="en-US" sz="2000" b="1" baseline="0" dirty="0">
                          <a:solidFill>
                            <a:schemeClr val="tx1"/>
                          </a:solidFill>
                        </a:rPr>
                        <a:t> </a:t>
                      </a:r>
                      <a:r>
                        <a:rPr lang="en-US" sz="2000" b="1" dirty="0">
                          <a:solidFill>
                            <a:schemeClr val="tx1"/>
                          </a:solidFill>
                        </a:rPr>
                        <a:t>  0   1)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-2</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(0</a:t>
                      </a:r>
                      <a:r>
                        <a:rPr lang="en-US" sz="2000" b="1" baseline="0" dirty="0">
                          <a:solidFill>
                            <a:schemeClr val="tx1"/>
                          </a:solidFill>
                        </a:rPr>
                        <a:t> </a:t>
                      </a:r>
                      <a:r>
                        <a:rPr lang="en-US" sz="2000" b="1" dirty="0">
                          <a:solidFill>
                            <a:schemeClr val="tx1"/>
                          </a:solidFill>
                        </a:rPr>
                        <a:t>   0    0)</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(2</a:t>
                      </a:r>
                      <a:r>
                        <a:rPr lang="en-US" sz="2000" b="1" baseline="0" dirty="0">
                          <a:solidFill>
                            <a:schemeClr val="tx1"/>
                          </a:solidFill>
                        </a:rPr>
                        <a:t> </a:t>
                      </a:r>
                      <a:r>
                        <a:rPr lang="en-US" sz="2000" b="1" dirty="0">
                          <a:solidFill>
                            <a:schemeClr val="tx1"/>
                          </a:solidFill>
                        </a:rPr>
                        <a:t>   3    -4)</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9389">
                <a:tc>
                  <a:txBody>
                    <a:bodyPr/>
                    <a:lstStyle/>
                    <a:p>
                      <a:r>
                        <a:rPr lang="en-US" sz="2000" b="1" dirty="0">
                          <a:solidFill>
                            <a:schemeClr val="tx1"/>
                          </a:solidFill>
                        </a:rPr>
                        <a:t>(0   1   1)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(0</a:t>
                      </a:r>
                      <a:r>
                        <a:rPr lang="en-US" sz="2000" b="1" baseline="0" dirty="0">
                          <a:solidFill>
                            <a:schemeClr val="tx1"/>
                          </a:solidFill>
                        </a:rPr>
                        <a:t> </a:t>
                      </a:r>
                      <a:r>
                        <a:rPr lang="en-US" sz="2000" b="1" dirty="0">
                          <a:solidFill>
                            <a:schemeClr val="tx1"/>
                          </a:solidFill>
                        </a:rPr>
                        <a:t>   0    0)</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(2</a:t>
                      </a:r>
                      <a:r>
                        <a:rPr lang="en-US" sz="2000" b="1" baseline="0" dirty="0">
                          <a:solidFill>
                            <a:schemeClr val="tx1"/>
                          </a:solidFill>
                        </a:rPr>
                        <a:t> </a:t>
                      </a:r>
                      <a:r>
                        <a:rPr lang="en-US" sz="2000" b="1" dirty="0">
                          <a:solidFill>
                            <a:schemeClr val="tx1"/>
                          </a:solidFill>
                        </a:rPr>
                        <a:t>   3    -4)</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9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(0   1   1)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1" dirty="0">
                          <a:solidFill>
                            <a:schemeClr val="tx1"/>
                          </a:solidFill>
                        </a:rPr>
                        <a:t>-1</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(0</a:t>
                      </a:r>
                      <a:r>
                        <a:rPr lang="en-US" sz="2000" b="1" baseline="0" dirty="0">
                          <a:solidFill>
                            <a:schemeClr val="tx1"/>
                          </a:solidFill>
                        </a:rPr>
                        <a:t> </a:t>
                      </a:r>
                      <a:r>
                        <a:rPr lang="en-US" sz="2000" b="1" dirty="0">
                          <a:solidFill>
                            <a:schemeClr val="tx1"/>
                          </a:solidFill>
                        </a:rPr>
                        <a:t>   0    0)</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(2</a:t>
                      </a:r>
                      <a:r>
                        <a:rPr lang="en-US" sz="2000" b="1" baseline="0" dirty="0">
                          <a:solidFill>
                            <a:schemeClr val="tx1"/>
                          </a:solidFill>
                        </a:rPr>
                        <a:t> </a:t>
                      </a:r>
                      <a:r>
                        <a:rPr lang="en-US" sz="2000" b="1" dirty="0">
                          <a:solidFill>
                            <a:schemeClr val="tx1"/>
                          </a:solidFill>
                        </a:rPr>
                        <a:t>   3    -4)</a:t>
                      </a:r>
                    </a:p>
                  </a:txBody>
                  <a:tcPr marT="45712" marB="457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60AB46C2-A285-4884-A9C8-24344522B3FE}"/>
              </a:ext>
            </a:extLst>
          </p:cNvPr>
          <p:cNvSpPr txBox="1">
            <a:spLocks noChangeArrowheads="1"/>
          </p:cNvSpPr>
          <p:nvPr/>
        </p:nvSpPr>
        <p:spPr bwMode="auto">
          <a:xfrm>
            <a:off x="457200" y="0"/>
            <a:ext cx="73707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Finally, the results for the </a:t>
            </a:r>
            <a:r>
              <a:rPr lang="en-US" altLang="en-US" sz="3200" b="1">
                <a:solidFill>
                  <a:srgbClr val="FF0000"/>
                </a:solidFill>
                <a:latin typeface="Calibri" panose="020F0502020204030204" pitchFamily="34" charset="0"/>
              </a:rPr>
              <a:t>tenth epoch </a:t>
            </a:r>
            <a:r>
              <a:rPr lang="en-US" altLang="en-US" sz="3200" b="1">
                <a:latin typeface="Calibri" panose="020F0502020204030204" pitchFamily="34" charset="0"/>
              </a:rPr>
              <a:t>are</a:t>
            </a:r>
            <a:r>
              <a:rPr lang="en-US" altLang="en-US" sz="2000">
                <a:latin typeface="Calibri" panose="020F0502020204030204" pitchFamily="34" charset="0"/>
              </a:rPr>
              <a:t>:</a:t>
            </a:r>
          </a:p>
        </p:txBody>
      </p:sp>
      <p:sp>
        <p:nvSpPr>
          <p:cNvPr id="545832" name="TextBox 6">
            <a:extLst>
              <a:ext uri="{FF2B5EF4-FFF2-40B4-BE49-F238E27FC236}">
                <a16:creationId xmlns:a16="http://schemas.microsoft.com/office/drawing/2014/main" id="{55C91D8E-7D2B-407B-8D88-509CF7289C0A}"/>
              </a:ext>
            </a:extLst>
          </p:cNvPr>
          <p:cNvSpPr txBox="1">
            <a:spLocks noChangeArrowheads="1"/>
          </p:cNvSpPr>
          <p:nvPr/>
        </p:nvSpPr>
        <p:spPr bwMode="auto">
          <a:xfrm>
            <a:off x="381000" y="533400"/>
            <a:ext cx="8305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alibri" panose="020F0502020204030204" pitchFamily="34" charset="0"/>
              </a:rPr>
              <a:t>INPUTS               NET                   OUTPUT           TARGET        WEIGHT              WEIGHTS </a:t>
            </a:r>
          </a:p>
          <a:p>
            <a:pPr eaLnBrk="1" hangingPunct="1"/>
            <a:r>
              <a:rPr lang="en-US" altLang="en-US" b="1">
                <a:latin typeface="Calibri" panose="020F0502020204030204" pitchFamily="34" charset="0"/>
              </a:rPr>
              <a:t>					             CHANGES            (</a:t>
            </a:r>
            <a:r>
              <a:rPr lang="en-US" altLang="en-US" sz="2400" b="1">
                <a:latin typeface="Calibri" panose="020F0502020204030204" pitchFamily="34" charset="0"/>
              </a:rPr>
              <a:t>2,3,-4)</a:t>
            </a:r>
            <a:endParaRPr lang="en-US" altLang="en-US" b="1">
              <a:latin typeface="Calibri" panose="020F0502020204030204" pitchFamily="34" charset="0"/>
            </a:endParaRPr>
          </a:p>
        </p:txBody>
      </p:sp>
      <p:sp>
        <p:nvSpPr>
          <p:cNvPr id="6" name="TextBox 5">
            <a:extLst>
              <a:ext uri="{FF2B5EF4-FFF2-40B4-BE49-F238E27FC236}">
                <a16:creationId xmlns:a16="http://schemas.microsoft.com/office/drawing/2014/main" id="{D88C8676-0D92-4157-9572-6C1C5D399FDF}"/>
              </a:ext>
            </a:extLst>
          </p:cNvPr>
          <p:cNvSpPr txBox="1">
            <a:spLocks noChangeArrowheads="1"/>
          </p:cNvSpPr>
          <p:nvPr/>
        </p:nvSpPr>
        <p:spPr bwMode="auto">
          <a:xfrm>
            <a:off x="0" y="2819400"/>
            <a:ext cx="8686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Based on new weights (2 ,3, -4)  output =2x</a:t>
            </a:r>
            <a:r>
              <a:rPr lang="en-US" altLang="en-US" sz="2800" baseline="-25000">
                <a:latin typeface="Calibri" panose="020F0502020204030204" pitchFamily="34" charset="0"/>
              </a:rPr>
              <a:t>1</a:t>
            </a:r>
            <a:r>
              <a:rPr lang="en-US" altLang="en-US" sz="2800">
                <a:latin typeface="Calibri" panose="020F0502020204030204" pitchFamily="34" charset="0"/>
              </a:rPr>
              <a:t> +3x</a:t>
            </a:r>
            <a:r>
              <a:rPr lang="en-US" altLang="en-US" sz="2800" baseline="-25000">
                <a:latin typeface="Calibri" panose="020F0502020204030204" pitchFamily="34" charset="0"/>
              </a:rPr>
              <a:t>2</a:t>
            </a:r>
            <a:r>
              <a:rPr lang="en-US" altLang="en-US" sz="2800">
                <a:latin typeface="Calibri" panose="020F0502020204030204" pitchFamily="34" charset="0"/>
              </a:rPr>
              <a:t> - 4 </a:t>
            </a:r>
          </a:p>
          <a:p>
            <a:pPr eaLnBrk="1" hangingPunct="1"/>
            <a:r>
              <a:rPr lang="en-US" altLang="en-US" sz="2800">
                <a:solidFill>
                  <a:srgbClr val="FF0000"/>
                </a:solidFill>
                <a:latin typeface="Calibri" panose="020F0502020204030204" pitchFamily="34" charset="0"/>
              </a:rPr>
              <a:t>  Separating line  : 2x</a:t>
            </a:r>
            <a:r>
              <a:rPr lang="en-US" altLang="en-US" sz="2800" baseline="-25000">
                <a:solidFill>
                  <a:srgbClr val="FF0000"/>
                </a:solidFill>
                <a:latin typeface="Calibri" panose="020F0502020204030204" pitchFamily="34" charset="0"/>
              </a:rPr>
              <a:t>1</a:t>
            </a:r>
            <a:r>
              <a:rPr lang="en-US" altLang="en-US" sz="2800">
                <a:solidFill>
                  <a:srgbClr val="FF0000"/>
                </a:solidFill>
                <a:latin typeface="Calibri" panose="020F0502020204030204" pitchFamily="34" charset="0"/>
              </a:rPr>
              <a:t> + 3x</a:t>
            </a:r>
            <a:r>
              <a:rPr lang="en-US" altLang="en-US" sz="2800" baseline="-25000">
                <a:solidFill>
                  <a:srgbClr val="FF0000"/>
                </a:solidFill>
                <a:latin typeface="Calibri" panose="020F0502020204030204" pitchFamily="34" charset="0"/>
              </a:rPr>
              <a:t>2</a:t>
            </a:r>
            <a:r>
              <a:rPr lang="en-US" altLang="en-US" sz="2800">
                <a:solidFill>
                  <a:srgbClr val="FF0000"/>
                </a:solidFill>
                <a:latin typeface="Calibri" panose="020F0502020204030204" pitchFamily="34" charset="0"/>
              </a:rPr>
              <a:t> -4 = ±0.2</a:t>
            </a:r>
          </a:p>
        </p:txBody>
      </p:sp>
      <p:graphicFrame>
        <p:nvGraphicFramePr>
          <p:cNvPr id="8" name="Table 7">
            <a:extLst>
              <a:ext uri="{FF2B5EF4-FFF2-40B4-BE49-F238E27FC236}">
                <a16:creationId xmlns:a16="http://schemas.microsoft.com/office/drawing/2014/main" id="{9B22C186-D9DB-4AC7-B7C3-DB4ED9695AD6}"/>
              </a:ext>
            </a:extLst>
          </p:cNvPr>
          <p:cNvGraphicFramePr>
            <a:graphicFrameLocks noGrp="1"/>
          </p:cNvGraphicFramePr>
          <p:nvPr/>
        </p:nvGraphicFramePr>
        <p:xfrm>
          <a:off x="2895600" y="4572000"/>
          <a:ext cx="5029200" cy="2286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tblGrid>
              <a:tr h="289560">
                <a:tc>
                  <a:txBody>
                    <a:bodyPr/>
                    <a:lstStyle/>
                    <a:p>
                      <a:r>
                        <a:rPr lang="en-US" sz="2400" b="1" dirty="0"/>
                        <a:t>x</a:t>
                      </a:r>
                      <a:r>
                        <a:rPr lang="en-US" sz="2400" b="1" baseline="-25000" dirty="0"/>
                        <a:t>1</a:t>
                      </a:r>
                      <a:endParaRPr lang="en-US" sz="2400" b="1" dirty="0"/>
                    </a:p>
                  </a:txBody>
                  <a:tcPr/>
                </a:tc>
                <a:tc>
                  <a:txBody>
                    <a:bodyPr/>
                    <a:lstStyle/>
                    <a:p>
                      <a:r>
                        <a:rPr lang="en-US" sz="2400" b="1" dirty="0"/>
                        <a:t>x</a:t>
                      </a:r>
                      <a:r>
                        <a:rPr lang="en-US" sz="2400" b="1" baseline="-25000" dirty="0"/>
                        <a:t>2</a:t>
                      </a:r>
                      <a:endParaRPr lang="en-US" sz="2400" b="1" dirty="0"/>
                    </a:p>
                  </a:txBody>
                  <a:tcPr/>
                </a:tc>
                <a:tc>
                  <a:txBody>
                    <a:bodyPr/>
                    <a:lstStyle/>
                    <a:p>
                      <a:r>
                        <a:rPr lang="en-US" sz="2400" b="1" dirty="0"/>
                        <a:t>y</a:t>
                      </a:r>
                    </a:p>
                  </a:txBody>
                  <a:tcPr/>
                </a:tc>
                <a:extLst>
                  <a:ext uri="{0D108BD9-81ED-4DB2-BD59-A6C34878D82A}">
                    <a16:rowId xmlns:a16="http://schemas.microsoft.com/office/drawing/2014/main" val="10000"/>
                  </a:ext>
                </a:extLst>
              </a:tr>
              <a:tr h="289560">
                <a:tc>
                  <a:txBody>
                    <a:bodyPr/>
                    <a:lstStyle/>
                    <a:p>
                      <a:r>
                        <a:rPr lang="en-US" sz="2400" b="1" dirty="0"/>
                        <a:t>1</a:t>
                      </a:r>
                    </a:p>
                  </a:txBody>
                  <a:tcPr/>
                </a:tc>
                <a:tc>
                  <a:txBody>
                    <a:bodyPr/>
                    <a:lstStyle/>
                    <a:p>
                      <a:r>
                        <a:rPr lang="en-US" sz="2400" b="1" dirty="0"/>
                        <a:t>1</a:t>
                      </a:r>
                    </a:p>
                  </a:txBody>
                  <a:tcPr/>
                </a:tc>
                <a:tc>
                  <a:txBody>
                    <a:bodyPr/>
                    <a:lstStyle/>
                    <a:p>
                      <a:r>
                        <a:rPr lang="en-US" sz="2400" b="1" dirty="0"/>
                        <a:t>1 </a:t>
                      </a:r>
                      <a:r>
                        <a:rPr lang="en-US" sz="2400" b="1" dirty="0">
                          <a:sym typeface="Wingdings" pitchFamily="2" charset="2"/>
                        </a:rPr>
                        <a:t></a:t>
                      </a:r>
                      <a:r>
                        <a:rPr lang="en-US" sz="2400" b="1" dirty="0"/>
                        <a:t>1</a:t>
                      </a:r>
                    </a:p>
                  </a:txBody>
                  <a:tcPr/>
                </a:tc>
                <a:extLst>
                  <a:ext uri="{0D108BD9-81ED-4DB2-BD59-A6C34878D82A}">
                    <a16:rowId xmlns:a16="http://schemas.microsoft.com/office/drawing/2014/main" val="10001"/>
                  </a:ext>
                </a:extLst>
              </a:tr>
              <a:tr h="289560">
                <a:tc>
                  <a:txBody>
                    <a:bodyPr/>
                    <a:lstStyle/>
                    <a:p>
                      <a:r>
                        <a:rPr lang="en-US" sz="2400" b="1" dirty="0"/>
                        <a:t>1</a:t>
                      </a:r>
                    </a:p>
                  </a:txBody>
                  <a:tcPr/>
                </a:tc>
                <a:tc>
                  <a:txBody>
                    <a:bodyPr/>
                    <a:lstStyle/>
                    <a:p>
                      <a:r>
                        <a:rPr lang="en-US" sz="2400" b="1" dirty="0"/>
                        <a:t>0</a:t>
                      </a:r>
                    </a:p>
                  </a:txBody>
                  <a:tcPr/>
                </a:tc>
                <a:tc>
                  <a:txBody>
                    <a:bodyPr/>
                    <a:lstStyle/>
                    <a:p>
                      <a:r>
                        <a:rPr lang="en-US" sz="2400" b="1" dirty="0">
                          <a:solidFill>
                            <a:schemeClr val="tx1"/>
                          </a:solidFill>
                        </a:rPr>
                        <a:t>-2</a:t>
                      </a:r>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2"/>
                  </a:ext>
                </a:extLst>
              </a:tr>
              <a:tr h="289560">
                <a:tc>
                  <a:txBody>
                    <a:bodyPr/>
                    <a:lstStyle/>
                    <a:p>
                      <a:r>
                        <a:rPr lang="en-US" sz="2400" b="1" dirty="0"/>
                        <a:t>0</a:t>
                      </a:r>
                    </a:p>
                  </a:txBody>
                  <a:tcPr/>
                </a:tc>
                <a:tc>
                  <a:txBody>
                    <a:bodyPr/>
                    <a:lstStyle/>
                    <a:p>
                      <a:r>
                        <a:rPr lang="en-US" sz="2400" b="1" dirty="0"/>
                        <a:t>1</a:t>
                      </a:r>
                    </a:p>
                  </a:txBody>
                  <a:tcPr/>
                </a:tc>
                <a:tc>
                  <a:txBody>
                    <a:bodyPr/>
                    <a:lstStyle/>
                    <a:p>
                      <a:r>
                        <a:rPr lang="en-US" sz="2400" b="1" dirty="0">
                          <a:solidFill>
                            <a:schemeClr val="tx1"/>
                          </a:solidFill>
                        </a:rPr>
                        <a:t>-1</a:t>
                      </a:r>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3"/>
                  </a:ext>
                </a:extLst>
              </a:tr>
              <a:tr h="289560">
                <a:tc>
                  <a:txBody>
                    <a:bodyPr/>
                    <a:lstStyle/>
                    <a:p>
                      <a:r>
                        <a:rPr lang="en-US" sz="2400" b="1" dirty="0"/>
                        <a:t>0</a:t>
                      </a:r>
                    </a:p>
                  </a:txBody>
                  <a:tcPr/>
                </a:tc>
                <a:tc>
                  <a:txBody>
                    <a:bodyPr/>
                    <a:lstStyle/>
                    <a:p>
                      <a:r>
                        <a:rPr lang="en-US" sz="2400" b="1" dirty="0"/>
                        <a:t>0</a:t>
                      </a:r>
                    </a:p>
                  </a:txBody>
                  <a:tcPr/>
                </a:tc>
                <a:tc>
                  <a:txBody>
                    <a:bodyPr/>
                    <a:lstStyle/>
                    <a:p>
                      <a:r>
                        <a:rPr lang="en-US" sz="2400" b="1" dirty="0">
                          <a:solidFill>
                            <a:schemeClr val="tx1"/>
                          </a:solidFill>
                        </a:rPr>
                        <a:t>-4</a:t>
                      </a:r>
                      <a:r>
                        <a:rPr lang="en-US" sz="2400" b="1" dirty="0">
                          <a:solidFill>
                            <a:schemeClr val="tx1"/>
                          </a:solidFill>
                          <a:sym typeface="Wingdings" pitchFamily="2" charset="2"/>
                        </a:rPr>
                        <a:t>-1</a:t>
                      </a:r>
                      <a:endParaRPr lang="en-US" sz="2400" b="1" dirty="0">
                        <a:solidFill>
                          <a:schemeClr val="tx1"/>
                        </a:solidFill>
                      </a:endParaRPr>
                    </a:p>
                  </a:txBody>
                  <a:tcPr/>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D2948-9EE9-457C-9C32-C702F1CB0DB9}"/>
              </a:ext>
            </a:extLst>
          </p:cNvPr>
          <p:cNvSpPr txBox="1">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rPr>
              <a:t>Positive response is given by all points such that</a:t>
            </a:r>
          </a:p>
          <a:p>
            <a:pPr eaLnBrk="1" hangingPunct="1"/>
            <a:r>
              <a:rPr lang="en-US" altLang="en-US" sz="3600"/>
              <a:t>2x</a:t>
            </a:r>
            <a:r>
              <a:rPr lang="en-US" altLang="en-US" sz="3600" baseline="-25000"/>
              <a:t>1</a:t>
            </a:r>
            <a:r>
              <a:rPr lang="en-US" altLang="en-US" sz="3600"/>
              <a:t> +3x</a:t>
            </a:r>
            <a:r>
              <a:rPr lang="en-US" altLang="en-US" sz="3600" baseline="-25000"/>
              <a:t>2</a:t>
            </a:r>
            <a:r>
              <a:rPr lang="en-US" altLang="en-US" sz="3600"/>
              <a:t> -4 &gt; 0.2</a:t>
            </a:r>
          </a:p>
          <a:p>
            <a:pPr eaLnBrk="1" hangingPunct="1"/>
            <a:r>
              <a:rPr lang="en-US" altLang="en-US" sz="3600"/>
              <a:t>With boundary line</a:t>
            </a:r>
          </a:p>
          <a:p>
            <a:pPr eaLnBrk="1" hangingPunct="1"/>
            <a:r>
              <a:rPr lang="en-US" altLang="en-US" sz="3600"/>
              <a:t>x</a:t>
            </a:r>
            <a:r>
              <a:rPr lang="en-US" altLang="en-US" sz="3600" baseline="-25000"/>
              <a:t>2</a:t>
            </a:r>
            <a:r>
              <a:rPr lang="en-US" altLang="en-US" sz="3600"/>
              <a:t> = -(2/3) x</a:t>
            </a:r>
            <a:r>
              <a:rPr lang="en-US" altLang="en-US" sz="3600" baseline="-25000"/>
              <a:t>1</a:t>
            </a:r>
            <a:r>
              <a:rPr lang="en-US" altLang="en-US" sz="3600"/>
              <a:t> + (7/5)</a:t>
            </a:r>
          </a:p>
          <a:p>
            <a:pPr eaLnBrk="1" hangingPunct="1"/>
            <a:endParaRPr lang="en-US" altLang="en-US" sz="3600"/>
          </a:p>
          <a:p>
            <a:pPr eaLnBrk="1" hangingPunct="1"/>
            <a:r>
              <a:rPr lang="en-US" altLang="en-US" sz="3600">
                <a:solidFill>
                  <a:srgbClr val="FF0000"/>
                </a:solidFill>
              </a:rPr>
              <a:t>Negative response is given by all points such that</a:t>
            </a:r>
          </a:p>
          <a:p>
            <a:pPr eaLnBrk="1" hangingPunct="1"/>
            <a:r>
              <a:rPr lang="en-US" altLang="en-US" sz="3600"/>
              <a:t>2x</a:t>
            </a:r>
            <a:r>
              <a:rPr lang="en-US" altLang="en-US" sz="3600" baseline="-25000"/>
              <a:t>1</a:t>
            </a:r>
            <a:r>
              <a:rPr lang="en-US" altLang="en-US" sz="3600"/>
              <a:t> + 3 x</a:t>
            </a:r>
            <a:r>
              <a:rPr lang="en-US" altLang="en-US" sz="3600" baseline="-25000"/>
              <a:t>2</a:t>
            </a:r>
            <a:r>
              <a:rPr lang="en-US" altLang="en-US" sz="3600"/>
              <a:t> – 4 &lt; -.2</a:t>
            </a:r>
          </a:p>
          <a:p>
            <a:pPr eaLnBrk="1" hangingPunct="1"/>
            <a:r>
              <a:rPr lang="en-US" altLang="en-US" sz="3600"/>
              <a:t>With the boundary line</a:t>
            </a:r>
          </a:p>
          <a:p>
            <a:pPr eaLnBrk="1" hangingPunct="1"/>
            <a:r>
              <a:rPr lang="en-US" altLang="en-US" sz="3600"/>
              <a:t>x</a:t>
            </a:r>
            <a:r>
              <a:rPr lang="en-US" altLang="en-US" sz="3600" baseline="-25000"/>
              <a:t>2</a:t>
            </a:r>
            <a:r>
              <a:rPr lang="en-US" altLang="en-US" sz="3600"/>
              <a:t> = - (2/3) x</a:t>
            </a:r>
            <a:r>
              <a:rPr lang="en-US" altLang="en-US" sz="3600" baseline="-25000"/>
              <a:t>1</a:t>
            </a:r>
            <a:r>
              <a:rPr lang="en-US" altLang="en-US" sz="3600"/>
              <a:t> + (19/15)</a:t>
            </a:r>
          </a:p>
          <a:p>
            <a:pPr eaLnBrk="1" hangingPunct="1"/>
            <a:r>
              <a:rPr lang="en-US" altLang="en-US" sz="3600"/>
              <a:t>DRAW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842" name="Picture 2">
            <a:extLst>
              <a:ext uri="{FF2B5EF4-FFF2-40B4-BE49-F238E27FC236}">
                <a16:creationId xmlns:a16="http://schemas.microsoft.com/office/drawing/2014/main" id="{8952DC89-3CDD-4FBC-8B36-E1CC36233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09600"/>
            <a:ext cx="7319963" cy="575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a:extLst>
              <a:ext uri="{FF2B5EF4-FFF2-40B4-BE49-F238E27FC236}">
                <a16:creationId xmlns:a16="http://schemas.microsoft.com/office/drawing/2014/main" id="{57C5AD0B-0D6F-4AA7-8CF2-CD46AF092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20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1" name="Picture 3">
            <a:extLst>
              <a:ext uri="{FF2B5EF4-FFF2-40B4-BE49-F238E27FC236}">
                <a16:creationId xmlns:a16="http://schemas.microsoft.com/office/drawing/2014/main" id="{EF2FD9AD-F691-4076-953D-0D812D71C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2" name="Picture 4">
            <a:extLst>
              <a:ext uri="{FF2B5EF4-FFF2-40B4-BE49-F238E27FC236}">
                <a16:creationId xmlns:a16="http://schemas.microsoft.com/office/drawing/2014/main" id="{37DA219E-3412-4E2E-80BA-0A3BB5323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83280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3" name="Picture 5">
            <a:extLst>
              <a:ext uri="{FF2B5EF4-FFF2-40B4-BE49-F238E27FC236}">
                <a16:creationId xmlns:a16="http://schemas.microsoft.com/office/drawing/2014/main" id="{E9F01CB4-6EC7-46C2-BB60-A78AD18B73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257800"/>
            <a:ext cx="85613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7062" name="TextBox 8">
            <a:extLst>
              <a:ext uri="{FF2B5EF4-FFF2-40B4-BE49-F238E27FC236}">
                <a16:creationId xmlns:a16="http://schemas.microsoft.com/office/drawing/2014/main" id="{9C4D6FAB-51AD-4398-BF9B-B94CCDE21140}"/>
              </a:ext>
            </a:extLst>
          </p:cNvPr>
          <p:cNvSpPr txBox="1">
            <a:spLocks noChangeArrowheads="1"/>
          </p:cNvSpPr>
          <p:nvPr/>
        </p:nvSpPr>
        <p:spPr bwMode="auto">
          <a:xfrm>
            <a:off x="3352800" y="6442075"/>
            <a:ext cx="579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Set weights and bias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2850"/>
                                        </p:tgtEl>
                                        <p:attrNameLst>
                                          <p:attrName>style.visibility</p:attrName>
                                        </p:attrNameLst>
                                      </p:cBhvr>
                                      <p:to>
                                        <p:strVal val="visible"/>
                                      </p:to>
                                    </p:set>
                                    <p:anim calcmode="lin" valueType="num">
                                      <p:cBhvr additive="base">
                                        <p:cTn id="7" dur="500" fill="hold"/>
                                        <p:tgtEl>
                                          <p:spTgt spid="462850"/>
                                        </p:tgtEl>
                                        <p:attrNameLst>
                                          <p:attrName>ppt_x</p:attrName>
                                        </p:attrNameLst>
                                      </p:cBhvr>
                                      <p:tavLst>
                                        <p:tav tm="0">
                                          <p:val>
                                            <p:strVal val="#ppt_x"/>
                                          </p:val>
                                        </p:tav>
                                        <p:tav tm="100000">
                                          <p:val>
                                            <p:strVal val="#ppt_x"/>
                                          </p:val>
                                        </p:tav>
                                      </p:tavLst>
                                    </p:anim>
                                    <p:anim calcmode="lin" valueType="num">
                                      <p:cBhvr additive="base">
                                        <p:cTn id="8" dur="500" fill="hold"/>
                                        <p:tgtEl>
                                          <p:spTgt spid="4628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2851"/>
                                        </p:tgtEl>
                                        <p:attrNameLst>
                                          <p:attrName>style.visibility</p:attrName>
                                        </p:attrNameLst>
                                      </p:cBhvr>
                                      <p:to>
                                        <p:strVal val="visible"/>
                                      </p:to>
                                    </p:set>
                                    <p:anim calcmode="lin" valueType="num">
                                      <p:cBhvr additive="base">
                                        <p:cTn id="13" dur="500" fill="hold"/>
                                        <p:tgtEl>
                                          <p:spTgt spid="462851"/>
                                        </p:tgtEl>
                                        <p:attrNameLst>
                                          <p:attrName>ppt_x</p:attrName>
                                        </p:attrNameLst>
                                      </p:cBhvr>
                                      <p:tavLst>
                                        <p:tav tm="0">
                                          <p:val>
                                            <p:strVal val="#ppt_x"/>
                                          </p:val>
                                        </p:tav>
                                        <p:tav tm="100000">
                                          <p:val>
                                            <p:strVal val="#ppt_x"/>
                                          </p:val>
                                        </p:tav>
                                      </p:tavLst>
                                    </p:anim>
                                    <p:anim calcmode="lin" valueType="num">
                                      <p:cBhvr additive="base">
                                        <p:cTn id="14" dur="500" fill="hold"/>
                                        <p:tgtEl>
                                          <p:spTgt spid="46285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2852"/>
                                        </p:tgtEl>
                                        <p:attrNameLst>
                                          <p:attrName>style.visibility</p:attrName>
                                        </p:attrNameLst>
                                      </p:cBhvr>
                                      <p:to>
                                        <p:strVal val="visible"/>
                                      </p:to>
                                    </p:set>
                                    <p:anim calcmode="lin" valueType="num">
                                      <p:cBhvr additive="base">
                                        <p:cTn id="19" dur="500" fill="hold"/>
                                        <p:tgtEl>
                                          <p:spTgt spid="462852"/>
                                        </p:tgtEl>
                                        <p:attrNameLst>
                                          <p:attrName>ppt_x</p:attrName>
                                        </p:attrNameLst>
                                      </p:cBhvr>
                                      <p:tavLst>
                                        <p:tav tm="0">
                                          <p:val>
                                            <p:strVal val="#ppt_x"/>
                                          </p:val>
                                        </p:tav>
                                        <p:tav tm="100000">
                                          <p:val>
                                            <p:strVal val="#ppt_x"/>
                                          </p:val>
                                        </p:tav>
                                      </p:tavLst>
                                    </p:anim>
                                    <p:anim calcmode="lin" valueType="num">
                                      <p:cBhvr additive="base">
                                        <p:cTn id="20" dur="500" fill="hold"/>
                                        <p:tgtEl>
                                          <p:spTgt spid="46285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62853"/>
                                        </p:tgtEl>
                                        <p:attrNameLst>
                                          <p:attrName>style.visibility</p:attrName>
                                        </p:attrNameLst>
                                      </p:cBhvr>
                                      <p:to>
                                        <p:strVal val="visible"/>
                                      </p:to>
                                    </p:set>
                                    <p:anim calcmode="lin" valueType="num">
                                      <p:cBhvr additive="base">
                                        <p:cTn id="25" dur="500" fill="hold"/>
                                        <p:tgtEl>
                                          <p:spTgt spid="462853"/>
                                        </p:tgtEl>
                                        <p:attrNameLst>
                                          <p:attrName>ppt_x</p:attrName>
                                        </p:attrNameLst>
                                      </p:cBhvr>
                                      <p:tavLst>
                                        <p:tav tm="0">
                                          <p:val>
                                            <p:strVal val="#ppt_x"/>
                                          </p:val>
                                        </p:tav>
                                        <p:tav tm="100000">
                                          <p:val>
                                            <p:strVal val="#ppt_x"/>
                                          </p:val>
                                        </p:tav>
                                      </p:tavLst>
                                    </p:anim>
                                    <p:anim calcmode="lin" valueType="num">
                                      <p:cBhvr additive="base">
                                        <p:cTn id="26" dur="500" fill="hold"/>
                                        <p:tgtEl>
                                          <p:spTgt spid="4628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a:extLst>
              <a:ext uri="{FF2B5EF4-FFF2-40B4-BE49-F238E27FC236}">
                <a16:creationId xmlns:a16="http://schemas.microsoft.com/office/drawing/2014/main" id="{57611EFF-6A4E-46ED-9EA8-70B9E0D91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20175"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4" name="Picture 6">
            <a:extLst>
              <a:ext uri="{FF2B5EF4-FFF2-40B4-BE49-F238E27FC236}">
                <a16:creationId xmlns:a16="http://schemas.microsoft.com/office/drawing/2014/main" id="{1532408A-D8AB-42A5-AC17-88619D83C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85883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855" name="Picture 7">
            <a:extLst>
              <a:ext uri="{FF2B5EF4-FFF2-40B4-BE49-F238E27FC236}">
                <a16:creationId xmlns:a16="http://schemas.microsoft.com/office/drawing/2014/main" id="{EB6A0FA0-8108-4BB4-AD1D-1F781E09A6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81400"/>
            <a:ext cx="82581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CBC0CE7-6897-4712-9FB5-2F836E315EDB}"/>
              </a:ext>
            </a:extLst>
          </p:cNvPr>
          <p:cNvSpPr txBox="1">
            <a:spLocks noChangeArrowheads="1"/>
          </p:cNvSpPr>
          <p:nvPr/>
        </p:nvSpPr>
        <p:spPr bwMode="auto">
          <a:xfrm>
            <a:off x="0" y="548640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Not getting correct results as number of epochs are only  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2850"/>
                                        </p:tgtEl>
                                        <p:attrNameLst>
                                          <p:attrName>style.visibility</p:attrName>
                                        </p:attrNameLst>
                                      </p:cBhvr>
                                      <p:to>
                                        <p:strVal val="visible"/>
                                      </p:to>
                                    </p:set>
                                    <p:anim calcmode="lin" valueType="num">
                                      <p:cBhvr additive="base">
                                        <p:cTn id="7" dur="500" fill="hold"/>
                                        <p:tgtEl>
                                          <p:spTgt spid="462850"/>
                                        </p:tgtEl>
                                        <p:attrNameLst>
                                          <p:attrName>ppt_x</p:attrName>
                                        </p:attrNameLst>
                                      </p:cBhvr>
                                      <p:tavLst>
                                        <p:tav tm="0">
                                          <p:val>
                                            <p:strVal val="#ppt_x"/>
                                          </p:val>
                                        </p:tav>
                                        <p:tav tm="100000">
                                          <p:val>
                                            <p:strVal val="#ppt_x"/>
                                          </p:val>
                                        </p:tav>
                                      </p:tavLst>
                                    </p:anim>
                                    <p:anim calcmode="lin" valueType="num">
                                      <p:cBhvr additive="base">
                                        <p:cTn id="8" dur="500" fill="hold"/>
                                        <p:tgtEl>
                                          <p:spTgt spid="4628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2854"/>
                                        </p:tgtEl>
                                        <p:attrNameLst>
                                          <p:attrName>style.visibility</p:attrName>
                                        </p:attrNameLst>
                                      </p:cBhvr>
                                      <p:to>
                                        <p:strVal val="visible"/>
                                      </p:to>
                                    </p:set>
                                    <p:anim calcmode="lin" valueType="num">
                                      <p:cBhvr additive="base">
                                        <p:cTn id="13" dur="500" fill="hold"/>
                                        <p:tgtEl>
                                          <p:spTgt spid="462854"/>
                                        </p:tgtEl>
                                        <p:attrNameLst>
                                          <p:attrName>ppt_x</p:attrName>
                                        </p:attrNameLst>
                                      </p:cBhvr>
                                      <p:tavLst>
                                        <p:tav tm="0">
                                          <p:val>
                                            <p:strVal val="#ppt_x"/>
                                          </p:val>
                                        </p:tav>
                                        <p:tav tm="100000">
                                          <p:val>
                                            <p:strVal val="#ppt_x"/>
                                          </p:val>
                                        </p:tav>
                                      </p:tavLst>
                                    </p:anim>
                                    <p:anim calcmode="lin" valueType="num">
                                      <p:cBhvr additive="base">
                                        <p:cTn id="14" dur="500" fill="hold"/>
                                        <p:tgtEl>
                                          <p:spTgt spid="46285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2855"/>
                                        </p:tgtEl>
                                        <p:attrNameLst>
                                          <p:attrName>style.visibility</p:attrName>
                                        </p:attrNameLst>
                                      </p:cBhvr>
                                      <p:to>
                                        <p:strVal val="visible"/>
                                      </p:to>
                                    </p:set>
                                    <p:anim calcmode="lin" valueType="num">
                                      <p:cBhvr additive="base">
                                        <p:cTn id="19" dur="500" fill="hold"/>
                                        <p:tgtEl>
                                          <p:spTgt spid="462855"/>
                                        </p:tgtEl>
                                        <p:attrNameLst>
                                          <p:attrName>ppt_x</p:attrName>
                                        </p:attrNameLst>
                                      </p:cBhvr>
                                      <p:tavLst>
                                        <p:tav tm="0">
                                          <p:val>
                                            <p:strVal val="#ppt_x"/>
                                          </p:val>
                                        </p:tav>
                                        <p:tav tm="100000">
                                          <p:val>
                                            <p:strVal val="#ppt_x"/>
                                          </p:val>
                                        </p:tav>
                                      </p:tavLst>
                                    </p:anim>
                                    <p:anim calcmode="lin" valueType="num">
                                      <p:cBhvr additive="base">
                                        <p:cTn id="20" dur="500" fill="hold"/>
                                        <p:tgtEl>
                                          <p:spTgt spid="46285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1218" name="Picture 1">
            <a:extLst>
              <a:ext uri="{FF2B5EF4-FFF2-40B4-BE49-F238E27FC236}">
                <a16:creationId xmlns:a16="http://schemas.microsoft.com/office/drawing/2014/main" id="{D66A9B2A-3BB8-4F93-9973-72AF78572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762000"/>
            <a:ext cx="8905875"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1219" name="TextBox 2">
            <a:extLst>
              <a:ext uri="{FF2B5EF4-FFF2-40B4-BE49-F238E27FC236}">
                <a16:creationId xmlns:a16="http://schemas.microsoft.com/office/drawing/2014/main" id="{3B64BF2A-8A3D-44AA-9E7B-016A36A7AD61}"/>
              </a:ext>
            </a:extLst>
          </p:cNvPr>
          <p:cNvSpPr txBox="1">
            <a:spLocks noChangeArrowheads="1"/>
          </p:cNvSpPr>
          <p:nvPr/>
        </p:nvSpPr>
        <p:spPr bwMode="auto">
          <a:xfrm>
            <a:off x="304800" y="1524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latin typeface="Calibri" panose="020F0502020204030204" pitchFamily="34" charset="0"/>
              </a:rPr>
              <a:t>THREE INPUT AND GATE</a:t>
            </a:r>
          </a:p>
        </p:txBody>
      </p:sp>
      <p:sp>
        <p:nvSpPr>
          <p:cNvPr id="4" name="TextBox 3">
            <a:extLst>
              <a:ext uri="{FF2B5EF4-FFF2-40B4-BE49-F238E27FC236}">
                <a16:creationId xmlns:a16="http://schemas.microsoft.com/office/drawing/2014/main" id="{DF868C4B-5C17-4E94-9824-04B48B3FB7A4}"/>
              </a:ext>
            </a:extLst>
          </p:cNvPr>
          <p:cNvSpPr txBox="1">
            <a:spLocks noChangeArrowheads="1"/>
          </p:cNvSpPr>
          <p:nvPr/>
        </p:nvSpPr>
        <p:spPr bwMode="auto">
          <a:xfrm>
            <a:off x="304800" y="5715000"/>
            <a:ext cx="31337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P=  0   0    0   0   1   1    1   1</a:t>
            </a:r>
          </a:p>
          <a:p>
            <a:pPr eaLnBrk="1" hangingPunct="1"/>
            <a:r>
              <a:rPr lang="en-US" altLang="en-US"/>
              <a:t>       0   0   1   1    0   0    1   1</a:t>
            </a:r>
          </a:p>
          <a:p>
            <a:pPr eaLnBrk="1" hangingPunct="1"/>
            <a:r>
              <a:rPr lang="en-US" altLang="en-US"/>
              <a:t>       0   1   0   1    0   1    0   1</a:t>
            </a:r>
          </a:p>
        </p:txBody>
      </p:sp>
      <p:sp>
        <p:nvSpPr>
          <p:cNvPr id="5" name="TextBox 4">
            <a:extLst>
              <a:ext uri="{FF2B5EF4-FFF2-40B4-BE49-F238E27FC236}">
                <a16:creationId xmlns:a16="http://schemas.microsoft.com/office/drawing/2014/main" id="{59427A3D-D9E9-43E1-BDA0-4A74566372C9}"/>
              </a:ext>
            </a:extLst>
          </p:cNvPr>
          <p:cNvSpPr txBox="1">
            <a:spLocks noChangeArrowheads="1"/>
          </p:cNvSpPr>
          <p:nvPr/>
        </p:nvSpPr>
        <p:spPr bwMode="auto">
          <a:xfrm>
            <a:off x="4648200" y="6019800"/>
            <a:ext cx="449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T=  0   0    0   0   0   0   0   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1219"/>
                                        </p:tgtEl>
                                        <p:attrNameLst>
                                          <p:attrName>style.visibility</p:attrName>
                                        </p:attrNameLst>
                                      </p:cBhvr>
                                      <p:to>
                                        <p:strVal val="visible"/>
                                      </p:to>
                                    </p:set>
                                    <p:anim calcmode="lin" valueType="num">
                                      <p:cBhvr additive="base">
                                        <p:cTn id="7" dur="500" fill="hold"/>
                                        <p:tgtEl>
                                          <p:spTgt spid="521219"/>
                                        </p:tgtEl>
                                        <p:attrNameLst>
                                          <p:attrName>ppt_x</p:attrName>
                                        </p:attrNameLst>
                                      </p:cBhvr>
                                      <p:tavLst>
                                        <p:tav tm="0">
                                          <p:val>
                                            <p:strVal val="#ppt_x"/>
                                          </p:val>
                                        </p:tav>
                                        <p:tav tm="100000">
                                          <p:val>
                                            <p:strVal val="#ppt_x"/>
                                          </p:val>
                                        </p:tav>
                                      </p:tavLst>
                                    </p:anim>
                                    <p:anim calcmode="lin" valueType="num">
                                      <p:cBhvr additive="base">
                                        <p:cTn id="8" dur="500" fill="hold"/>
                                        <p:tgtEl>
                                          <p:spTgt spid="5212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1218"/>
                                        </p:tgtEl>
                                        <p:attrNameLst>
                                          <p:attrName>style.visibility</p:attrName>
                                        </p:attrNameLst>
                                      </p:cBhvr>
                                      <p:to>
                                        <p:strVal val="visible"/>
                                      </p:to>
                                    </p:set>
                                    <p:anim calcmode="lin" valueType="num">
                                      <p:cBhvr additive="base">
                                        <p:cTn id="13" dur="500" fill="hold"/>
                                        <p:tgtEl>
                                          <p:spTgt spid="521218"/>
                                        </p:tgtEl>
                                        <p:attrNameLst>
                                          <p:attrName>ppt_x</p:attrName>
                                        </p:attrNameLst>
                                      </p:cBhvr>
                                      <p:tavLst>
                                        <p:tav tm="0">
                                          <p:val>
                                            <p:strVal val="#ppt_x"/>
                                          </p:val>
                                        </p:tav>
                                        <p:tav tm="100000">
                                          <p:val>
                                            <p:strVal val="#ppt_x"/>
                                          </p:val>
                                        </p:tav>
                                      </p:tavLst>
                                    </p:anim>
                                    <p:anim calcmode="lin" valueType="num">
                                      <p:cBhvr additive="base">
                                        <p:cTn id="14" dur="500" fill="hold"/>
                                        <p:tgtEl>
                                          <p:spTgt spid="5212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p:bldP spid="4" grpId="0"/>
      <p:bldP spid="5"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a:extLst>
              <a:ext uri="{FF2B5EF4-FFF2-40B4-BE49-F238E27FC236}">
                <a16:creationId xmlns:a16="http://schemas.microsoft.com/office/drawing/2014/main" id="{58BEAE16-E850-4318-9EFE-027676F86965}"/>
              </a:ext>
            </a:extLst>
          </p:cNvPr>
          <p:cNvSpPr>
            <a:spLocks noChangeArrowheads="1"/>
          </p:cNvSpPr>
          <p:nvPr/>
        </p:nvSpPr>
        <p:spPr bwMode="auto">
          <a:xfrm>
            <a:off x="0" y="0"/>
            <a:ext cx="9144000" cy="790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US" altLang="ko-KR" sz="4800" b="1">
                <a:solidFill>
                  <a:srgbClr val="FF0000"/>
                </a:solidFill>
                <a:latin typeface="Calibri" panose="020F0502020204030204" pitchFamily="34" charset="0"/>
                <a:ea typeface="Gulim" panose="020B0600000101010101" pitchFamily="34" charset="-127"/>
              </a:rPr>
              <a:t>Perceptron  Rule</a:t>
            </a:r>
          </a:p>
          <a:p>
            <a:pPr eaLnBrk="1" hangingPunct="1">
              <a:lnSpc>
                <a:spcPct val="90000"/>
              </a:lnSpc>
            </a:pPr>
            <a:r>
              <a:rPr lang="en-US" altLang="ko-KR" sz="2800" b="1" i="1">
                <a:latin typeface="Calibri" panose="020F0502020204030204" pitchFamily="34" charset="0"/>
                <a:ea typeface="Gulim" panose="020B0600000101010101" pitchFamily="34" charset="-127"/>
              </a:rPr>
              <a:t> [ change in weights proportional to (t-o) or simply ‘t’ ]</a:t>
            </a:r>
          </a:p>
          <a:p>
            <a:pPr eaLnBrk="1" hangingPunct="1">
              <a:lnSpc>
                <a:spcPct val="90000"/>
              </a:lnSpc>
            </a:pPr>
            <a:endParaRPr lang="en-US" altLang="ko-KR" sz="3600" b="1">
              <a:latin typeface="Calibri" panose="020F0502020204030204" pitchFamily="34" charset="0"/>
              <a:ea typeface="Gulim" panose="020B0600000101010101" pitchFamily="34" charset="-127"/>
            </a:endParaRPr>
          </a:p>
          <a:p>
            <a:pPr eaLnBrk="1" hangingPunct="1">
              <a:lnSpc>
                <a:spcPct val="90000"/>
              </a:lnSpc>
            </a:pPr>
            <a:r>
              <a:rPr lang="el-GR" altLang="ko-KR" sz="3600" b="1">
                <a:latin typeface="Calibri" panose="020F0502020204030204" pitchFamily="34" charset="0"/>
                <a:ea typeface="Gulim" panose="020B0600000101010101" pitchFamily="34" charset="-127"/>
              </a:rPr>
              <a:t>Δ</a:t>
            </a:r>
            <a:r>
              <a:rPr lang="en-US" altLang="ko-KR" sz="3600" b="1">
                <a:latin typeface="Calibri" panose="020F0502020204030204" pitchFamily="34" charset="0"/>
                <a:ea typeface="Gulim" panose="020B0600000101010101" pitchFamily="34" charset="-127"/>
              </a:rPr>
              <a:t>w= </a:t>
            </a:r>
            <a:r>
              <a:rPr lang="el-GR" altLang="ko-KR" sz="3600" b="1">
                <a:latin typeface="Calibri" panose="020F0502020204030204" pitchFamily="34" charset="0"/>
                <a:ea typeface="Gulim" panose="020B0600000101010101" pitchFamily="34" charset="-127"/>
              </a:rPr>
              <a:t>ή</a:t>
            </a:r>
            <a:r>
              <a:rPr lang="en-US" altLang="ko-KR" sz="3600" b="1">
                <a:latin typeface="Calibri" panose="020F0502020204030204" pitchFamily="34" charset="0"/>
                <a:ea typeface="Gulim" panose="020B0600000101010101" pitchFamily="34" charset="-127"/>
              </a:rPr>
              <a:t>(t-o) X  or </a:t>
            </a:r>
          </a:p>
          <a:p>
            <a:pPr eaLnBrk="1" hangingPunct="1">
              <a:lnSpc>
                <a:spcPct val="90000"/>
              </a:lnSpc>
            </a:pPr>
            <a:r>
              <a:rPr lang="el-GR" altLang="ko-KR" sz="3600" b="1">
                <a:latin typeface="Calibri" panose="020F0502020204030204" pitchFamily="34" charset="0"/>
                <a:ea typeface="Gulim" panose="020B0600000101010101" pitchFamily="34" charset="-127"/>
              </a:rPr>
              <a:t>Δ</a:t>
            </a:r>
            <a:r>
              <a:rPr lang="en-US" altLang="ko-KR" sz="3600" b="1">
                <a:latin typeface="Calibri" panose="020F0502020204030204" pitchFamily="34" charset="0"/>
                <a:ea typeface="Gulim" panose="020B0600000101010101" pitchFamily="34" charset="-127"/>
              </a:rPr>
              <a:t>w= </a:t>
            </a:r>
            <a:r>
              <a:rPr lang="el-GR" altLang="ko-KR" sz="3600" b="1">
                <a:latin typeface="Calibri" panose="020F0502020204030204" pitchFamily="34" charset="0"/>
                <a:ea typeface="Gulim" panose="020B0600000101010101" pitchFamily="34" charset="-127"/>
              </a:rPr>
              <a:t>ή</a:t>
            </a:r>
            <a:r>
              <a:rPr lang="en-US" altLang="ko-KR" sz="3600" b="1">
                <a:latin typeface="Calibri" panose="020F0502020204030204" pitchFamily="34" charset="0"/>
                <a:ea typeface="Gulim" panose="020B0600000101010101" pitchFamily="34" charset="-127"/>
              </a:rPr>
              <a:t>t X  respectively, </a:t>
            </a:r>
            <a:r>
              <a:rPr lang="en-US" altLang="ko-KR" sz="3200" b="1">
                <a:latin typeface="Calibri" panose="020F0502020204030204" pitchFamily="34" charset="0"/>
                <a:ea typeface="Gulim" panose="020B0600000101010101" pitchFamily="34" charset="-127"/>
              </a:rPr>
              <a:t>[ </a:t>
            </a:r>
            <a:r>
              <a:rPr lang="en-US" altLang="ko-KR" sz="3200" b="1" i="1">
                <a:solidFill>
                  <a:srgbClr val="FF0000"/>
                </a:solidFill>
                <a:latin typeface="Calibri" panose="020F0502020204030204" pitchFamily="34" charset="0"/>
                <a:ea typeface="Gulim" panose="020B0600000101010101" pitchFamily="34" charset="-127"/>
              </a:rPr>
              <a:t>Similar to supervised Hebb , in which initial weights are zero while in PL initial weights could be anything</a:t>
            </a:r>
            <a:r>
              <a:rPr lang="en-US" altLang="ko-KR" sz="3200" b="1">
                <a:latin typeface="Calibri" panose="020F0502020204030204" pitchFamily="34" charset="0"/>
                <a:ea typeface="Gulim" panose="020B0600000101010101" pitchFamily="34" charset="-127"/>
              </a:rPr>
              <a:t>]</a:t>
            </a:r>
            <a:endParaRPr lang="en-US" altLang="ko-KR" sz="3600" b="1">
              <a:latin typeface="Calibri" panose="020F0502020204030204" pitchFamily="34" charset="0"/>
              <a:ea typeface="Gulim" panose="020B0600000101010101" pitchFamily="34" charset="-127"/>
            </a:endParaRPr>
          </a:p>
          <a:p>
            <a:pPr eaLnBrk="1" hangingPunct="1">
              <a:lnSpc>
                <a:spcPct val="90000"/>
              </a:lnSpc>
            </a:pPr>
            <a:endParaRPr lang="en-US" altLang="ko-KR" sz="3600" b="1">
              <a:latin typeface="Calibri" panose="020F0502020204030204" pitchFamily="34" charset="0"/>
              <a:ea typeface="Gulim" panose="020B0600000101010101" pitchFamily="34" charset="-127"/>
            </a:endParaRPr>
          </a:p>
          <a:p>
            <a:pPr eaLnBrk="1" hangingPunct="1">
              <a:lnSpc>
                <a:spcPct val="90000"/>
              </a:lnSpc>
            </a:pPr>
            <a:r>
              <a:rPr lang="en-US" altLang="ko-KR" sz="3200" b="1">
                <a:latin typeface="Calibri" panose="020F0502020204030204" pitchFamily="34" charset="0"/>
                <a:ea typeface="Gulim" panose="020B0600000101010101" pitchFamily="34" charset="-127"/>
              </a:rPr>
              <a:t>finds a successful weight vector when the training examples are linearly separable, </a:t>
            </a:r>
            <a:r>
              <a:rPr lang="en-US" altLang="ko-KR" sz="3200" b="1">
                <a:solidFill>
                  <a:srgbClr val="FF0000"/>
                </a:solidFill>
                <a:latin typeface="Calibri" panose="020F0502020204030204" pitchFamily="34" charset="0"/>
                <a:ea typeface="Gulim" panose="020B0600000101010101" pitchFamily="34" charset="-127"/>
              </a:rPr>
              <a:t>it can fail to converge if the examples are </a:t>
            </a:r>
            <a:r>
              <a:rPr lang="en-US" altLang="ko-KR" sz="3200" b="1" i="1">
                <a:solidFill>
                  <a:srgbClr val="FF0000"/>
                </a:solidFill>
                <a:latin typeface="Calibri" panose="020F0502020204030204" pitchFamily="34" charset="0"/>
                <a:ea typeface="Gulim" panose="020B0600000101010101" pitchFamily="34" charset="-127"/>
              </a:rPr>
              <a:t>not linearly separatable</a:t>
            </a:r>
            <a:r>
              <a:rPr lang="en-US" altLang="ko-KR" sz="3200" b="1">
                <a:latin typeface="Calibri" panose="020F0502020204030204" pitchFamily="34" charset="0"/>
                <a:ea typeface="Gulim" panose="020B0600000101010101" pitchFamily="34" charset="-127"/>
              </a:rPr>
              <a:t>. </a:t>
            </a:r>
          </a:p>
          <a:p>
            <a:pPr eaLnBrk="1" hangingPunct="1">
              <a:lnSpc>
                <a:spcPct val="90000"/>
              </a:lnSpc>
            </a:pPr>
            <a:endParaRPr lang="en-US" altLang="ko-KR" sz="4400" b="1">
              <a:solidFill>
                <a:srgbClr val="FF0000"/>
              </a:solidFill>
              <a:latin typeface="Calibri" panose="020F0502020204030204" pitchFamily="34" charset="0"/>
              <a:ea typeface="Gulim" panose="020B0600000101010101" pitchFamily="34" charset="-127"/>
            </a:endParaRPr>
          </a:p>
          <a:p>
            <a:pPr eaLnBrk="1" hangingPunct="1">
              <a:lnSpc>
                <a:spcPct val="90000"/>
              </a:lnSpc>
            </a:pPr>
            <a:r>
              <a:rPr lang="en-US" altLang="ko-KR" sz="4400" b="1">
                <a:solidFill>
                  <a:srgbClr val="FF0000"/>
                </a:solidFill>
                <a:latin typeface="Calibri" panose="020F0502020204030204" pitchFamily="34" charset="0"/>
                <a:ea typeface="Gulim" panose="020B0600000101010101" pitchFamily="34" charset="-127"/>
              </a:rPr>
              <a:t>Delta Training rule</a:t>
            </a:r>
            <a:r>
              <a:rPr lang="en-US" altLang="ko-KR" sz="3200" b="1">
                <a:latin typeface="Calibri" panose="020F0502020204030204" pitchFamily="34" charset="0"/>
                <a:ea typeface="Gulim" panose="020B0600000101010101" pitchFamily="34" charset="-127"/>
              </a:rPr>
              <a:t>, is designed to overcome this difficulty.</a:t>
            </a:r>
          </a:p>
          <a:p>
            <a:pPr eaLnBrk="1" hangingPunct="1">
              <a:lnSpc>
                <a:spcPct val="90000"/>
              </a:lnSpc>
            </a:pPr>
            <a:endParaRPr lang="en-US" altLang="ko-KR" sz="3200" b="1">
              <a:latin typeface="Calibri" panose="020F0502020204030204" pitchFamily="34" charset="0"/>
              <a:ea typeface="Gulim" panose="020B0600000101010101" pitchFamily="34" charset="-127"/>
            </a:endParaRPr>
          </a:p>
          <a:p>
            <a:pPr eaLnBrk="1" hangingPunct="1">
              <a:lnSpc>
                <a:spcPct val="90000"/>
              </a:lnSpc>
            </a:pPr>
            <a:endParaRPr lang="en-US" altLang="ko-KR" sz="3200">
              <a:latin typeface="Calibri" panose="020F0502020204030204" pitchFamily="34" charset="0"/>
              <a:ea typeface="Gulim" panose="020B0600000101010101" pitchFamily="34"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https://api.ning.com/files/UNDwtL-N1sq*2Hq0zi4fD98MV3Ml8sKHVtvzvNEcwGHE5Y6Igi0Dgu-jqSkcB*z8LPpsUSkzbP2002kX6l9YjZwNIwjw5l0-/Capture.PNG">
            <a:extLst>
              <a:ext uri="{FF2B5EF4-FFF2-40B4-BE49-F238E27FC236}">
                <a16:creationId xmlns:a16="http://schemas.microsoft.com/office/drawing/2014/main" id="{4872A8E8-2DC1-45DE-9E53-25EB41ED3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04313"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B8435-894E-411E-BD04-47DA98A12006}"/>
              </a:ext>
            </a:extLst>
          </p:cNvPr>
          <p:cNvSpPr>
            <a:spLocks noChangeArrowheads="1"/>
          </p:cNvSpPr>
          <p:nvPr/>
        </p:nvSpPr>
        <p:spPr bwMode="auto">
          <a:xfrm>
            <a:off x="0" y="0"/>
            <a:ext cx="9144000" cy="766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solidFill>
                  <a:srgbClr val="FF0000"/>
                </a:solidFill>
              </a:rPr>
              <a:t>The Delta Rule</a:t>
            </a:r>
          </a:p>
          <a:p>
            <a:pPr eaLnBrk="1" hangingPunct="1"/>
            <a:r>
              <a:rPr lang="en-US" altLang="en-US" sz="3600"/>
              <a:t>Developed by Widrow and Hoff, the delta rule, also called the </a:t>
            </a:r>
            <a:r>
              <a:rPr lang="en-US" altLang="en-US" sz="3600">
                <a:solidFill>
                  <a:srgbClr val="FF0000"/>
                </a:solidFill>
              </a:rPr>
              <a:t>Least Mean Square (LMS)</a:t>
            </a:r>
            <a:r>
              <a:rPr lang="en-US" altLang="en-US" sz="3600"/>
              <a:t> method.</a:t>
            </a:r>
          </a:p>
          <a:p>
            <a:pPr eaLnBrk="1" hangingPunct="1"/>
            <a:endParaRPr lang="en-US" altLang="en-US" sz="3600" b="1"/>
          </a:p>
          <a:p>
            <a:pPr eaLnBrk="1" hangingPunct="1"/>
            <a:r>
              <a:rPr lang="en-US" altLang="en-US" sz="3600" b="1"/>
              <a:t>Delta rule</a:t>
            </a:r>
            <a:r>
              <a:rPr lang="en-US" altLang="en-US" sz="3600"/>
              <a:t> is a </a:t>
            </a:r>
            <a:r>
              <a:rPr lang="en-US" altLang="en-US" sz="3600">
                <a:hlinkClick r:id="rId2" tooltip="Gradient descent"/>
              </a:rPr>
              <a:t>gradient descent</a:t>
            </a:r>
            <a:r>
              <a:rPr lang="en-US" altLang="en-US" sz="3600"/>
              <a:t> learning rule for updating the weights of the inputs to </a:t>
            </a:r>
            <a:r>
              <a:rPr lang="en-US" altLang="en-US" sz="3600">
                <a:hlinkClick r:id="rId3" tooltip="Artificial neurons"/>
              </a:rPr>
              <a:t>artificial neurons</a:t>
            </a:r>
            <a:r>
              <a:rPr lang="en-US" altLang="en-US" sz="3600"/>
              <a:t> in a </a:t>
            </a:r>
            <a:r>
              <a:rPr lang="en-US" altLang="en-US" sz="3600">
                <a:hlinkClick r:id="rId4" tooltip="Feedforward neural network"/>
              </a:rPr>
              <a:t>single-layer neural network</a:t>
            </a:r>
            <a:r>
              <a:rPr lang="en-US" altLang="en-US" sz="3600"/>
              <a:t>.</a:t>
            </a:r>
            <a:r>
              <a:rPr lang="en-US" altLang="en-US" sz="3600" baseline="30000"/>
              <a:t> </a:t>
            </a:r>
          </a:p>
          <a:p>
            <a:pPr eaLnBrk="1" hangingPunct="1"/>
            <a:endParaRPr lang="en-US" altLang="en-US" sz="3600" baseline="30000"/>
          </a:p>
          <a:p>
            <a:pPr eaLnBrk="1" hangingPunct="1"/>
            <a:r>
              <a:rPr lang="en-US" altLang="en-US" sz="3600"/>
              <a:t> It is a special case of the more general </a:t>
            </a:r>
            <a:r>
              <a:rPr lang="en-US" altLang="en-US" sz="3600">
                <a:hlinkClick r:id="rId5" tooltip="Backpropagation"/>
              </a:rPr>
              <a:t>backpropagation</a:t>
            </a:r>
            <a:r>
              <a:rPr lang="en-US" altLang="en-US" sz="3600"/>
              <a:t> algorithm</a:t>
            </a:r>
          </a:p>
          <a:p>
            <a:pPr eaLnBrk="1" hangingPunct="1"/>
            <a:endParaRPr lang="en-US" altLang="en-US" sz="3600"/>
          </a:p>
          <a:p>
            <a:pPr eaLnBrk="1" hangingPunct="1"/>
            <a:endParaRPr lang="en-US" altLang="en-US" sz="3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226" name="Picture 2">
            <a:extLst>
              <a:ext uri="{FF2B5EF4-FFF2-40B4-BE49-F238E27FC236}">
                <a16:creationId xmlns:a16="http://schemas.microsoft.com/office/drawing/2014/main" id="{107867F9-1FBE-439F-BDBF-4A26465BA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a:extLst>
              <a:ext uri="{FF2B5EF4-FFF2-40B4-BE49-F238E27FC236}">
                <a16:creationId xmlns:a16="http://schemas.microsoft.com/office/drawing/2014/main" id="{C3D7FE3E-3B2B-436F-95E8-6E000FBEAC28}"/>
              </a:ext>
            </a:extLst>
          </p:cNvPr>
          <p:cNvSpPr>
            <a:spLocks noChangeArrowheads="1"/>
          </p:cNvSpPr>
          <p:nvPr/>
        </p:nvSpPr>
        <p:spPr bwMode="auto">
          <a:xfrm>
            <a:off x="0" y="0"/>
            <a:ext cx="9144000"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ko-KR" sz="3600" b="1">
                <a:latin typeface="Calibri" panose="020F0502020204030204" pitchFamily="34" charset="0"/>
                <a:ea typeface="Gulim" panose="020B0600000101010101" pitchFamily="34" charset="-127"/>
              </a:rPr>
              <a:t>The key idea of </a:t>
            </a:r>
            <a:r>
              <a:rPr lang="en-US" altLang="ko-KR" sz="3600" b="1">
                <a:solidFill>
                  <a:srgbClr val="FF0000"/>
                </a:solidFill>
                <a:latin typeface="Calibri" panose="020F0502020204030204" pitchFamily="34" charset="0"/>
                <a:ea typeface="Gulim" panose="020B0600000101010101" pitchFamily="34" charset="-127"/>
              </a:rPr>
              <a:t>delta rule </a:t>
            </a:r>
            <a:r>
              <a:rPr lang="en-US" altLang="en-US" sz="3600">
                <a:latin typeface="Calibri" panose="020F0502020204030204" pitchFamily="34" charset="0"/>
              </a:rPr>
              <a:t>also called the Least </a:t>
            </a:r>
            <a:r>
              <a:rPr lang="en-US" altLang="en-US" sz="3600">
                <a:solidFill>
                  <a:srgbClr val="FF0000"/>
                </a:solidFill>
                <a:latin typeface="Calibri" panose="020F0502020204030204" pitchFamily="34" charset="0"/>
              </a:rPr>
              <a:t>Mean Square (LMS) </a:t>
            </a:r>
            <a:r>
              <a:rPr lang="en-US" altLang="en-US" sz="3600">
                <a:latin typeface="Calibri" panose="020F0502020204030204" pitchFamily="34" charset="0"/>
              </a:rPr>
              <a:t>method</a:t>
            </a:r>
            <a:endParaRPr lang="en-US" altLang="en-US" sz="3600" b="1">
              <a:latin typeface="Calibri" panose="020F0502020204030204" pitchFamily="34" charset="0"/>
            </a:endParaRPr>
          </a:p>
          <a:p>
            <a:pPr eaLnBrk="1" hangingPunct="1"/>
            <a:r>
              <a:rPr lang="en-US" altLang="en-US" sz="3600">
                <a:latin typeface="Calibri" panose="020F0502020204030204" pitchFamily="34" charset="0"/>
              </a:rPr>
              <a:t>Developed by </a:t>
            </a:r>
            <a:r>
              <a:rPr lang="en-US" altLang="en-US" sz="3600" i="1">
                <a:solidFill>
                  <a:srgbClr val="FF0000"/>
                </a:solidFill>
                <a:latin typeface="Calibri" panose="020F0502020204030204" pitchFamily="34" charset="0"/>
              </a:rPr>
              <a:t>Widrow and Hoff, </a:t>
            </a:r>
          </a:p>
          <a:p>
            <a:pPr eaLnBrk="1" hangingPunct="1">
              <a:lnSpc>
                <a:spcPct val="90000"/>
              </a:lnSpc>
            </a:pPr>
            <a:endParaRPr lang="en-US" altLang="ko-KR" sz="3600" b="1">
              <a:latin typeface="Calibri" panose="020F0502020204030204" pitchFamily="34" charset="0"/>
              <a:ea typeface="Gulim" panose="020B0600000101010101" pitchFamily="34" charset="-127"/>
            </a:endParaRPr>
          </a:p>
          <a:p>
            <a:pPr eaLnBrk="1" hangingPunct="1">
              <a:lnSpc>
                <a:spcPct val="90000"/>
              </a:lnSpc>
            </a:pPr>
            <a:r>
              <a:rPr lang="en-US" altLang="ko-KR" sz="3600" b="1">
                <a:latin typeface="Calibri" panose="020F0502020204030204" pitchFamily="34" charset="0"/>
                <a:ea typeface="Gulim" panose="020B0600000101010101" pitchFamily="34" charset="-127"/>
              </a:rPr>
              <a:t>use of </a:t>
            </a:r>
            <a:r>
              <a:rPr lang="en-US" altLang="ko-KR" sz="3600" b="1" i="1">
                <a:solidFill>
                  <a:srgbClr val="FF0000"/>
                </a:solidFill>
                <a:latin typeface="Calibri" panose="020F0502020204030204" pitchFamily="34" charset="0"/>
                <a:ea typeface="Gulim" panose="020B0600000101010101" pitchFamily="34" charset="-127"/>
              </a:rPr>
              <a:t>Gradient Descent </a:t>
            </a:r>
            <a:r>
              <a:rPr lang="en-US" altLang="ko-KR" sz="3600" b="1">
                <a:latin typeface="Calibri" panose="020F0502020204030204" pitchFamily="34" charset="0"/>
                <a:ea typeface="Gulim" panose="020B0600000101010101" pitchFamily="34" charset="-127"/>
              </a:rPr>
              <a:t> also known as  </a:t>
            </a:r>
            <a:r>
              <a:rPr lang="en-US" altLang="ko-KR" sz="3600" b="1">
                <a:solidFill>
                  <a:srgbClr val="FF0000"/>
                </a:solidFill>
                <a:latin typeface="Calibri" panose="020F0502020204030204" pitchFamily="34" charset="0"/>
                <a:ea typeface="Gulim" panose="020B0600000101010101" pitchFamily="34" charset="-127"/>
              </a:rPr>
              <a:t>Steepest Descent </a:t>
            </a:r>
            <a:r>
              <a:rPr lang="en-US" altLang="ko-KR" sz="3600" b="1">
                <a:latin typeface="Calibri" panose="020F0502020204030204" pitchFamily="34" charset="0"/>
                <a:ea typeface="Gulim" panose="020B0600000101010101" pitchFamily="34" charset="-127"/>
              </a:rPr>
              <a:t>to search the space of possible weight vector to find the weights that best fit the training examples by minimizing Error/Cost Function </a:t>
            </a:r>
          </a:p>
          <a:p>
            <a:pPr eaLnBrk="1" hangingPunct="1">
              <a:lnSpc>
                <a:spcPct val="90000"/>
              </a:lnSpc>
            </a:pPr>
            <a:endParaRPr lang="en-US" altLang="ko-KR" sz="3600" b="1">
              <a:latin typeface="Calibri" panose="020F0502020204030204" pitchFamily="34" charset="0"/>
              <a:ea typeface="Gulim" panose="020B0600000101010101" pitchFamily="34" charset="-127"/>
            </a:endParaRPr>
          </a:p>
          <a:p>
            <a:pPr eaLnBrk="1" hangingPunct="1">
              <a:lnSpc>
                <a:spcPct val="90000"/>
              </a:lnSpc>
            </a:pPr>
            <a:r>
              <a:rPr lang="en-US" altLang="ko-KR" sz="3600" b="1">
                <a:latin typeface="Calibri" panose="020F0502020204030204" pitchFamily="34" charset="0"/>
                <a:ea typeface="Gulim" panose="020B0600000101010101" pitchFamily="34" charset="-127"/>
              </a:rPr>
              <a:t>it provides the </a:t>
            </a:r>
            <a:r>
              <a:rPr lang="en-US" altLang="ko-KR" sz="3600" b="1" i="1">
                <a:latin typeface="Calibri" panose="020F0502020204030204" pitchFamily="34" charset="0"/>
                <a:ea typeface="Gulim" panose="020B0600000101010101" pitchFamily="34" charset="-127"/>
              </a:rPr>
              <a:t>basis</a:t>
            </a:r>
            <a:r>
              <a:rPr lang="en-US" altLang="ko-KR" sz="3600" b="1">
                <a:latin typeface="Calibri" panose="020F0502020204030204" pitchFamily="34" charset="0"/>
                <a:ea typeface="Gulim" panose="020B0600000101010101" pitchFamily="34" charset="-127"/>
              </a:rPr>
              <a:t> for the popular most widely used </a:t>
            </a:r>
            <a:r>
              <a:rPr lang="en-US" altLang="ko-KR" sz="3600" b="1">
                <a:solidFill>
                  <a:srgbClr val="FF0000"/>
                </a:solidFill>
                <a:latin typeface="Calibri" panose="020F0502020204030204" pitchFamily="34" charset="0"/>
                <a:ea typeface="Gulim" panose="020B0600000101010101" pitchFamily="34" charset="-127"/>
              </a:rPr>
              <a:t>Backpropagration algorithm(BPA)</a:t>
            </a:r>
            <a:r>
              <a:rPr lang="en-US" altLang="ko-KR" sz="3600" b="1">
                <a:latin typeface="Calibri" panose="020F0502020204030204" pitchFamily="34" charset="0"/>
                <a:ea typeface="Gulim" panose="020B0600000101010101" pitchFamily="34" charset="-127"/>
              </a:rPr>
              <a:t> </a:t>
            </a:r>
            <a:endParaRPr lang="en-US" altLang="ko-KR" sz="3600">
              <a:latin typeface="Calibri" panose="020F0502020204030204" pitchFamily="34" charset="0"/>
              <a:ea typeface="Gulim"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010">
                                            <p:txEl>
                                              <p:pRg st="0" end="0"/>
                                            </p:txEl>
                                          </p:spTgt>
                                        </p:tgtEl>
                                        <p:attrNameLst>
                                          <p:attrName>style.visibility</p:attrName>
                                        </p:attrNameLst>
                                      </p:cBhvr>
                                      <p:to>
                                        <p:strVal val="visible"/>
                                      </p:to>
                                    </p:set>
                                    <p:anim calcmode="lin" valueType="num">
                                      <p:cBhvr additive="base">
                                        <p:cTn id="7" dur="500" fill="hold"/>
                                        <p:tgtEl>
                                          <p:spTgt spid="1710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0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1010">
                                            <p:txEl>
                                              <p:pRg st="1" end="1"/>
                                            </p:txEl>
                                          </p:spTgt>
                                        </p:tgtEl>
                                        <p:attrNameLst>
                                          <p:attrName>style.visibility</p:attrName>
                                        </p:attrNameLst>
                                      </p:cBhvr>
                                      <p:to>
                                        <p:strVal val="visible"/>
                                      </p:to>
                                    </p:set>
                                    <p:anim calcmode="lin" valueType="num">
                                      <p:cBhvr additive="base">
                                        <p:cTn id="13" dur="500" fill="hold"/>
                                        <p:tgtEl>
                                          <p:spTgt spid="1710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0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1010">
                                            <p:txEl>
                                              <p:pRg st="3" end="3"/>
                                            </p:txEl>
                                          </p:spTgt>
                                        </p:tgtEl>
                                        <p:attrNameLst>
                                          <p:attrName>style.visibility</p:attrName>
                                        </p:attrNameLst>
                                      </p:cBhvr>
                                      <p:to>
                                        <p:strVal val="visible"/>
                                      </p:to>
                                    </p:set>
                                    <p:anim calcmode="lin" valueType="num">
                                      <p:cBhvr additive="base">
                                        <p:cTn id="19" dur="500" fill="hold"/>
                                        <p:tgtEl>
                                          <p:spTgt spid="1710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0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1010">
                                            <p:txEl>
                                              <p:pRg st="5" end="5"/>
                                            </p:txEl>
                                          </p:spTgt>
                                        </p:tgtEl>
                                        <p:attrNameLst>
                                          <p:attrName>style.visibility</p:attrName>
                                        </p:attrNameLst>
                                      </p:cBhvr>
                                      <p:to>
                                        <p:strVal val="visible"/>
                                      </p:to>
                                    </p:set>
                                    <p:anim calcmode="lin" valueType="num">
                                      <p:cBhvr additive="base">
                                        <p:cTn id="25" dur="500" fill="hold"/>
                                        <p:tgtEl>
                                          <p:spTgt spid="1710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10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1">
            <a:extLst>
              <a:ext uri="{FF2B5EF4-FFF2-40B4-BE49-F238E27FC236}">
                <a16:creationId xmlns:a16="http://schemas.microsoft.com/office/drawing/2014/main" id="{ABD1FA64-7365-4FB5-825A-01456DF0273C}"/>
              </a:ext>
            </a:extLst>
          </p:cNvPr>
          <p:cNvSpPr>
            <a:spLocks noChangeArrowheads="1"/>
          </p:cNvSpPr>
          <p:nvPr/>
        </p:nvSpPr>
        <p:spPr bwMode="auto">
          <a:xfrm>
            <a:off x="0" y="0"/>
            <a:ext cx="91440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 </a:t>
            </a:r>
            <a:r>
              <a:rPr lang="en-US" altLang="en-US" sz="2800"/>
              <a:t>Gradient descent  is an optimization algorithm that approaches a local minimum of a function by taking steps proportional to the negative of the gradient of the </a:t>
            </a:r>
            <a:r>
              <a:rPr lang="en-US" altLang="en-US" sz="2800">
                <a:solidFill>
                  <a:srgbClr val="FF0000"/>
                </a:solidFill>
              </a:rPr>
              <a:t>cost/error</a:t>
            </a:r>
            <a:r>
              <a:rPr lang="en-US" altLang="en-US" sz="2800"/>
              <a:t> function wrt weights. </a:t>
            </a:r>
          </a:p>
          <a:p>
            <a:pPr eaLnBrk="1" hangingPunct="1"/>
            <a:endParaRPr lang="en-US" altLang="en-US" sz="2800"/>
          </a:p>
          <a:p>
            <a:pPr eaLnBrk="1" hangingPunct="1"/>
            <a:r>
              <a:rPr lang="en-US" altLang="en-US" sz="2800"/>
              <a:t>To do this we need a differentiable activation function</a:t>
            </a:r>
          </a:p>
        </p:txBody>
      </p:sp>
      <p:pic>
        <p:nvPicPr>
          <p:cNvPr id="567299" name="Picture 2">
            <a:extLst>
              <a:ext uri="{FF2B5EF4-FFF2-40B4-BE49-F238E27FC236}">
                <a16:creationId xmlns:a16="http://schemas.microsoft.com/office/drawing/2014/main" id="{EB80B278-80BC-4295-B0A4-262BE0A08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571750"/>
            <a:ext cx="59213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
            <a:extLst>
              <a:ext uri="{FF2B5EF4-FFF2-40B4-BE49-F238E27FC236}">
                <a16:creationId xmlns:a16="http://schemas.microsoft.com/office/drawing/2014/main" id="{19B9BFB1-3D5A-4363-B553-B29F93267AC5}"/>
              </a:ext>
            </a:extLst>
          </p:cNvPr>
          <p:cNvSpPr>
            <a:spLocks noChangeArrowheads="1"/>
          </p:cNvSpPr>
          <p:nvPr/>
        </p:nvSpPr>
        <p:spPr bwMode="auto">
          <a:xfrm>
            <a:off x="0" y="0"/>
            <a:ext cx="9144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To find a </a:t>
            </a:r>
            <a:r>
              <a:rPr lang="en-US" altLang="en-US" sz="3200" b="1">
                <a:latin typeface="Calibri" panose="020F0502020204030204" pitchFamily="34" charset="0"/>
                <a:hlinkClick r:id="rId2" tooltip="Local minimum"/>
              </a:rPr>
              <a:t>local minimum</a:t>
            </a:r>
            <a:r>
              <a:rPr lang="en-US" altLang="en-US" sz="3200" b="1">
                <a:latin typeface="Calibri" panose="020F0502020204030204" pitchFamily="34" charset="0"/>
              </a:rPr>
              <a:t> of a function using gradient descent, Take steps proportional to the </a:t>
            </a:r>
            <a:r>
              <a:rPr lang="en-US" altLang="en-US" sz="3200" b="1" i="1">
                <a:latin typeface="Calibri" panose="020F0502020204030204" pitchFamily="34" charset="0"/>
              </a:rPr>
              <a:t>negative</a:t>
            </a:r>
            <a:r>
              <a:rPr lang="en-US" altLang="en-US" sz="3200" b="1">
                <a:latin typeface="Calibri" panose="020F0502020204030204" pitchFamily="34" charset="0"/>
              </a:rPr>
              <a:t> of the </a:t>
            </a:r>
            <a:r>
              <a:rPr lang="en-US" altLang="en-US" sz="3200" b="1">
                <a:latin typeface="Calibri" panose="020F0502020204030204" pitchFamily="34" charset="0"/>
                <a:hlinkClick r:id="rId3" tooltip="Gradient"/>
              </a:rPr>
              <a:t>gradient</a:t>
            </a:r>
            <a:r>
              <a:rPr lang="en-US" altLang="en-US" sz="3200" b="1">
                <a:latin typeface="Calibri" panose="020F0502020204030204" pitchFamily="34" charset="0"/>
              </a:rPr>
              <a:t> of the function at the current point.</a:t>
            </a:r>
          </a:p>
          <a:p>
            <a:pPr eaLnBrk="1" hangingPunct="1"/>
            <a:endParaRPr lang="en-US" altLang="en-US" sz="3200" b="1">
              <a:latin typeface="Calibri" panose="020F0502020204030204" pitchFamily="34" charset="0"/>
            </a:endParaRPr>
          </a:p>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  taking steps proportional to the </a:t>
            </a:r>
            <a:r>
              <a:rPr lang="en-US" altLang="en-US" sz="3200" b="1" i="1">
                <a:latin typeface="Calibri" panose="020F0502020204030204" pitchFamily="34" charset="0"/>
              </a:rPr>
              <a:t>positive</a:t>
            </a:r>
            <a:r>
              <a:rPr lang="en-US" altLang="en-US" sz="3200" b="1">
                <a:latin typeface="Calibri" panose="020F0502020204030204" pitchFamily="34" charset="0"/>
              </a:rPr>
              <a:t> of the </a:t>
            </a:r>
            <a:r>
              <a:rPr lang="en-US" altLang="en-US" sz="3200" b="1">
                <a:latin typeface="Calibri" panose="020F0502020204030204" pitchFamily="34" charset="0"/>
                <a:hlinkClick r:id="rId3" tooltip="Gradient"/>
              </a:rPr>
              <a:t>gradient</a:t>
            </a:r>
            <a:r>
              <a:rPr lang="en-US" altLang="en-US" sz="3200" b="1">
                <a:latin typeface="Calibri" panose="020F0502020204030204" pitchFamily="34" charset="0"/>
              </a:rPr>
              <a:t>, one approaches a </a:t>
            </a:r>
            <a:r>
              <a:rPr lang="en-US" altLang="en-US" sz="3200" b="1">
                <a:latin typeface="Calibri" panose="020F0502020204030204" pitchFamily="34" charset="0"/>
                <a:hlinkClick r:id="rId4" tooltip="Local maximum"/>
              </a:rPr>
              <a:t>local maximum</a:t>
            </a:r>
            <a:r>
              <a:rPr lang="en-US" altLang="en-US" sz="3200" b="1">
                <a:latin typeface="Calibri" panose="020F0502020204030204" pitchFamily="34" charset="0"/>
              </a:rPr>
              <a:t> of that function; the procedure is then known as </a:t>
            </a:r>
            <a:r>
              <a:rPr lang="en-US" altLang="en-US" sz="3200" b="1">
                <a:solidFill>
                  <a:srgbClr val="FF0000"/>
                </a:solidFill>
                <a:latin typeface="Calibri" panose="020F0502020204030204" pitchFamily="34" charset="0"/>
              </a:rPr>
              <a:t>gradient ascent</a:t>
            </a:r>
            <a:r>
              <a:rPr lang="en-US" altLang="en-US" sz="3200" b="1">
                <a:latin typeface="Calibri" panose="020F0502020204030204" pitchFamily="34" charset="0"/>
              </a:rPr>
              <a:t>.</a:t>
            </a:r>
          </a:p>
          <a:p>
            <a:pPr eaLnBrk="1" hangingPunct="1"/>
            <a:endParaRPr lang="en-US" altLang="en-US" sz="3200" b="1">
              <a:latin typeface="Calibri" panose="020F0502020204030204" pitchFamily="34" charset="0"/>
            </a:endParaRPr>
          </a:p>
          <a:p>
            <a:pPr eaLnBrk="1" hangingPunct="1"/>
            <a:endParaRPr lang="en-US" altLang="en-US" sz="3200" b="1">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2034">
                                            <p:txEl>
                                              <p:pRg st="1" end="1"/>
                                            </p:txEl>
                                          </p:spTgt>
                                        </p:tgtEl>
                                        <p:attrNameLst>
                                          <p:attrName>style.visibility</p:attrName>
                                        </p:attrNameLst>
                                      </p:cBhvr>
                                      <p:to>
                                        <p:strVal val="visible"/>
                                      </p:to>
                                    </p:set>
                                    <p:anim calcmode="lin" valueType="num">
                                      <p:cBhvr additive="base">
                                        <p:cTn id="7" dur="500" fill="hold"/>
                                        <p:tgtEl>
                                          <p:spTgt spid="17203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20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2034">
                                            <p:txEl>
                                              <p:pRg st="4" end="4"/>
                                            </p:txEl>
                                          </p:spTgt>
                                        </p:tgtEl>
                                        <p:attrNameLst>
                                          <p:attrName>style.visibility</p:attrName>
                                        </p:attrNameLst>
                                      </p:cBhvr>
                                      <p:to>
                                        <p:strVal val="visible"/>
                                      </p:to>
                                    </p:set>
                                    <p:anim calcmode="lin" valueType="num">
                                      <p:cBhvr additive="base">
                                        <p:cTn id="13" dur="500" fill="hold"/>
                                        <p:tgtEl>
                                          <p:spTgt spid="17203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203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bt">
            <a:extLst>
              <a:ext uri="{FF2B5EF4-FFF2-40B4-BE49-F238E27FC236}">
                <a16:creationId xmlns:a16="http://schemas.microsoft.com/office/drawing/2014/main" id="{3CDEFBEC-BB88-4F01-A81F-A364C5534093}"/>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2832100" y="0"/>
            <a:ext cx="5970588" cy="3810000"/>
          </a:xfrm>
        </p:spPr>
      </p:pic>
      <p:sp>
        <p:nvSpPr>
          <p:cNvPr id="173059" name="Rectangle 3">
            <a:extLst>
              <a:ext uri="{FF2B5EF4-FFF2-40B4-BE49-F238E27FC236}">
                <a16:creationId xmlns:a16="http://schemas.microsoft.com/office/drawing/2014/main" id="{05BAEDD8-24D9-4F05-8957-ED7A2AA8B09D}"/>
              </a:ext>
            </a:extLst>
          </p:cNvPr>
          <p:cNvSpPr>
            <a:spLocks noChangeArrowheads="1"/>
          </p:cNvSpPr>
          <p:nvPr/>
        </p:nvSpPr>
        <p:spPr bwMode="auto">
          <a:xfrm>
            <a:off x="228600" y="4267200"/>
            <a:ext cx="5205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If     Error gradient  is negative:</a:t>
            </a:r>
          </a:p>
        </p:txBody>
      </p:sp>
      <p:sp>
        <p:nvSpPr>
          <p:cNvPr id="173060" name="Rectangle 4">
            <a:extLst>
              <a:ext uri="{FF2B5EF4-FFF2-40B4-BE49-F238E27FC236}">
                <a16:creationId xmlns:a16="http://schemas.microsoft.com/office/drawing/2014/main" id="{8579EEB1-F216-4EE2-AA08-CC75575EA310}"/>
              </a:ext>
            </a:extLst>
          </p:cNvPr>
          <p:cNvSpPr>
            <a:spLocks noChangeArrowheads="1"/>
          </p:cNvSpPr>
          <p:nvPr/>
        </p:nvSpPr>
        <p:spPr bwMode="auto">
          <a:xfrm>
            <a:off x="0" y="4724400"/>
            <a:ext cx="822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Tahoma" panose="020B0604030504040204" pitchFamily="34" charset="0"/>
              </a:rPr>
              <a:t>         </a:t>
            </a:r>
            <a:r>
              <a:rPr lang="en-US" altLang="en-US" sz="2400" b="1">
                <a:latin typeface="Tahoma" panose="020B0604030504040204" pitchFamily="34" charset="0"/>
              </a:rPr>
              <a:t>w</a:t>
            </a:r>
            <a:r>
              <a:rPr lang="en-US" altLang="en-US" sz="2400" b="1" baseline="-25000">
                <a:latin typeface="Tahoma" panose="020B0604030504040204" pitchFamily="34" charset="0"/>
              </a:rPr>
              <a:t>i</a:t>
            </a:r>
            <a:r>
              <a:rPr lang="en-US" altLang="en-US" sz="2400" b="1">
                <a:latin typeface="Tahoma" panose="020B0604030504040204" pitchFamily="34" charset="0"/>
              </a:rPr>
              <a:t> (new) = w</a:t>
            </a:r>
            <a:r>
              <a:rPr lang="en-US" altLang="en-US" sz="2400" b="1" baseline="-25000">
                <a:latin typeface="Tahoma" panose="020B0604030504040204" pitchFamily="34" charset="0"/>
              </a:rPr>
              <a:t>i</a:t>
            </a:r>
            <a:r>
              <a:rPr lang="en-US" altLang="en-US" sz="2400" b="1">
                <a:latin typeface="Tahoma" panose="020B0604030504040204" pitchFamily="34" charset="0"/>
              </a:rPr>
              <a:t> (old)  + </a:t>
            </a:r>
            <a:r>
              <a:rPr lang="en-US" altLang="en-US" sz="2400">
                <a:latin typeface="Tahoma" panose="020B0604030504040204" pitchFamily="34" charset="0"/>
              </a:rPr>
              <a:t>η  </a:t>
            </a:r>
            <a:r>
              <a:rPr lang="en-US" altLang="en-US" sz="2400">
                <a:latin typeface="Symbol" panose="05050102010706020507" pitchFamily="18" charset="2"/>
              </a:rPr>
              <a:t>Ñ</a:t>
            </a:r>
            <a:r>
              <a:rPr lang="en-US" altLang="en-US" sz="2400">
                <a:latin typeface="Tahoma" panose="020B0604030504040204" pitchFamily="34" charset="0"/>
              </a:rPr>
              <a:t>E</a:t>
            </a:r>
          </a:p>
          <a:p>
            <a:pPr algn="ctr" eaLnBrk="1" hangingPunct="1"/>
            <a:r>
              <a:rPr lang="en-US" altLang="en-US" sz="2400" b="1">
                <a:latin typeface="Tahoma" panose="020B0604030504040204" pitchFamily="34" charset="0"/>
              </a:rPr>
              <a:t>w</a:t>
            </a:r>
            <a:r>
              <a:rPr lang="en-US" altLang="en-US" sz="2400" b="1" baseline="-25000">
                <a:latin typeface="Tahoma" panose="020B0604030504040204" pitchFamily="34" charset="0"/>
              </a:rPr>
              <a:t>i </a:t>
            </a:r>
            <a:r>
              <a:rPr lang="en-US" altLang="en-US" sz="2400" b="1">
                <a:latin typeface="Tahoma" panose="020B0604030504040204" pitchFamily="34" charset="0"/>
              </a:rPr>
              <a:t>(new) &gt; w</a:t>
            </a:r>
            <a:r>
              <a:rPr lang="en-US" altLang="en-US" sz="2400" b="1" baseline="-25000">
                <a:latin typeface="Tahoma" panose="020B0604030504040204" pitchFamily="34" charset="0"/>
              </a:rPr>
              <a:t>i</a:t>
            </a:r>
            <a:r>
              <a:rPr lang="en-US" altLang="en-US" sz="2400" b="1">
                <a:latin typeface="Tahoma" panose="020B0604030504040204" pitchFamily="34" charset="0"/>
              </a:rPr>
              <a:t>(old)</a:t>
            </a:r>
          </a:p>
        </p:txBody>
      </p:sp>
      <p:sp>
        <p:nvSpPr>
          <p:cNvPr id="173061" name="Rectangle 5">
            <a:extLst>
              <a:ext uri="{FF2B5EF4-FFF2-40B4-BE49-F238E27FC236}">
                <a16:creationId xmlns:a16="http://schemas.microsoft.com/office/drawing/2014/main" id="{D98AC7CA-C732-49EA-A499-91A4258A6284}"/>
              </a:ext>
            </a:extLst>
          </p:cNvPr>
          <p:cNvSpPr>
            <a:spLocks noChangeArrowheads="1"/>
          </p:cNvSpPr>
          <p:nvPr/>
        </p:nvSpPr>
        <p:spPr bwMode="auto">
          <a:xfrm>
            <a:off x="152400" y="548640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If     Error gradient  is positive:</a:t>
            </a:r>
          </a:p>
        </p:txBody>
      </p:sp>
      <p:sp>
        <p:nvSpPr>
          <p:cNvPr id="173062" name="Rectangle 6">
            <a:extLst>
              <a:ext uri="{FF2B5EF4-FFF2-40B4-BE49-F238E27FC236}">
                <a16:creationId xmlns:a16="http://schemas.microsoft.com/office/drawing/2014/main" id="{B17A2AAE-F05C-4476-A55F-67B7FE994458}"/>
              </a:ext>
            </a:extLst>
          </p:cNvPr>
          <p:cNvSpPr>
            <a:spLocks noChangeArrowheads="1"/>
          </p:cNvSpPr>
          <p:nvPr/>
        </p:nvSpPr>
        <p:spPr bwMode="auto">
          <a:xfrm>
            <a:off x="609600" y="5922963"/>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latin typeface="Tahoma" panose="020B0604030504040204" pitchFamily="34" charset="0"/>
              </a:rPr>
              <a:t>w</a:t>
            </a:r>
            <a:r>
              <a:rPr lang="en-US" altLang="en-US" sz="2400" b="1" baseline="-25000">
                <a:latin typeface="Tahoma" panose="020B0604030504040204" pitchFamily="34" charset="0"/>
              </a:rPr>
              <a:t>i</a:t>
            </a:r>
            <a:r>
              <a:rPr lang="en-US" altLang="en-US" sz="2400" b="1">
                <a:latin typeface="Tahoma" panose="020B0604030504040204" pitchFamily="34" charset="0"/>
              </a:rPr>
              <a:t> (new) = w</a:t>
            </a:r>
            <a:r>
              <a:rPr lang="en-US" altLang="en-US" sz="2400" b="1" baseline="-25000">
                <a:latin typeface="Tahoma" panose="020B0604030504040204" pitchFamily="34" charset="0"/>
              </a:rPr>
              <a:t>i</a:t>
            </a:r>
            <a:r>
              <a:rPr lang="en-US" altLang="en-US" sz="2400" b="1">
                <a:latin typeface="Tahoma" panose="020B0604030504040204" pitchFamily="34" charset="0"/>
              </a:rPr>
              <a:t> (old)  - </a:t>
            </a:r>
            <a:r>
              <a:rPr lang="en-US" altLang="en-US" sz="2400">
                <a:latin typeface="Tahoma" panose="020B0604030504040204" pitchFamily="34" charset="0"/>
              </a:rPr>
              <a:t>η </a:t>
            </a:r>
            <a:r>
              <a:rPr lang="en-US" altLang="en-US" sz="2400">
                <a:latin typeface="Symbol" panose="05050102010706020507" pitchFamily="18" charset="2"/>
              </a:rPr>
              <a:t>Ñ</a:t>
            </a:r>
            <a:r>
              <a:rPr lang="en-US" altLang="en-US" sz="2400">
                <a:latin typeface="Tahoma" panose="020B0604030504040204" pitchFamily="34" charset="0"/>
              </a:rPr>
              <a:t>E                                      </a:t>
            </a:r>
            <a:r>
              <a:rPr lang="en-US" altLang="en-US" sz="2400" b="1">
                <a:latin typeface="Tahoma" panose="020B0604030504040204" pitchFamily="34" charset="0"/>
              </a:rPr>
              <a:t>w</a:t>
            </a:r>
            <a:r>
              <a:rPr lang="en-US" altLang="en-US" sz="2400" b="1" baseline="-25000">
                <a:latin typeface="Tahoma" panose="020B0604030504040204" pitchFamily="34" charset="0"/>
              </a:rPr>
              <a:t>i </a:t>
            </a:r>
            <a:r>
              <a:rPr lang="en-US" altLang="en-US" sz="2400" b="1">
                <a:latin typeface="Tahoma" panose="020B0604030504040204" pitchFamily="34" charset="0"/>
              </a:rPr>
              <a:t>(new) &lt; w</a:t>
            </a:r>
            <a:r>
              <a:rPr lang="en-US" altLang="en-US" sz="2400" b="1" baseline="-25000">
                <a:latin typeface="Tahoma" panose="020B0604030504040204" pitchFamily="34" charset="0"/>
              </a:rPr>
              <a:t>i</a:t>
            </a:r>
            <a:r>
              <a:rPr lang="en-US" altLang="en-US" sz="2400" b="1">
                <a:latin typeface="Tahoma" panose="020B0604030504040204" pitchFamily="34" charset="0"/>
              </a:rPr>
              <a:t>(old)</a:t>
            </a:r>
          </a:p>
        </p:txBody>
      </p:sp>
      <p:sp>
        <p:nvSpPr>
          <p:cNvPr id="173063" name="Rectangle 7">
            <a:extLst>
              <a:ext uri="{FF2B5EF4-FFF2-40B4-BE49-F238E27FC236}">
                <a16:creationId xmlns:a16="http://schemas.microsoft.com/office/drawing/2014/main" id="{A44EC370-3BBD-46E9-85EF-EC7722776EA7}"/>
              </a:ext>
            </a:extLst>
          </p:cNvPr>
          <p:cNvSpPr>
            <a:spLocks noChangeArrowheads="1"/>
          </p:cNvSpPr>
          <p:nvPr/>
        </p:nvSpPr>
        <p:spPr bwMode="auto">
          <a:xfrm>
            <a:off x="381000" y="38100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latin typeface="Tahoma" panose="020B0604030504040204" pitchFamily="34" charset="0"/>
              </a:rPr>
              <a:t>w</a:t>
            </a:r>
            <a:r>
              <a:rPr lang="en-US" altLang="en-US" sz="2400" b="1" baseline="-25000">
                <a:latin typeface="Tahoma" panose="020B0604030504040204" pitchFamily="34" charset="0"/>
              </a:rPr>
              <a:t>i</a:t>
            </a:r>
            <a:r>
              <a:rPr lang="en-US" altLang="en-US" sz="2400" b="1">
                <a:latin typeface="Tahoma" panose="020B0604030504040204" pitchFamily="34" charset="0"/>
              </a:rPr>
              <a:t> (new) = w</a:t>
            </a:r>
            <a:r>
              <a:rPr lang="en-US" altLang="en-US" sz="2400" b="1" baseline="-25000">
                <a:latin typeface="Tahoma" panose="020B0604030504040204" pitchFamily="34" charset="0"/>
              </a:rPr>
              <a:t>i</a:t>
            </a:r>
            <a:r>
              <a:rPr lang="en-US" altLang="en-US" sz="2400" b="1">
                <a:latin typeface="Tahoma" panose="020B0604030504040204" pitchFamily="34" charset="0"/>
              </a:rPr>
              <a:t> (old)  - </a:t>
            </a:r>
            <a:r>
              <a:rPr lang="en-US" altLang="en-US" sz="2400">
                <a:latin typeface="Tahoma" panose="020B0604030504040204" pitchFamily="34" charset="0"/>
              </a:rPr>
              <a:t>η </a:t>
            </a:r>
            <a:r>
              <a:rPr lang="en-US" altLang="en-US" sz="2400">
                <a:latin typeface="Symbol" panose="05050102010706020507" pitchFamily="18" charset="2"/>
              </a:rPr>
              <a:t>Ñ</a:t>
            </a:r>
            <a:r>
              <a:rPr lang="en-US" altLang="en-US" sz="2400">
                <a:latin typeface="Tahoma" panose="020B0604030504040204" pitchFamily="34" charset="0"/>
              </a:rPr>
              <a:t>E</a:t>
            </a:r>
            <a:endParaRPr lang="en-US" altLang="en-US" sz="2400" b="1">
              <a:latin typeface="Tahoma" panose="020B0604030504040204" pitchFamily="34" charset="0"/>
            </a:endParaRPr>
          </a:p>
        </p:txBody>
      </p:sp>
      <p:sp>
        <p:nvSpPr>
          <p:cNvPr id="569352" name="TextBox 7">
            <a:extLst>
              <a:ext uri="{FF2B5EF4-FFF2-40B4-BE49-F238E27FC236}">
                <a16:creationId xmlns:a16="http://schemas.microsoft.com/office/drawing/2014/main" id="{33204BCE-F599-4C7B-9B24-5CB305C19506}"/>
              </a:ext>
            </a:extLst>
          </p:cNvPr>
          <p:cNvSpPr txBox="1">
            <a:spLocks noChangeArrowheads="1"/>
          </p:cNvSpPr>
          <p:nvPr/>
        </p:nvSpPr>
        <p:spPr bwMode="auto">
          <a:xfrm>
            <a:off x="0" y="533400"/>
            <a:ext cx="2362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FOR FINDING MINIMUM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3058"/>
                                        </p:tgtEl>
                                        <p:attrNameLst>
                                          <p:attrName>style.visibility</p:attrName>
                                        </p:attrNameLst>
                                      </p:cBhvr>
                                      <p:to>
                                        <p:strVal val="visible"/>
                                      </p:to>
                                    </p:set>
                                    <p:anim calcmode="lin" valueType="num">
                                      <p:cBhvr additive="base">
                                        <p:cTn id="7" dur="500" fill="hold"/>
                                        <p:tgtEl>
                                          <p:spTgt spid="173058"/>
                                        </p:tgtEl>
                                        <p:attrNameLst>
                                          <p:attrName>ppt_x</p:attrName>
                                        </p:attrNameLst>
                                      </p:cBhvr>
                                      <p:tavLst>
                                        <p:tav tm="0">
                                          <p:val>
                                            <p:strVal val="#ppt_x"/>
                                          </p:val>
                                        </p:tav>
                                        <p:tav tm="100000">
                                          <p:val>
                                            <p:strVal val="#ppt_x"/>
                                          </p:val>
                                        </p:tav>
                                      </p:tavLst>
                                    </p:anim>
                                    <p:anim calcmode="lin" valueType="num">
                                      <p:cBhvr additive="base">
                                        <p:cTn id="8" dur="500" fill="hold"/>
                                        <p:tgtEl>
                                          <p:spTgt spid="1730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3063"/>
                                        </p:tgtEl>
                                        <p:attrNameLst>
                                          <p:attrName>style.visibility</p:attrName>
                                        </p:attrNameLst>
                                      </p:cBhvr>
                                      <p:to>
                                        <p:strVal val="visible"/>
                                      </p:to>
                                    </p:set>
                                    <p:anim calcmode="lin" valueType="num">
                                      <p:cBhvr additive="base">
                                        <p:cTn id="13" dur="500" fill="hold"/>
                                        <p:tgtEl>
                                          <p:spTgt spid="173063"/>
                                        </p:tgtEl>
                                        <p:attrNameLst>
                                          <p:attrName>ppt_x</p:attrName>
                                        </p:attrNameLst>
                                      </p:cBhvr>
                                      <p:tavLst>
                                        <p:tav tm="0">
                                          <p:val>
                                            <p:strVal val="#ppt_x"/>
                                          </p:val>
                                        </p:tav>
                                        <p:tav tm="100000">
                                          <p:val>
                                            <p:strVal val="#ppt_x"/>
                                          </p:val>
                                        </p:tav>
                                      </p:tavLst>
                                    </p:anim>
                                    <p:anim calcmode="lin" valueType="num">
                                      <p:cBhvr additive="base">
                                        <p:cTn id="14" dur="500" fill="hold"/>
                                        <p:tgtEl>
                                          <p:spTgt spid="17306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3059"/>
                                        </p:tgtEl>
                                        <p:attrNameLst>
                                          <p:attrName>style.visibility</p:attrName>
                                        </p:attrNameLst>
                                      </p:cBhvr>
                                      <p:to>
                                        <p:strVal val="visible"/>
                                      </p:to>
                                    </p:set>
                                    <p:anim calcmode="lin" valueType="num">
                                      <p:cBhvr additive="base">
                                        <p:cTn id="19" dur="500" fill="hold"/>
                                        <p:tgtEl>
                                          <p:spTgt spid="173059"/>
                                        </p:tgtEl>
                                        <p:attrNameLst>
                                          <p:attrName>ppt_x</p:attrName>
                                        </p:attrNameLst>
                                      </p:cBhvr>
                                      <p:tavLst>
                                        <p:tav tm="0">
                                          <p:val>
                                            <p:strVal val="#ppt_x"/>
                                          </p:val>
                                        </p:tav>
                                        <p:tav tm="100000">
                                          <p:val>
                                            <p:strVal val="#ppt_x"/>
                                          </p:val>
                                        </p:tav>
                                      </p:tavLst>
                                    </p:anim>
                                    <p:anim calcmode="lin" valueType="num">
                                      <p:cBhvr additive="base">
                                        <p:cTn id="20" dur="500" fill="hold"/>
                                        <p:tgtEl>
                                          <p:spTgt spid="17305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3060"/>
                                        </p:tgtEl>
                                        <p:attrNameLst>
                                          <p:attrName>style.visibility</p:attrName>
                                        </p:attrNameLst>
                                      </p:cBhvr>
                                      <p:to>
                                        <p:strVal val="visible"/>
                                      </p:to>
                                    </p:set>
                                    <p:anim calcmode="lin" valueType="num">
                                      <p:cBhvr additive="base">
                                        <p:cTn id="25" dur="500" fill="hold"/>
                                        <p:tgtEl>
                                          <p:spTgt spid="173060"/>
                                        </p:tgtEl>
                                        <p:attrNameLst>
                                          <p:attrName>ppt_x</p:attrName>
                                        </p:attrNameLst>
                                      </p:cBhvr>
                                      <p:tavLst>
                                        <p:tav tm="0">
                                          <p:val>
                                            <p:strVal val="#ppt_x"/>
                                          </p:val>
                                        </p:tav>
                                        <p:tav tm="100000">
                                          <p:val>
                                            <p:strVal val="#ppt_x"/>
                                          </p:val>
                                        </p:tav>
                                      </p:tavLst>
                                    </p:anim>
                                    <p:anim calcmode="lin" valueType="num">
                                      <p:cBhvr additive="base">
                                        <p:cTn id="26" dur="500" fill="hold"/>
                                        <p:tgtEl>
                                          <p:spTgt spid="17306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3061"/>
                                        </p:tgtEl>
                                        <p:attrNameLst>
                                          <p:attrName>style.visibility</p:attrName>
                                        </p:attrNameLst>
                                      </p:cBhvr>
                                      <p:to>
                                        <p:strVal val="visible"/>
                                      </p:to>
                                    </p:set>
                                    <p:anim calcmode="lin" valueType="num">
                                      <p:cBhvr additive="base">
                                        <p:cTn id="31" dur="500" fill="hold"/>
                                        <p:tgtEl>
                                          <p:spTgt spid="173061"/>
                                        </p:tgtEl>
                                        <p:attrNameLst>
                                          <p:attrName>ppt_x</p:attrName>
                                        </p:attrNameLst>
                                      </p:cBhvr>
                                      <p:tavLst>
                                        <p:tav tm="0">
                                          <p:val>
                                            <p:strVal val="#ppt_x"/>
                                          </p:val>
                                        </p:tav>
                                        <p:tav tm="100000">
                                          <p:val>
                                            <p:strVal val="#ppt_x"/>
                                          </p:val>
                                        </p:tav>
                                      </p:tavLst>
                                    </p:anim>
                                    <p:anim calcmode="lin" valueType="num">
                                      <p:cBhvr additive="base">
                                        <p:cTn id="32" dur="500" fill="hold"/>
                                        <p:tgtEl>
                                          <p:spTgt spid="17306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3062"/>
                                        </p:tgtEl>
                                        <p:attrNameLst>
                                          <p:attrName>style.visibility</p:attrName>
                                        </p:attrNameLst>
                                      </p:cBhvr>
                                      <p:to>
                                        <p:strVal val="visible"/>
                                      </p:to>
                                    </p:set>
                                    <p:anim calcmode="lin" valueType="num">
                                      <p:cBhvr additive="base">
                                        <p:cTn id="37" dur="500" fill="hold"/>
                                        <p:tgtEl>
                                          <p:spTgt spid="173062"/>
                                        </p:tgtEl>
                                        <p:attrNameLst>
                                          <p:attrName>ppt_x</p:attrName>
                                        </p:attrNameLst>
                                      </p:cBhvr>
                                      <p:tavLst>
                                        <p:tav tm="0">
                                          <p:val>
                                            <p:strVal val="#ppt_x"/>
                                          </p:val>
                                        </p:tav>
                                        <p:tav tm="100000">
                                          <p:val>
                                            <p:strVal val="#ppt_x"/>
                                          </p:val>
                                        </p:tav>
                                      </p:tavLst>
                                    </p:anim>
                                    <p:anim calcmode="lin" valueType="num">
                                      <p:cBhvr additive="base">
                                        <p:cTn id="38" dur="500" fill="hold"/>
                                        <p:tgtEl>
                                          <p:spTgt spid="173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P spid="173060" grpId="0"/>
      <p:bldP spid="173061" grpId="0"/>
      <p:bldP spid="173062" grpId="0"/>
      <p:bldP spid="173063"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370" name="Picture 2">
            <a:extLst>
              <a:ext uri="{FF2B5EF4-FFF2-40B4-BE49-F238E27FC236}">
                <a16:creationId xmlns:a16="http://schemas.microsoft.com/office/drawing/2014/main" id="{48558431-CE03-4450-AE60-6B74C7523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 y="0"/>
            <a:ext cx="9026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81EF29-07FD-4D7A-AE5F-B9FDCFA2A0A8}"/>
              </a:ext>
            </a:extLst>
          </p:cNvPr>
          <p:cNvSpPr>
            <a:spLocks noChangeArrowheads="1"/>
          </p:cNvSpPr>
          <p:nvPr/>
        </p:nvSpPr>
        <p:spPr bwMode="auto">
          <a:xfrm>
            <a:off x="0" y="0"/>
            <a:ext cx="9144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800">
                <a:solidFill>
                  <a:srgbClr val="FF0000"/>
                </a:solidFill>
              </a:rPr>
              <a:t>What is a cost function? </a:t>
            </a:r>
          </a:p>
          <a:p>
            <a:pPr eaLnBrk="1" hangingPunct="1"/>
            <a:r>
              <a:rPr lang="en-US" altLang="en-US" sz="3600"/>
              <a:t>Cost functions are used to learn parameters that explain the data well. </a:t>
            </a:r>
          </a:p>
          <a:p>
            <a:pPr eaLnBrk="1" hangingPunct="1"/>
            <a:endParaRPr lang="en-US" altLang="en-US" sz="3600"/>
          </a:p>
          <a:p>
            <a:pPr eaLnBrk="1" hangingPunct="1"/>
            <a:r>
              <a:rPr lang="en-US" altLang="en-US" sz="3600"/>
              <a:t>They define how costly our mistakes are. </a:t>
            </a:r>
          </a:p>
        </p:txBody>
      </p:sp>
      <p:sp>
        <p:nvSpPr>
          <p:cNvPr id="3" name="Rectangle 2">
            <a:extLst>
              <a:ext uri="{FF2B5EF4-FFF2-40B4-BE49-F238E27FC236}">
                <a16:creationId xmlns:a16="http://schemas.microsoft.com/office/drawing/2014/main" id="{9429C513-8680-48B2-87B0-30DC17B92E43}"/>
              </a:ext>
            </a:extLst>
          </p:cNvPr>
          <p:cNvSpPr>
            <a:spLocks noChangeArrowheads="1"/>
          </p:cNvSpPr>
          <p:nvPr/>
        </p:nvSpPr>
        <p:spPr bwMode="auto">
          <a:xfrm>
            <a:off x="0" y="3810000"/>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“Seek a function f (X) for predicting Y given values of the input X." [...] </a:t>
            </a:r>
            <a:r>
              <a:rPr lang="en-US" altLang="en-US" sz="3600">
                <a:solidFill>
                  <a:srgbClr val="FF0000"/>
                </a:solidFill>
              </a:rPr>
              <a:t>the loss function L(Y, f(X)) is "a function for penalizing the errors in prediction</a:t>
            </a:r>
            <a:r>
              <a:rPr lang="en-US" altLang="en-US" sz="36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a:extLst>
              <a:ext uri="{FF2B5EF4-FFF2-40B4-BE49-F238E27FC236}">
                <a16:creationId xmlns:a16="http://schemas.microsoft.com/office/drawing/2014/main" id="{9ACE3621-ABA2-4D50-845B-BC13D2ECB7D1}"/>
              </a:ext>
            </a:extLst>
          </p:cNvPr>
          <p:cNvSpPr>
            <a:spLocks noChangeArrowheads="1"/>
          </p:cNvSpPr>
          <p:nvPr/>
        </p:nvSpPr>
        <p:spPr bwMode="auto">
          <a:xfrm>
            <a:off x="0" y="103188"/>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Tahoma" panose="020B0604030504040204" pitchFamily="34" charset="0"/>
              </a:rPr>
              <a:t>GENERALIZED DELTA LEARNING RULE </a:t>
            </a:r>
            <a:r>
              <a:rPr lang="en-US" altLang="en-US" sz="3200" b="1">
                <a:solidFill>
                  <a:srgbClr val="FF0066"/>
                </a:solidFill>
                <a:latin typeface="Calibri" panose="020F0502020204030204" pitchFamily="34" charset="0"/>
              </a:rPr>
              <a:t>valid for any continuous activation functions</a:t>
            </a:r>
            <a:endParaRPr lang="en-US" altLang="en-US" b="1">
              <a:solidFill>
                <a:srgbClr val="FF0066"/>
              </a:solidFill>
              <a:latin typeface="Calibri" panose="020F0502020204030204" pitchFamily="34" charset="0"/>
            </a:endParaRPr>
          </a:p>
        </p:txBody>
      </p:sp>
      <p:pic>
        <p:nvPicPr>
          <p:cNvPr id="572419" name="Picture 10">
            <a:extLst>
              <a:ext uri="{FF2B5EF4-FFF2-40B4-BE49-F238E27FC236}">
                <a16:creationId xmlns:a16="http://schemas.microsoft.com/office/drawing/2014/main" id="{978EF610-938F-4AD3-ACC5-5AFD3A387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4450"/>
            <a:ext cx="91440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420" name="Text Box 12">
            <a:extLst>
              <a:ext uri="{FF2B5EF4-FFF2-40B4-BE49-F238E27FC236}">
                <a16:creationId xmlns:a16="http://schemas.microsoft.com/office/drawing/2014/main" id="{5DB3FCAF-E75F-4906-86EE-654175DDF52B}"/>
              </a:ext>
            </a:extLst>
          </p:cNvPr>
          <p:cNvSpPr txBox="1">
            <a:spLocks noChangeArrowheads="1"/>
          </p:cNvSpPr>
          <p:nvPr/>
        </p:nvSpPr>
        <p:spPr bwMode="auto">
          <a:xfrm>
            <a:off x="2590800" y="16764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Calibri" panose="020F0502020204030204" pitchFamily="34" charset="0"/>
              </a:rPr>
              <a:t>Node i</a:t>
            </a:r>
          </a:p>
        </p:txBody>
      </p:sp>
      <p:sp>
        <p:nvSpPr>
          <p:cNvPr id="572421" name="Rectangle 4">
            <a:extLst>
              <a:ext uri="{FF2B5EF4-FFF2-40B4-BE49-F238E27FC236}">
                <a16:creationId xmlns:a16="http://schemas.microsoft.com/office/drawing/2014/main" id="{36FB1660-FB45-43CC-93C0-DAE9F587A9B0}"/>
              </a:ext>
            </a:extLst>
          </p:cNvPr>
          <p:cNvSpPr>
            <a:spLocks noChangeArrowheads="1"/>
          </p:cNvSpPr>
          <p:nvPr/>
        </p:nvSpPr>
        <p:spPr bwMode="auto">
          <a:xfrm>
            <a:off x="4114800" y="1371600"/>
            <a:ext cx="502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PT" altLang="en-US" sz="2800" b="1">
                <a:latin typeface="Calibri" panose="020F0502020204030204" pitchFamily="34" charset="0"/>
              </a:rPr>
              <a:t>∆w</a:t>
            </a:r>
            <a:r>
              <a:rPr lang="pt-PT" altLang="en-US" sz="2800" b="1" baseline="-25000">
                <a:latin typeface="Calibri" panose="020F0502020204030204" pitchFamily="34" charset="0"/>
              </a:rPr>
              <a:t>i</a:t>
            </a:r>
            <a:r>
              <a:rPr lang="pt-PT" altLang="en-US" sz="2800" b="1">
                <a:latin typeface="Calibri" panose="020F0502020204030204" pitchFamily="34" charset="0"/>
              </a:rPr>
              <a:t> = (</a:t>
            </a:r>
            <a:r>
              <a:rPr lang="en-US" altLang="en-US" sz="2800" b="1">
                <a:latin typeface="Calibri" panose="020F0502020204030204" pitchFamily="34" charset="0"/>
              </a:rPr>
              <a:t>η</a:t>
            </a:r>
            <a:r>
              <a:rPr lang="pt-PT" altLang="en-US" sz="2800" b="1">
                <a:latin typeface="Calibri" panose="020F0502020204030204" pitchFamily="34" charset="0"/>
              </a:rPr>
              <a:t> (d</a:t>
            </a:r>
            <a:r>
              <a:rPr lang="pt-PT" altLang="en-US" sz="2800" b="1" baseline="-25000">
                <a:latin typeface="Calibri" panose="020F0502020204030204" pitchFamily="34" charset="0"/>
              </a:rPr>
              <a:t>i</a:t>
            </a:r>
            <a:r>
              <a:rPr lang="pt-PT" altLang="en-US" sz="2800" b="1">
                <a:latin typeface="Calibri" panose="020F0502020204030204" pitchFamily="34" charset="0"/>
              </a:rPr>
              <a:t> – O</a:t>
            </a:r>
            <a:r>
              <a:rPr lang="pt-PT" altLang="en-US" sz="2800" b="1" baseline="-25000">
                <a:latin typeface="Calibri" panose="020F0502020204030204" pitchFamily="34" charset="0"/>
              </a:rPr>
              <a:t>i</a:t>
            </a:r>
            <a:r>
              <a:rPr lang="pt-PT" altLang="en-US" sz="2800" b="1">
                <a:latin typeface="Calibri" panose="020F0502020204030204" pitchFamily="34" charset="0"/>
              </a:rPr>
              <a:t>)(f ’ (net</a:t>
            </a:r>
            <a:r>
              <a:rPr lang="pt-PT" altLang="en-US" sz="2800" b="1" baseline="-25000">
                <a:latin typeface="Calibri" panose="020F0502020204030204" pitchFamily="34" charset="0"/>
              </a:rPr>
              <a:t>i</a:t>
            </a:r>
            <a:r>
              <a:rPr lang="pt-PT" altLang="en-US" sz="2800" b="1">
                <a:latin typeface="Calibri" panose="020F0502020204030204" pitchFamily="34" charset="0"/>
              </a:rPr>
              <a:t> )) x</a:t>
            </a:r>
            <a:endParaRPr lang="pt-PT" altLang="en-US" sz="2800" b="1" baseline="-25000">
              <a:latin typeface="Calibri" panose="020F0502020204030204" pitchFamily="34" charset="0"/>
            </a:endParaRPr>
          </a:p>
          <a:p>
            <a:pPr eaLnBrk="1" hangingPunct="1"/>
            <a:r>
              <a:rPr lang="pt-PT" altLang="en-US" sz="2800" b="1" baseline="-25000">
                <a:latin typeface="Calibri" panose="020F0502020204030204" pitchFamily="34" charset="0"/>
              </a:rPr>
              <a:t>        </a:t>
            </a:r>
            <a:endParaRPr lang="pt-PT" altLang="en-US" sz="2800" b="1">
              <a:latin typeface="Calibri" panose="020F0502020204030204"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extBox 1">
            <a:extLst>
              <a:ext uri="{FF2B5EF4-FFF2-40B4-BE49-F238E27FC236}">
                <a16:creationId xmlns:a16="http://schemas.microsoft.com/office/drawing/2014/main" id="{89697970-8FDB-4199-A4DE-A76D0D8352AB}"/>
              </a:ext>
            </a:extLst>
          </p:cNvPr>
          <p:cNvSpPr txBox="1">
            <a:spLocks noChangeArrowheads="1"/>
          </p:cNvSpPr>
          <p:nvPr/>
        </p:nvSpPr>
        <p:spPr bwMode="auto">
          <a:xfrm>
            <a:off x="0" y="129540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3600"/>
              <a:t>Error in Delta Learning is not restricted to </a:t>
            </a:r>
          </a:p>
          <a:p>
            <a:pPr eaLnBrk="1" hangingPunct="1"/>
            <a:r>
              <a:rPr lang="en-US" altLang="en-US" sz="3600"/>
              <a:t>    0, ±1, , ±2 [ 1-(-1),-1-1 ]</a:t>
            </a:r>
          </a:p>
          <a:p>
            <a:pPr eaLnBrk="1" hangingPunct="1"/>
            <a:endParaRPr lang="en-US" altLang="en-US" sz="3600"/>
          </a:p>
          <a:p>
            <a:pPr eaLnBrk="1" hangingPunct="1">
              <a:buFont typeface="Wingdings" panose="05000000000000000000" pitchFamily="2" charset="2"/>
              <a:buChar char="Ø"/>
            </a:pPr>
            <a:r>
              <a:rPr lang="en-US" altLang="en-US" sz="3600"/>
              <a:t>DLR can be derived for any differentiable output/activation function, whereas PLR only works for Threshold  binary/bipolar step function </a:t>
            </a:r>
          </a:p>
          <a:p>
            <a:pPr eaLnBrk="1" hangingPunct="1">
              <a:buFont typeface="Wingdings" panose="05000000000000000000" pitchFamily="2" charset="2"/>
              <a:buChar char="Ø"/>
            </a:pPr>
            <a:endParaRPr lang="en-US" altLang="en-US" sz="3600"/>
          </a:p>
        </p:txBody>
      </p:sp>
      <p:sp>
        <p:nvSpPr>
          <p:cNvPr id="573443" name="Rectangle 2">
            <a:extLst>
              <a:ext uri="{FF2B5EF4-FFF2-40B4-BE49-F238E27FC236}">
                <a16:creationId xmlns:a16="http://schemas.microsoft.com/office/drawing/2014/main" id="{65E98560-8B38-45C4-8DF3-17460DDA4D62}"/>
              </a:ext>
            </a:extLst>
          </p:cNvPr>
          <p:cNvSpPr>
            <a:spLocks noChangeArrowheads="1"/>
          </p:cNvSpPr>
          <p:nvPr/>
        </p:nvSpPr>
        <p:spPr bwMode="auto">
          <a:xfrm>
            <a:off x="0" y="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rPr>
              <a:t>Difference between PLR and DLR Delta rule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8098">
                                            <p:txEl>
                                              <p:pRg st="0" end="0"/>
                                            </p:txEl>
                                          </p:spTgt>
                                        </p:tgtEl>
                                        <p:attrNameLst>
                                          <p:attrName>style.visibility</p:attrName>
                                        </p:attrNameLst>
                                      </p:cBhvr>
                                      <p:to>
                                        <p:strVal val="visible"/>
                                      </p:to>
                                    </p:set>
                                    <p:anim calcmode="lin" valueType="num">
                                      <p:cBhvr additive="base">
                                        <p:cTn id="7" dur="500" fill="hold"/>
                                        <p:tgtEl>
                                          <p:spTgt spid="38809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80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8098">
                                            <p:txEl>
                                              <p:pRg st="1" end="1"/>
                                            </p:txEl>
                                          </p:spTgt>
                                        </p:tgtEl>
                                        <p:attrNameLst>
                                          <p:attrName>style.visibility</p:attrName>
                                        </p:attrNameLst>
                                      </p:cBhvr>
                                      <p:to>
                                        <p:strVal val="visible"/>
                                      </p:to>
                                    </p:set>
                                    <p:anim calcmode="lin" valueType="num">
                                      <p:cBhvr additive="base">
                                        <p:cTn id="13" dur="500" fill="hold"/>
                                        <p:tgtEl>
                                          <p:spTgt spid="38809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80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8098">
                                            <p:txEl>
                                              <p:pRg st="3" end="3"/>
                                            </p:txEl>
                                          </p:spTgt>
                                        </p:tgtEl>
                                        <p:attrNameLst>
                                          <p:attrName>style.visibility</p:attrName>
                                        </p:attrNameLst>
                                      </p:cBhvr>
                                      <p:to>
                                        <p:strVal val="visible"/>
                                      </p:to>
                                    </p:set>
                                    <p:anim calcmode="lin" valueType="num">
                                      <p:cBhvr additive="base">
                                        <p:cTn id="19" dur="500" fill="hold"/>
                                        <p:tgtEl>
                                          <p:spTgt spid="38809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809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09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a:extLst>
              <a:ext uri="{FF2B5EF4-FFF2-40B4-BE49-F238E27FC236}">
                <a16:creationId xmlns:a16="http://schemas.microsoft.com/office/drawing/2014/main" id="{0A7D471E-FB57-4572-856B-E5746106A865}"/>
              </a:ext>
            </a:extLst>
          </p:cNvPr>
          <p:cNvSpPr>
            <a:spLocks noChangeArrowheads="1"/>
          </p:cNvSpPr>
          <p:nvPr/>
        </p:nvSpPr>
        <p:spPr bwMode="auto">
          <a:xfrm>
            <a:off x="0" y="0"/>
            <a:ext cx="9144000"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73050" indent="-2730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600"/>
              </a:spcBef>
              <a:buClr>
                <a:schemeClr val="accent1"/>
              </a:buClr>
              <a:buSzPct val="76000"/>
            </a:pPr>
            <a:endParaRPr lang="en-US" altLang="en-US" sz="4400" b="1">
              <a:latin typeface="Calibri" panose="020F0502020204030204" pitchFamily="34" charset="0"/>
            </a:endParaRPr>
          </a:p>
          <a:p>
            <a:pPr eaLnBrk="1" hangingPunct="1">
              <a:spcBef>
                <a:spcPts val="600"/>
              </a:spcBef>
              <a:buClr>
                <a:schemeClr val="accent1"/>
              </a:buClr>
              <a:buSzPct val="76000"/>
            </a:pPr>
            <a:r>
              <a:rPr lang="en-US" altLang="en-US" sz="7200" b="1">
                <a:latin typeface="Calibri" panose="020F0502020204030204" pitchFamily="34" charset="0"/>
              </a:rPr>
              <a:t>ANNS : “mathematical models inspired from our understanding of human brain”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FA733C-8E52-4E1A-8F51-1C60AD062E56}"/>
              </a:ext>
            </a:extLst>
          </p:cNvPr>
          <p:cNvSpPr>
            <a:spLocks noChangeArrowheads="1"/>
          </p:cNvSpPr>
          <p:nvPr/>
        </p:nvSpPr>
        <p:spPr bwMode="auto">
          <a:xfrm>
            <a:off x="0" y="0"/>
            <a:ext cx="9144000" cy="809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de-DE" altLang="en-US" sz="3200" b="1"/>
              <a:t>Estimation of values between training patterns is called  </a:t>
            </a:r>
            <a:r>
              <a:rPr lang="de-DE" altLang="en-US" sz="3200" b="1">
                <a:solidFill>
                  <a:srgbClr val="FF0000"/>
                </a:solidFill>
              </a:rPr>
              <a:t>interpolation</a:t>
            </a:r>
          </a:p>
          <a:p>
            <a:pPr eaLnBrk="1" hangingPunct="1"/>
            <a:endParaRPr lang="en-US" altLang="en-US" sz="3200" b="1"/>
          </a:p>
          <a:p>
            <a:pPr eaLnBrk="1" hangingPunct="1"/>
            <a:r>
              <a:rPr lang="en-US" altLang="en-US" sz="3200" b="1"/>
              <a:t>Interpolation is useful where the data surrounding the missing data is available and its trend, seasonality, and longer-term cycles are known. </a:t>
            </a:r>
          </a:p>
          <a:p>
            <a:pPr eaLnBrk="1" hangingPunct="1"/>
            <a:endParaRPr lang="en-US" altLang="en-US" sz="3200" b="1"/>
          </a:p>
          <a:p>
            <a:pPr eaLnBrk="1" hangingPunct="1"/>
            <a:r>
              <a:rPr lang="en-US" altLang="en-US" sz="3200" b="1">
                <a:solidFill>
                  <a:srgbClr val="FF0000"/>
                </a:solidFill>
              </a:rPr>
              <a:t>Time series analysis and regression analysis </a:t>
            </a:r>
            <a:r>
              <a:rPr lang="en-US" altLang="en-US" sz="3200" b="1"/>
              <a:t>are the two statistical techniques employing the concept of interpolation</a:t>
            </a:r>
          </a:p>
          <a:p>
            <a:pPr eaLnBrk="1" hangingPunct="1"/>
            <a:endParaRPr lang="en-US" altLang="en-US" sz="3200"/>
          </a:p>
          <a:p>
            <a:pPr eaLnBrk="1" hangingPunct="1"/>
            <a:r>
              <a:rPr lang="en-US" altLang="en-US" sz="3200" b="1"/>
              <a:t>Estimation of values outside training patterns is called </a:t>
            </a:r>
            <a:r>
              <a:rPr lang="en-US" altLang="en-US" sz="3200" b="1">
                <a:solidFill>
                  <a:srgbClr val="FF0000"/>
                </a:solidFill>
              </a:rPr>
              <a:t>Extrapolation</a:t>
            </a:r>
            <a:r>
              <a:rPr lang="en-US" altLang="en-US" sz="3200">
                <a:solidFill>
                  <a:srgbClr val="FF0000"/>
                </a:solidFill>
              </a:rPr>
              <a:t> </a:t>
            </a:r>
          </a:p>
          <a:p>
            <a:pPr eaLnBrk="1" hangingPunct="1"/>
            <a:br>
              <a:rPr lang="en-US" altLang="en-US" sz="3600"/>
            </a:br>
            <a:br>
              <a:rPr lang="en-US" altLang="en-US"/>
            </a:b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webpages.ttu.edu/dleverin/neural_network/fig_3p9_DELTA.jpg">
            <a:extLst>
              <a:ext uri="{FF2B5EF4-FFF2-40B4-BE49-F238E27FC236}">
                <a16:creationId xmlns:a16="http://schemas.microsoft.com/office/drawing/2014/main" id="{FA52D5D1-B967-476E-B46D-9003D230B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D5CC490-BB99-4948-9A6F-142DF9439FDF}"/>
              </a:ext>
            </a:extLst>
          </p:cNvPr>
          <p:cNvSpPr>
            <a:spLocks noChangeArrowheads="1"/>
          </p:cNvSpPr>
          <p:nvPr/>
        </p:nvSpPr>
        <p:spPr bwMode="auto">
          <a:xfrm>
            <a:off x="0" y="4625975"/>
            <a:ext cx="9144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Wingdings" panose="05000000000000000000" pitchFamily="2" charset="2"/>
              <a:buChar char="Ø"/>
            </a:pPr>
            <a:r>
              <a:rPr lang="en-US" altLang="en-US" sz="3200" b="1" i="1">
                <a:latin typeface="Calibri" panose="020F0502020204030204" pitchFamily="34" charset="0"/>
              </a:rPr>
              <a:t>A network capable of implementing the Delta Rule.</a:t>
            </a:r>
          </a:p>
          <a:p>
            <a:pPr eaLnBrk="1" hangingPunct="1">
              <a:lnSpc>
                <a:spcPct val="150000"/>
              </a:lnSpc>
              <a:buFont typeface="Wingdings" panose="05000000000000000000" pitchFamily="2" charset="2"/>
              <a:buChar char="Ø"/>
            </a:pPr>
            <a:r>
              <a:rPr lang="en-US" altLang="en-US" sz="3200" b="1" i="1">
                <a:latin typeface="Calibri" panose="020F0502020204030204" pitchFamily="34" charset="0"/>
              </a:rPr>
              <a:t> Linear activation function at the output node of the network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7E367D90-A8A2-4257-8B1A-D3A1954B82AD}"/>
              </a:ext>
            </a:extLst>
          </p:cNvPr>
          <p:cNvSpPr>
            <a:spLocks noGrp="1" noChangeArrowheads="1"/>
          </p:cNvSpPr>
          <p:nvPr>
            <p:ph type="title"/>
          </p:nvPr>
        </p:nvSpPr>
        <p:spPr>
          <a:xfrm>
            <a:off x="457200" y="-228600"/>
            <a:ext cx="8229600" cy="1143000"/>
          </a:xfrm>
        </p:spPr>
        <p:txBody>
          <a:bodyPr/>
          <a:lstStyle/>
          <a:p>
            <a:r>
              <a:rPr lang="en-US" altLang="en-US">
                <a:solidFill>
                  <a:srgbClr val="FF0000"/>
                </a:solidFill>
              </a:rPr>
              <a:t>Linear Units</a:t>
            </a:r>
          </a:p>
        </p:txBody>
      </p:sp>
      <p:sp>
        <p:nvSpPr>
          <p:cNvPr id="34820" name="Oval 5">
            <a:extLst>
              <a:ext uri="{FF2B5EF4-FFF2-40B4-BE49-F238E27FC236}">
                <a16:creationId xmlns:a16="http://schemas.microsoft.com/office/drawing/2014/main" id="{58558A9B-B488-4C4E-AE1E-BBB2F6B0C53F}"/>
              </a:ext>
            </a:extLst>
          </p:cNvPr>
          <p:cNvSpPr>
            <a:spLocks noChangeArrowheads="1"/>
          </p:cNvSpPr>
          <p:nvPr/>
        </p:nvSpPr>
        <p:spPr bwMode="auto">
          <a:xfrm>
            <a:off x="1905000" y="2362200"/>
            <a:ext cx="3076575" cy="2082800"/>
          </a:xfrm>
          <a:prstGeom prst="ellipse">
            <a:avLst/>
          </a:prstGeom>
          <a:solidFill>
            <a:schemeClr val="bg1"/>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34821" name="Line 6">
            <a:extLst>
              <a:ext uri="{FF2B5EF4-FFF2-40B4-BE49-F238E27FC236}">
                <a16:creationId xmlns:a16="http://schemas.microsoft.com/office/drawing/2014/main" id="{6D3AD69D-EADC-4AAF-9797-3F62512B372E}"/>
              </a:ext>
            </a:extLst>
          </p:cNvPr>
          <p:cNvSpPr>
            <a:spLocks noChangeShapeType="1"/>
          </p:cNvSpPr>
          <p:nvPr/>
        </p:nvSpPr>
        <p:spPr bwMode="auto">
          <a:xfrm>
            <a:off x="1854200" y="1581150"/>
            <a:ext cx="965200" cy="79057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4822" name="Line 7">
            <a:extLst>
              <a:ext uri="{FF2B5EF4-FFF2-40B4-BE49-F238E27FC236}">
                <a16:creationId xmlns:a16="http://schemas.microsoft.com/office/drawing/2014/main" id="{E9EF87FD-20BE-48EF-BE28-AF88833AFC1D}"/>
              </a:ext>
            </a:extLst>
          </p:cNvPr>
          <p:cNvSpPr>
            <a:spLocks noChangeShapeType="1"/>
          </p:cNvSpPr>
          <p:nvPr/>
        </p:nvSpPr>
        <p:spPr bwMode="auto">
          <a:xfrm>
            <a:off x="927100" y="3403600"/>
            <a:ext cx="977900" cy="349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4823" name="Line 8">
            <a:extLst>
              <a:ext uri="{FF2B5EF4-FFF2-40B4-BE49-F238E27FC236}">
                <a16:creationId xmlns:a16="http://schemas.microsoft.com/office/drawing/2014/main" id="{AEDEEA87-D2FD-4F3A-9A26-BC88CABE2CB0}"/>
              </a:ext>
            </a:extLst>
          </p:cNvPr>
          <p:cNvSpPr>
            <a:spLocks noChangeShapeType="1"/>
          </p:cNvSpPr>
          <p:nvPr/>
        </p:nvSpPr>
        <p:spPr bwMode="auto">
          <a:xfrm flipV="1">
            <a:off x="1738313" y="4429125"/>
            <a:ext cx="1004887" cy="9271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4824" name="Line 10">
            <a:extLst>
              <a:ext uri="{FF2B5EF4-FFF2-40B4-BE49-F238E27FC236}">
                <a16:creationId xmlns:a16="http://schemas.microsoft.com/office/drawing/2014/main" id="{6F125EDC-3487-416E-9404-6F539999C02A}"/>
              </a:ext>
            </a:extLst>
          </p:cNvPr>
          <p:cNvSpPr>
            <a:spLocks noChangeShapeType="1"/>
          </p:cNvSpPr>
          <p:nvPr/>
        </p:nvSpPr>
        <p:spPr bwMode="auto">
          <a:xfrm>
            <a:off x="5105400" y="3438525"/>
            <a:ext cx="10668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4825" name="Text Box 12">
            <a:extLst>
              <a:ext uri="{FF2B5EF4-FFF2-40B4-BE49-F238E27FC236}">
                <a16:creationId xmlns:a16="http://schemas.microsoft.com/office/drawing/2014/main" id="{6334DE3A-B20C-4CF2-9AFD-6F8A39887BA0}"/>
              </a:ext>
            </a:extLst>
          </p:cNvPr>
          <p:cNvSpPr txBox="1">
            <a:spLocks noChangeArrowheads="1"/>
          </p:cNvSpPr>
          <p:nvPr/>
        </p:nvSpPr>
        <p:spPr bwMode="auto">
          <a:xfrm>
            <a:off x="304800" y="3209925"/>
            <a:ext cx="496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x</a:t>
            </a:r>
            <a:r>
              <a:rPr lang="en-US" altLang="en-US" sz="2800" baseline="-25000"/>
              <a:t>2</a:t>
            </a:r>
            <a:endParaRPr lang="en-US" altLang="en-US" sz="2800"/>
          </a:p>
        </p:txBody>
      </p:sp>
      <p:sp>
        <p:nvSpPr>
          <p:cNvPr id="34826" name="Text Box 13">
            <a:extLst>
              <a:ext uri="{FF2B5EF4-FFF2-40B4-BE49-F238E27FC236}">
                <a16:creationId xmlns:a16="http://schemas.microsoft.com/office/drawing/2014/main" id="{7794F7E6-4A57-4E99-A509-CF586862DF07}"/>
              </a:ext>
            </a:extLst>
          </p:cNvPr>
          <p:cNvSpPr txBox="1">
            <a:spLocks noChangeArrowheads="1"/>
          </p:cNvSpPr>
          <p:nvPr/>
        </p:nvSpPr>
        <p:spPr bwMode="auto">
          <a:xfrm>
            <a:off x="1219200" y="5191125"/>
            <a:ext cx="542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x</a:t>
            </a:r>
            <a:r>
              <a:rPr lang="en-US" altLang="en-US" sz="3200" baseline="-25000"/>
              <a:t>n</a:t>
            </a:r>
            <a:endParaRPr lang="en-US" altLang="en-US" sz="3200"/>
          </a:p>
        </p:txBody>
      </p:sp>
      <p:sp>
        <p:nvSpPr>
          <p:cNvPr id="34827" name="Text Box 14">
            <a:extLst>
              <a:ext uri="{FF2B5EF4-FFF2-40B4-BE49-F238E27FC236}">
                <a16:creationId xmlns:a16="http://schemas.microsoft.com/office/drawing/2014/main" id="{59C30F77-CAFC-4C93-8211-37738DFE4D48}"/>
              </a:ext>
            </a:extLst>
          </p:cNvPr>
          <p:cNvSpPr txBox="1">
            <a:spLocks noChangeArrowheads="1"/>
          </p:cNvSpPr>
          <p:nvPr/>
        </p:nvSpPr>
        <p:spPr bwMode="auto">
          <a:xfrm>
            <a:off x="2438400" y="1533525"/>
            <a:ext cx="630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w</a:t>
            </a:r>
            <a:r>
              <a:rPr lang="en-US" altLang="en-US" sz="2800" baseline="-25000"/>
              <a:t>1j</a:t>
            </a:r>
            <a:endParaRPr lang="en-US" altLang="en-US" sz="2800"/>
          </a:p>
        </p:txBody>
      </p:sp>
      <p:sp>
        <p:nvSpPr>
          <p:cNvPr id="34828" name="Text Box 15">
            <a:extLst>
              <a:ext uri="{FF2B5EF4-FFF2-40B4-BE49-F238E27FC236}">
                <a16:creationId xmlns:a16="http://schemas.microsoft.com/office/drawing/2014/main" id="{435CDE07-F200-46B1-9844-EA9C53BFFB59}"/>
              </a:ext>
            </a:extLst>
          </p:cNvPr>
          <p:cNvSpPr txBox="1">
            <a:spLocks noChangeArrowheads="1"/>
          </p:cNvSpPr>
          <p:nvPr/>
        </p:nvSpPr>
        <p:spPr bwMode="auto">
          <a:xfrm>
            <a:off x="1066800" y="2828925"/>
            <a:ext cx="630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w</a:t>
            </a:r>
            <a:r>
              <a:rPr lang="en-US" altLang="en-US" sz="2800" baseline="-25000"/>
              <a:t>2j</a:t>
            </a:r>
            <a:endParaRPr lang="en-US" altLang="en-US" sz="2800"/>
          </a:p>
        </p:txBody>
      </p:sp>
      <p:sp>
        <p:nvSpPr>
          <p:cNvPr id="34829" name="Text Box 16">
            <a:extLst>
              <a:ext uri="{FF2B5EF4-FFF2-40B4-BE49-F238E27FC236}">
                <a16:creationId xmlns:a16="http://schemas.microsoft.com/office/drawing/2014/main" id="{EC24C64D-F675-47C2-A8DE-AD26194B4ACB}"/>
              </a:ext>
            </a:extLst>
          </p:cNvPr>
          <p:cNvSpPr txBox="1">
            <a:spLocks noChangeArrowheads="1"/>
          </p:cNvSpPr>
          <p:nvPr/>
        </p:nvSpPr>
        <p:spPr bwMode="auto">
          <a:xfrm>
            <a:off x="2362200" y="4810125"/>
            <a:ext cx="693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w</a:t>
            </a:r>
            <a:r>
              <a:rPr lang="en-US" altLang="en-US" sz="3200" baseline="-25000"/>
              <a:t>nj</a:t>
            </a:r>
            <a:endParaRPr lang="en-US" altLang="en-US" sz="3200"/>
          </a:p>
        </p:txBody>
      </p:sp>
      <p:graphicFrame>
        <p:nvGraphicFramePr>
          <p:cNvPr id="34818" name="Object 17">
            <a:extLst>
              <a:ext uri="{FF2B5EF4-FFF2-40B4-BE49-F238E27FC236}">
                <a16:creationId xmlns:a16="http://schemas.microsoft.com/office/drawing/2014/main" id="{248937B3-9F2A-461B-9794-ED7A263A8B4B}"/>
              </a:ext>
            </a:extLst>
          </p:cNvPr>
          <p:cNvGraphicFramePr>
            <a:graphicFrameLocks noChangeAspect="1"/>
          </p:cNvGraphicFramePr>
          <p:nvPr/>
        </p:nvGraphicFramePr>
        <p:xfrm>
          <a:off x="1981200" y="2819400"/>
          <a:ext cx="2894013" cy="1195388"/>
        </p:xfrm>
        <a:graphic>
          <a:graphicData uri="http://schemas.openxmlformats.org/presentationml/2006/ole">
            <mc:AlternateContent xmlns:mc="http://schemas.openxmlformats.org/markup-compatibility/2006">
              <mc:Choice xmlns:v="urn:schemas-microsoft-com:vml" Requires="v">
                <p:oleObj spid="_x0000_s34836" name="Equation" r:id="rId3" imgW="1041120" imgH="431640" progId="Equation.3">
                  <p:embed/>
                </p:oleObj>
              </mc:Choice>
              <mc:Fallback>
                <p:oleObj name="Equation" r:id="rId3" imgW="1041120" imgH="43164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819400"/>
                        <a:ext cx="2894013" cy="1195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30" name="Line 20">
            <a:extLst>
              <a:ext uri="{FF2B5EF4-FFF2-40B4-BE49-F238E27FC236}">
                <a16:creationId xmlns:a16="http://schemas.microsoft.com/office/drawing/2014/main" id="{01FAD671-F25B-4198-AB1F-B3B4C3D7BEAC}"/>
              </a:ext>
            </a:extLst>
          </p:cNvPr>
          <p:cNvSpPr>
            <a:spLocks noChangeShapeType="1"/>
          </p:cNvSpPr>
          <p:nvPr/>
        </p:nvSpPr>
        <p:spPr bwMode="auto">
          <a:xfrm flipV="1">
            <a:off x="3733800" y="4429125"/>
            <a:ext cx="14288" cy="1295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4831" name="Text Box 21">
            <a:extLst>
              <a:ext uri="{FF2B5EF4-FFF2-40B4-BE49-F238E27FC236}">
                <a16:creationId xmlns:a16="http://schemas.microsoft.com/office/drawing/2014/main" id="{A09F0977-30AD-40EE-A06F-37F655F8D7A5}"/>
              </a:ext>
            </a:extLst>
          </p:cNvPr>
          <p:cNvSpPr txBox="1">
            <a:spLocks noChangeArrowheads="1"/>
          </p:cNvSpPr>
          <p:nvPr/>
        </p:nvSpPr>
        <p:spPr bwMode="auto">
          <a:xfrm>
            <a:off x="3797300" y="5572125"/>
            <a:ext cx="4730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b</a:t>
            </a:r>
            <a:r>
              <a:rPr lang="en-US" altLang="en-US" sz="3200" baseline="-25000"/>
              <a:t>j</a:t>
            </a:r>
            <a:endParaRPr lang="en-US" altLang="en-US" sz="3200"/>
          </a:p>
        </p:txBody>
      </p:sp>
      <p:sp>
        <p:nvSpPr>
          <p:cNvPr id="34832" name="Text Box 31">
            <a:extLst>
              <a:ext uri="{FF2B5EF4-FFF2-40B4-BE49-F238E27FC236}">
                <a16:creationId xmlns:a16="http://schemas.microsoft.com/office/drawing/2014/main" id="{3103EBD0-D21D-41EE-8480-A05C9BAD6F12}"/>
              </a:ext>
            </a:extLst>
          </p:cNvPr>
          <p:cNvSpPr txBox="1">
            <a:spLocks noChangeArrowheads="1"/>
          </p:cNvSpPr>
          <p:nvPr/>
        </p:nvSpPr>
        <p:spPr bwMode="auto">
          <a:xfrm>
            <a:off x="5791200" y="2743200"/>
            <a:ext cx="1130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Y</a:t>
            </a:r>
            <a:r>
              <a:rPr lang="en-US" altLang="en-US" sz="3600" baseline="-25000"/>
              <a:t>j</a:t>
            </a:r>
            <a:r>
              <a:rPr lang="en-US" altLang="en-US" sz="3600"/>
              <a:t>=s</a:t>
            </a:r>
            <a:r>
              <a:rPr lang="en-US" altLang="en-US" sz="3600" baseline="-25000"/>
              <a:t>j</a:t>
            </a:r>
            <a:endParaRPr lang="en-US" altLang="en-US" sz="3600"/>
          </a:p>
        </p:txBody>
      </p:sp>
      <p:sp>
        <p:nvSpPr>
          <p:cNvPr id="34833" name="Text Box 12">
            <a:extLst>
              <a:ext uri="{FF2B5EF4-FFF2-40B4-BE49-F238E27FC236}">
                <a16:creationId xmlns:a16="http://schemas.microsoft.com/office/drawing/2014/main" id="{B66DC8B9-B154-4AC3-A208-01D3298EDA61}"/>
              </a:ext>
            </a:extLst>
          </p:cNvPr>
          <p:cNvSpPr txBox="1">
            <a:spLocks noChangeArrowheads="1"/>
          </p:cNvSpPr>
          <p:nvPr/>
        </p:nvSpPr>
        <p:spPr bwMode="auto">
          <a:xfrm>
            <a:off x="1066800" y="1219200"/>
            <a:ext cx="496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x</a:t>
            </a:r>
            <a:r>
              <a:rPr lang="en-US" altLang="en-US" sz="2800" baseline="-25000"/>
              <a:t>1</a:t>
            </a:r>
            <a:endParaRPr lang="en-US" altLang="en-US" sz="2800"/>
          </a:p>
        </p:txBody>
      </p:sp>
    </p:spTree>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webpages.ttu.edu/dleverin/neural_network/fig_3p9_DELTA.jpg">
            <a:extLst>
              <a:ext uri="{FF2B5EF4-FFF2-40B4-BE49-F238E27FC236}">
                <a16:creationId xmlns:a16="http://schemas.microsoft.com/office/drawing/2014/main" id="{46244E89-29D4-44DD-95A6-E411995F4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6898" name="Picture 2">
            <a:extLst>
              <a:ext uri="{FF2B5EF4-FFF2-40B4-BE49-F238E27FC236}">
                <a16:creationId xmlns:a16="http://schemas.microsoft.com/office/drawing/2014/main" id="{A21670DC-23D8-454F-B930-9D643433D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430463"/>
            <a:ext cx="479107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6899" name="Picture 3">
            <a:extLst>
              <a:ext uri="{FF2B5EF4-FFF2-40B4-BE49-F238E27FC236}">
                <a16:creationId xmlns:a16="http://schemas.microsoft.com/office/drawing/2014/main" id="{0E3C9FEC-CA32-4823-8598-2E2DB241A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886200"/>
            <a:ext cx="49720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6900" name="Picture 4">
            <a:extLst>
              <a:ext uri="{FF2B5EF4-FFF2-40B4-BE49-F238E27FC236}">
                <a16:creationId xmlns:a16="http://schemas.microsoft.com/office/drawing/2014/main" id="{A4419CF4-08F7-4ED9-8FA6-E53387788D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5105400"/>
            <a:ext cx="76946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76898"/>
                                        </p:tgtEl>
                                        <p:attrNameLst>
                                          <p:attrName>style.visibility</p:attrName>
                                        </p:attrNameLst>
                                      </p:cBhvr>
                                      <p:to>
                                        <p:strVal val="visible"/>
                                      </p:to>
                                    </p:set>
                                    <p:anim calcmode="lin" valueType="num">
                                      <p:cBhvr additive="base">
                                        <p:cTn id="13" dur="500" fill="hold"/>
                                        <p:tgtEl>
                                          <p:spTgt spid="976898"/>
                                        </p:tgtEl>
                                        <p:attrNameLst>
                                          <p:attrName>ppt_x</p:attrName>
                                        </p:attrNameLst>
                                      </p:cBhvr>
                                      <p:tavLst>
                                        <p:tav tm="0">
                                          <p:val>
                                            <p:strVal val="#ppt_x"/>
                                          </p:val>
                                        </p:tav>
                                        <p:tav tm="100000">
                                          <p:val>
                                            <p:strVal val="#ppt_x"/>
                                          </p:val>
                                        </p:tav>
                                      </p:tavLst>
                                    </p:anim>
                                    <p:anim calcmode="lin" valueType="num">
                                      <p:cBhvr additive="base">
                                        <p:cTn id="14" dur="500" fill="hold"/>
                                        <p:tgtEl>
                                          <p:spTgt spid="9768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76899"/>
                                        </p:tgtEl>
                                        <p:attrNameLst>
                                          <p:attrName>style.visibility</p:attrName>
                                        </p:attrNameLst>
                                      </p:cBhvr>
                                      <p:to>
                                        <p:strVal val="visible"/>
                                      </p:to>
                                    </p:set>
                                    <p:anim calcmode="lin" valueType="num">
                                      <p:cBhvr additive="base">
                                        <p:cTn id="19" dur="500" fill="hold"/>
                                        <p:tgtEl>
                                          <p:spTgt spid="976899"/>
                                        </p:tgtEl>
                                        <p:attrNameLst>
                                          <p:attrName>ppt_x</p:attrName>
                                        </p:attrNameLst>
                                      </p:cBhvr>
                                      <p:tavLst>
                                        <p:tav tm="0">
                                          <p:val>
                                            <p:strVal val="#ppt_x"/>
                                          </p:val>
                                        </p:tav>
                                        <p:tav tm="100000">
                                          <p:val>
                                            <p:strVal val="#ppt_x"/>
                                          </p:val>
                                        </p:tav>
                                      </p:tavLst>
                                    </p:anim>
                                    <p:anim calcmode="lin" valueType="num">
                                      <p:cBhvr additive="base">
                                        <p:cTn id="20" dur="500" fill="hold"/>
                                        <p:tgtEl>
                                          <p:spTgt spid="97689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76900"/>
                                        </p:tgtEl>
                                        <p:attrNameLst>
                                          <p:attrName>style.visibility</p:attrName>
                                        </p:attrNameLst>
                                      </p:cBhvr>
                                      <p:to>
                                        <p:strVal val="visible"/>
                                      </p:to>
                                    </p:set>
                                    <p:anim calcmode="lin" valueType="num">
                                      <p:cBhvr additive="base">
                                        <p:cTn id="25" dur="500" fill="hold"/>
                                        <p:tgtEl>
                                          <p:spTgt spid="976900"/>
                                        </p:tgtEl>
                                        <p:attrNameLst>
                                          <p:attrName>ppt_x</p:attrName>
                                        </p:attrNameLst>
                                      </p:cBhvr>
                                      <p:tavLst>
                                        <p:tav tm="0">
                                          <p:val>
                                            <p:strVal val="#ppt_x"/>
                                          </p:val>
                                        </p:tav>
                                        <p:tav tm="100000">
                                          <p:val>
                                            <p:strVal val="#ppt_x"/>
                                          </p:val>
                                        </p:tav>
                                      </p:tavLst>
                                    </p:anim>
                                    <p:anim calcmode="lin" valueType="num">
                                      <p:cBhvr additive="base">
                                        <p:cTn id="26" dur="500" fill="hold"/>
                                        <p:tgtEl>
                                          <p:spTgt spid="9769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7923" name="Picture 3">
            <a:extLst>
              <a:ext uri="{FF2B5EF4-FFF2-40B4-BE49-F238E27FC236}">
                <a16:creationId xmlns:a16="http://schemas.microsoft.com/office/drawing/2014/main" id="{756F43D4-8FB8-48A7-860B-658E7DE5C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8867" name="Picture 4">
            <a:extLst>
              <a:ext uri="{FF2B5EF4-FFF2-40B4-BE49-F238E27FC236}">
                <a16:creationId xmlns:a16="http://schemas.microsoft.com/office/drawing/2014/main" id="{4FD0E6C3-D069-4DC2-AAFA-E5532E68F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5800"/>
            <a:ext cx="88233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8868" name="Picture 5">
            <a:extLst>
              <a:ext uri="{FF2B5EF4-FFF2-40B4-BE49-F238E27FC236}">
                <a16:creationId xmlns:a16="http://schemas.microsoft.com/office/drawing/2014/main" id="{C3EB12DA-0A34-40EC-95BD-1E522A252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33600"/>
            <a:ext cx="43989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8869" name="Picture 6">
            <a:extLst>
              <a:ext uri="{FF2B5EF4-FFF2-40B4-BE49-F238E27FC236}">
                <a16:creationId xmlns:a16="http://schemas.microsoft.com/office/drawing/2014/main" id="{3854CC5E-2E58-48E8-8C28-A417FFF92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362200"/>
            <a:ext cx="3251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7FE449B7-3B4B-4794-A278-D71D1914723B}"/>
              </a:ext>
            </a:extLst>
          </p:cNvPr>
          <p:cNvSpPr>
            <a:spLocks noChangeArrowheads="1"/>
          </p:cNvSpPr>
          <p:nvPr/>
        </p:nvSpPr>
        <p:spPr bwMode="auto">
          <a:xfrm>
            <a:off x="0" y="5780088"/>
            <a:ext cx="9144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3200">
                <a:solidFill>
                  <a:srgbClr val="FF0000"/>
                </a:solidFill>
              </a:rPr>
              <a:t>Note that the rule will be different for not linear activation function</a:t>
            </a:r>
          </a:p>
        </p:txBody>
      </p:sp>
      <p:sp>
        <p:nvSpPr>
          <p:cNvPr id="35849" name="TextBox 11">
            <a:extLst>
              <a:ext uri="{FF2B5EF4-FFF2-40B4-BE49-F238E27FC236}">
                <a16:creationId xmlns:a16="http://schemas.microsoft.com/office/drawing/2014/main" id="{E2F8544B-8409-483F-8D46-D5B89AFF2FC7}"/>
              </a:ext>
            </a:extLst>
          </p:cNvPr>
          <p:cNvSpPr txBox="1">
            <a:spLocks noChangeArrowheads="1"/>
          </p:cNvSpPr>
          <p:nvPr/>
        </p:nvSpPr>
        <p:spPr bwMode="auto">
          <a:xfrm>
            <a:off x="0" y="36576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Say Activation function is f(net)=net,  so f’(net)=1</a:t>
            </a:r>
          </a:p>
          <a:p>
            <a:pPr eaLnBrk="1" hangingPunct="1"/>
            <a:r>
              <a:rPr lang="en-US" altLang="en-US" sz="2800"/>
              <a:t>f(net)=a.net,  so f’(net)=a</a:t>
            </a:r>
          </a:p>
          <a:p>
            <a:pPr eaLnBrk="1" hangingPunct="1"/>
            <a:endParaRPr lang="en-US" altLang="en-US" sz="2800"/>
          </a:p>
          <a:p>
            <a:pPr eaLnBrk="1" hangingPunct="1"/>
            <a:r>
              <a:rPr lang="en-US" altLang="en-US" sz="2800"/>
              <a:t> </a:t>
            </a:r>
          </a:p>
        </p:txBody>
      </p:sp>
      <p:graphicFrame>
        <p:nvGraphicFramePr>
          <p:cNvPr id="35842" name="Object 7">
            <a:extLst>
              <a:ext uri="{FF2B5EF4-FFF2-40B4-BE49-F238E27FC236}">
                <a16:creationId xmlns:a16="http://schemas.microsoft.com/office/drawing/2014/main" id="{088EF6EE-E663-4236-999B-FF3E006B34D0}"/>
              </a:ext>
            </a:extLst>
          </p:cNvPr>
          <p:cNvGraphicFramePr>
            <a:graphicFrameLocks noChangeAspect="1"/>
          </p:cNvGraphicFramePr>
          <p:nvPr/>
        </p:nvGraphicFramePr>
        <p:xfrm>
          <a:off x="4286250" y="3327400"/>
          <a:ext cx="571500" cy="203200"/>
        </p:xfrm>
        <a:graphic>
          <a:graphicData uri="http://schemas.openxmlformats.org/presentationml/2006/ole">
            <mc:AlternateContent xmlns:mc="http://schemas.openxmlformats.org/markup-compatibility/2006">
              <mc:Choice xmlns:v="urn:schemas-microsoft-com:vml" Requires="v">
                <p:oleObj spid="_x0000_s35854" name="Equation" r:id="rId7" imgW="571320" imgH="203040" progId="Equation.DSMT4">
                  <p:embed/>
                </p:oleObj>
              </mc:Choice>
              <mc:Fallback>
                <p:oleObj name="Equation" r:id="rId7" imgW="571320" imgH="2030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250" y="3327400"/>
                        <a:ext cx="5715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3" name="Object 8">
            <a:extLst>
              <a:ext uri="{FF2B5EF4-FFF2-40B4-BE49-F238E27FC236}">
                <a16:creationId xmlns:a16="http://schemas.microsoft.com/office/drawing/2014/main" id="{26E38F5B-0A6E-4A4C-A2DE-5632D4212D05}"/>
              </a:ext>
            </a:extLst>
          </p:cNvPr>
          <p:cNvGraphicFramePr>
            <a:graphicFrameLocks noChangeAspect="1"/>
          </p:cNvGraphicFramePr>
          <p:nvPr/>
        </p:nvGraphicFramePr>
        <p:xfrm>
          <a:off x="2209800" y="4724400"/>
          <a:ext cx="2755900" cy="787400"/>
        </p:xfrm>
        <a:graphic>
          <a:graphicData uri="http://schemas.openxmlformats.org/presentationml/2006/ole">
            <mc:AlternateContent xmlns:mc="http://schemas.openxmlformats.org/markup-compatibility/2006">
              <mc:Choice xmlns:v="urn:schemas-microsoft-com:vml" Requires="v">
                <p:oleObj spid="_x0000_s35855" name="Equation" r:id="rId9" imgW="711000" imgH="203040" progId="Equation.DSMT4">
                  <p:embed/>
                </p:oleObj>
              </mc:Choice>
              <mc:Fallback>
                <p:oleObj name="Equation" r:id="rId9" imgW="711000" imgH="20304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9800" y="4724400"/>
                        <a:ext cx="27559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77923"/>
                                        </p:tgtEl>
                                        <p:attrNameLst>
                                          <p:attrName>style.visibility</p:attrName>
                                        </p:attrNameLst>
                                      </p:cBhvr>
                                      <p:to>
                                        <p:strVal val="visible"/>
                                      </p:to>
                                    </p:set>
                                    <p:anim calcmode="lin" valueType="num">
                                      <p:cBhvr additive="base">
                                        <p:cTn id="7" dur="500" fill="hold"/>
                                        <p:tgtEl>
                                          <p:spTgt spid="977923"/>
                                        </p:tgtEl>
                                        <p:attrNameLst>
                                          <p:attrName>ppt_x</p:attrName>
                                        </p:attrNameLst>
                                      </p:cBhvr>
                                      <p:tavLst>
                                        <p:tav tm="0">
                                          <p:val>
                                            <p:strVal val="#ppt_x"/>
                                          </p:val>
                                        </p:tav>
                                        <p:tav tm="100000">
                                          <p:val>
                                            <p:strVal val="#ppt_x"/>
                                          </p:val>
                                        </p:tav>
                                      </p:tavLst>
                                    </p:anim>
                                    <p:anim calcmode="lin" valueType="num">
                                      <p:cBhvr additive="base">
                                        <p:cTn id="8" dur="500" fill="hold"/>
                                        <p:tgtEl>
                                          <p:spTgt spid="97792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48867"/>
                                        </p:tgtEl>
                                        <p:attrNameLst>
                                          <p:attrName>style.visibility</p:attrName>
                                        </p:attrNameLst>
                                      </p:cBhvr>
                                      <p:to>
                                        <p:strVal val="visible"/>
                                      </p:to>
                                    </p:set>
                                    <p:anim calcmode="lin" valueType="num">
                                      <p:cBhvr additive="base">
                                        <p:cTn id="13" dur="500" fill="hold"/>
                                        <p:tgtEl>
                                          <p:spTgt spid="548867"/>
                                        </p:tgtEl>
                                        <p:attrNameLst>
                                          <p:attrName>ppt_x</p:attrName>
                                        </p:attrNameLst>
                                      </p:cBhvr>
                                      <p:tavLst>
                                        <p:tav tm="0">
                                          <p:val>
                                            <p:strVal val="#ppt_x"/>
                                          </p:val>
                                        </p:tav>
                                        <p:tav tm="100000">
                                          <p:val>
                                            <p:strVal val="#ppt_x"/>
                                          </p:val>
                                        </p:tav>
                                      </p:tavLst>
                                    </p:anim>
                                    <p:anim calcmode="lin" valueType="num">
                                      <p:cBhvr additive="base">
                                        <p:cTn id="14" dur="500" fill="hold"/>
                                        <p:tgtEl>
                                          <p:spTgt spid="54886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8868"/>
                                        </p:tgtEl>
                                        <p:attrNameLst>
                                          <p:attrName>style.visibility</p:attrName>
                                        </p:attrNameLst>
                                      </p:cBhvr>
                                      <p:to>
                                        <p:strVal val="visible"/>
                                      </p:to>
                                    </p:set>
                                    <p:anim calcmode="lin" valueType="num">
                                      <p:cBhvr additive="base">
                                        <p:cTn id="19" dur="500" fill="hold"/>
                                        <p:tgtEl>
                                          <p:spTgt spid="548868"/>
                                        </p:tgtEl>
                                        <p:attrNameLst>
                                          <p:attrName>ppt_x</p:attrName>
                                        </p:attrNameLst>
                                      </p:cBhvr>
                                      <p:tavLst>
                                        <p:tav tm="0">
                                          <p:val>
                                            <p:strVal val="#ppt_x"/>
                                          </p:val>
                                        </p:tav>
                                        <p:tav tm="100000">
                                          <p:val>
                                            <p:strVal val="#ppt_x"/>
                                          </p:val>
                                        </p:tav>
                                      </p:tavLst>
                                    </p:anim>
                                    <p:anim calcmode="lin" valueType="num">
                                      <p:cBhvr additive="base">
                                        <p:cTn id="20" dur="500" fill="hold"/>
                                        <p:tgtEl>
                                          <p:spTgt spid="54886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8869"/>
                                        </p:tgtEl>
                                        <p:attrNameLst>
                                          <p:attrName>style.visibility</p:attrName>
                                        </p:attrNameLst>
                                      </p:cBhvr>
                                      <p:to>
                                        <p:strVal val="visible"/>
                                      </p:to>
                                    </p:set>
                                    <p:anim calcmode="lin" valueType="num">
                                      <p:cBhvr additive="base">
                                        <p:cTn id="25" dur="500" fill="hold"/>
                                        <p:tgtEl>
                                          <p:spTgt spid="548869"/>
                                        </p:tgtEl>
                                        <p:attrNameLst>
                                          <p:attrName>ppt_x</p:attrName>
                                        </p:attrNameLst>
                                      </p:cBhvr>
                                      <p:tavLst>
                                        <p:tav tm="0">
                                          <p:val>
                                            <p:strVal val="#ppt_x"/>
                                          </p:val>
                                        </p:tav>
                                        <p:tav tm="100000">
                                          <p:val>
                                            <p:strVal val="#ppt_x"/>
                                          </p:val>
                                        </p:tav>
                                      </p:tavLst>
                                    </p:anim>
                                    <p:anim calcmode="lin" valueType="num">
                                      <p:cBhvr additive="base">
                                        <p:cTn id="26" dur="500" fill="hold"/>
                                        <p:tgtEl>
                                          <p:spTgt spid="54886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1">
            <a:extLst>
              <a:ext uri="{FF2B5EF4-FFF2-40B4-BE49-F238E27FC236}">
                <a16:creationId xmlns:a16="http://schemas.microsoft.com/office/drawing/2014/main" id="{10B99CCA-2572-40CD-A637-3F89B3618E75}"/>
              </a:ext>
            </a:extLst>
          </p:cNvPr>
          <p:cNvSpPr>
            <a:spLocks noChangeArrowheads="1"/>
          </p:cNvSpPr>
          <p:nvPr/>
        </p:nvSpPr>
        <p:spPr bwMode="auto">
          <a:xfrm>
            <a:off x="0" y="0"/>
            <a:ext cx="91440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It has been shown that for networks </a:t>
            </a:r>
            <a:r>
              <a:rPr lang="en-US" altLang="en-US" sz="3200">
                <a:solidFill>
                  <a:srgbClr val="FF0000"/>
                </a:solidFill>
              </a:rPr>
              <a:t>with linear activation functions and with no hidden units </a:t>
            </a:r>
            <a:r>
              <a:rPr lang="en-US" altLang="en-US" sz="3200"/>
              <a:t>the error squared vs. the weight graph is a paraboloid in n-space.</a:t>
            </a:r>
          </a:p>
          <a:p>
            <a:pPr eaLnBrk="1" hangingPunct="1"/>
            <a:endParaRPr lang="en-US" altLang="en-US" sz="3200"/>
          </a:p>
          <a:p>
            <a:pPr eaLnBrk="1" hangingPunct="1"/>
            <a:r>
              <a:rPr lang="en-US" altLang="en-US" sz="3200"/>
              <a:t> Since the proportionality constant is negative, the graph of such a function is concave upward and has a minimum value. </a:t>
            </a:r>
          </a:p>
          <a:p>
            <a:pPr eaLnBrk="1" hangingPunct="1"/>
            <a:endParaRPr lang="en-US" altLang="en-US" sz="3200"/>
          </a:p>
          <a:p>
            <a:pPr eaLnBrk="1" hangingPunct="1"/>
            <a:r>
              <a:rPr lang="en-US" altLang="en-US" sz="3200"/>
              <a:t>The vertex of this paraboloid represents the point where the error is minimized. </a:t>
            </a:r>
          </a:p>
          <a:p>
            <a:pPr eaLnBrk="1" hangingPunct="1"/>
            <a:endParaRPr lang="en-US" altLang="en-US" sz="3200"/>
          </a:p>
          <a:p>
            <a:pPr eaLnBrk="1" hangingPunct="1"/>
            <a:r>
              <a:rPr lang="en-US" altLang="en-US" sz="3200"/>
              <a:t>The weight vector corresponding to this point is then the ideal weight vector</a:t>
            </a:r>
            <a:r>
              <a:rPr lang="en-US"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0914">
                                            <p:txEl>
                                              <p:pRg st="0" end="0"/>
                                            </p:txEl>
                                          </p:spTgt>
                                        </p:tgtEl>
                                        <p:attrNameLst>
                                          <p:attrName>style.visibility</p:attrName>
                                        </p:attrNameLst>
                                      </p:cBhvr>
                                      <p:to>
                                        <p:strVal val="visible"/>
                                      </p:to>
                                    </p:set>
                                    <p:anim calcmode="lin" valueType="num">
                                      <p:cBhvr additive="base">
                                        <p:cTn id="7" dur="500" fill="hold"/>
                                        <p:tgtEl>
                                          <p:spTgt spid="5509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0914">
                                            <p:txEl>
                                              <p:pRg st="2" end="2"/>
                                            </p:txEl>
                                          </p:spTgt>
                                        </p:tgtEl>
                                        <p:attrNameLst>
                                          <p:attrName>style.visibility</p:attrName>
                                        </p:attrNameLst>
                                      </p:cBhvr>
                                      <p:to>
                                        <p:strVal val="visible"/>
                                      </p:to>
                                    </p:set>
                                    <p:anim calcmode="lin" valueType="num">
                                      <p:cBhvr additive="base">
                                        <p:cTn id="13" dur="500" fill="hold"/>
                                        <p:tgtEl>
                                          <p:spTgt spid="55091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509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0914">
                                            <p:txEl>
                                              <p:pRg st="4" end="4"/>
                                            </p:txEl>
                                          </p:spTgt>
                                        </p:tgtEl>
                                        <p:attrNameLst>
                                          <p:attrName>style.visibility</p:attrName>
                                        </p:attrNameLst>
                                      </p:cBhvr>
                                      <p:to>
                                        <p:strVal val="visible"/>
                                      </p:to>
                                    </p:set>
                                    <p:anim calcmode="lin" valueType="num">
                                      <p:cBhvr additive="base">
                                        <p:cTn id="19" dur="500" fill="hold"/>
                                        <p:tgtEl>
                                          <p:spTgt spid="55091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09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50914">
                                            <p:txEl>
                                              <p:pRg st="6" end="6"/>
                                            </p:txEl>
                                          </p:spTgt>
                                        </p:tgtEl>
                                        <p:attrNameLst>
                                          <p:attrName>style.visibility</p:attrName>
                                        </p:attrNameLst>
                                      </p:cBhvr>
                                      <p:to>
                                        <p:strVal val="visible"/>
                                      </p:to>
                                    </p:set>
                                    <p:anim calcmode="lin" valueType="num">
                                      <p:cBhvr additive="base">
                                        <p:cTn id="25" dur="500" fill="hold"/>
                                        <p:tgtEl>
                                          <p:spTgt spid="55091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091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14"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6" name="Picture 2" descr="http://www.webpages.ttu.edu/dleverin/neural_network/fig_3p10_DESC3.jpg">
            <a:extLst>
              <a:ext uri="{FF2B5EF4-FFF2-40B4-BE49-F238E27FC236}">
                <a16:creationId xmlns:a16="http://schemas.microsoft.com/office/drawing/2014/main" id="{4550C7EC-719F-4904-8B95-C6C49F1DB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7725"/>
            <a:ext cx="7448550" cy="601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bowl shape optimization function">
            <a:extLst>
              <a:ext uri="{FF2B5EF4-FFF2-40B4-BE49-F238E27FC236}">
                <a16:creationId xmlns:a16="http://schemas.microsoft.com/office/drawing/2014/main" id="{21A1752F-14DD-496A-A805-3C42EE568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4674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s://upload.wikimedia.org/wikipedia/commons/thumb/f/ff/Gradient_descent.svg/350px-Gradient_descent.svg.png">
            <a:extLst>
              <a:ext uri="{FF2B5EF4-FFF2-40B4-BE49-F238E27FC236}">
                <a16:creationId xmlns:a16="http://schemas.microsoft.com/office/drawing/2014/main" id="{D8B3DF7C-A4E2-46BC-8401-884C954B8726}"/>
              </a:ext>
            </a:extLst>
          </p:cNvPr>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96000" y="3810000"/>
            <a:ext cx="335280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B24C5ADA-7867-41F6-9552-34CD38F1F085}"/>
              </a:ext>
            </a:extLst>
          </p:cNvPr>
          <p:cNvSpPr>
            <a:spLocks noChangeArrowheads="1"/>
          </p:cNvSpPr>
          <p:nvPr/>
        </p:nvSpPr>
        <p:spPr bwMode="auto">
          <a:xfrm>
            <a:off x="0" y="103188"/>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Tahoma" panose="020B0604030504040204" pitchFamily="34" charset="0"/>
              </a:rPr>
              <a:t>GENERALIZED DELTA LEARNING RULE </a:t>
            </a:r>
            <a:r>
              <a:rPr lang="en-US" altLang="en-US" sz="3200" b="1">
                <a:solidFill>
                  <a:srgbClr val="FF0066"/>
                </a:solidFill>
                <a:latin typeface="Calibri" panose="020F0502020204030204" pitchFamily="34" charset="0"/>
              </a:rPr>
              <a:t>valid for any continuous activation functions</a:t>
            </a:r>
            <a:endParaRPr lang="en-US" altLang="en-US" b="1">
              <a:solidFill>
                <a:srgbClr val="FF0066"/>
              </a:solidFill>
              <a:latin typeface="Calibri" panose="020F0502020204030204" pitchFamily="34" charset="0"/>
            </a:endParaRPr>
          </a:p>
        </p:txBody>
      </p:sp>
      <p:pic>
        <p:nvPicPr>
          <p:cNvPr id="584707" name="Picture 10">
            <a:extLst>
              <a:ext uri="{FF2B5EF4-FFF2-40B4-BE49-F238E27FC236}">
                <a16:creationId xmlns:a16="http://schemas.microsoft.com/office/drawing/2014/main" id="{EC56C3CD-901B-4B43-B290-81F1077E3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4450"/>
            <a:ext cx="91440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708" name="Text Box 12">
            <a:extLst>
              <a:ext uri="{FF2B5EF4-FFF2-40B4-BE49-F238E27FC236}">
                <a16:creationId xmlns:a16="http://schemas.microsoft.com/office/drawing/2014/main" id="{B17CB3FA-1EB8-4EA8-852E-E4231AB585C8}"/>
              </a:ext>
            </a:extLst>
          </p:cNvPr>
          <p:cNvSpPr txBox="1">
            <a:spLocks noChangeArrowheads="1"/>
          </p:cNvSpPr>
          <p:nvPr/>
        </p:nvSpPr>
        <p:spPr bwMode="auto">
          <a:xfrm>
            <a:off x="2590800" y="1676400"/>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Calibri" panose="020F0502020204030204" pitchFamily="34" charset="0"/>
              </a:rPr>
              <a:t>Node i</a:t>
            </a:r>
          </a:p>
        </p:txBody>
      </p:sp>
      <p:sp>
        <p:nvSpPr>
          <p:cNvPr id="584709" name="Rectangle 4">
            <a:extLst>
              <a:ext uri="{FF2B5EF4-FFF2-40B4-BE49-F238E27FC236}">
                <a16:creationId xmlns:a16="http://schemas.microsoft.com/office/drawing/2014/main" id="{F9290656-2CA7-4468-8990-CCB03F38D619}"/>
              </a:ext>
            </a:extLst>
          </p:cNvPr>
          <p:cNvSpPr>
            <a:spLocks noChangeArrowheads="1"/>
          </p:cNvSpPr>
          <p:nvPr/>
        </p:nvSpPr>
        <p:spPr bwMode="auto">
          <a:xfrm>
            <a:off x="4114800" y="1371600"/>
            <a:ext cx="502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PT" altLang="en-US" sz="2800" b="1">
                <a:latin typeface="Calibri" panose="020F0502020204030204" pitchFamily="34" charset="0"/>
              </a:rPr>
              <a:t>∆w</a:t>
            </a:r>
            <a:r>
              <a:rPr lang="pt-PT" altLang="en-US" sz="2800" b="1" baseline="-25000">
                <a:latin typeface="Calibri" panose="020F0502020204030204" pitchFamily="34" charset="0"/>
              </a:rPr>
              <a:t>i</a:t>
            </a:r>
            <a:r>
              <a:rPr lang="pt-PT" altLang="en-US" sz="2800" b="1">
                <a:latin typeface="Calibri" panose="020F0502020204030204" pitchFamily="34" charset="0"/>
              </a:rPr>
              <a:t> = (</a:t>
            </a:r>
            <a:r>
              <a:rPr lang="en-US" altLang="en-US" sz="2800" b="1">
                <a:latin typeface="Calibri" panose="020F0502020204030204" pitchFamily="34" charset="0"/>
              </a:rPr>
              <a:t>η</a:t>
            </a:r>
            <a:r>
              <a:rPr lang="pt-PT" altLang="en-US" sz="2800" b="1">
                <a:latin typeface="Calibri" panose="020F0502020204030204" pitchFamily="34" charset="0"/>
              </a:rPr>
              <a:t> (d</a:t>
            </a:r>
            <a:r>
              <a:rPr lang="pt-PT" altLang="en-US" sz="2800" b="1" baseline="-25000">
                <a:latin typeface="Calibri" panose="020F0502020204030204" pitchFamily="34" charset="0"/>
              </a:rPr>
              <a:t>i</a:t>
            </a:r>
            <a:r>
              <a:rPr lang="pt-PT" altLang="en-US" sz="2800" b="1">
                <a:latin typeface="Calibri" panose="020F0502020204030204" pitchFamily="34" charset="0"/>
              </a:rPr>
              <a:t> – O</a:t>
            </a:r>
            <a:r>
              <a:rPr lang="pt-PT" altLang="en-US" sz="2800" b="1" baseline="-25000">
                <a:latin typeface="Calibri" panose="020F0502020204030204" pitchFamily="34" charset="0"/>
              </a:rPr>
              <a:t>i</a:t>
            </a:r>
            <a:r>
              <a:rPr lang="pt-PT" altLang="en-US" sz="2800" b="1">
                <a:latin typeface="Calibri" panose="020F0502020204030204" pitchFamily="34" charset="0"/>
              </a:rPr>
              <a:t>)(f ’ (net</a:t>
            </a:r>
            <a:r>
              <a:rPr lang="pt-PT" altLang="en-US" sz="2800" b="1" baseline="-25000">
                <a:latin typeface="Calibri" panose="020F0502020204030204" pitchFamily="34" charset="0"/>
              </a:rPr>
              <a:t>i</a:t>
            </a:r>
            <a:r>
              <a:rPr lang="pt-PT" altLang="en-US" sz="2800" b="1">
                <a:latin typeface="Calibri" panose="020F0502020204030204" pitchFamily="34" charset="0"/>
              </a:rPr>
              <a:t> )) x</a:t>
            </a:r>
            <a:endParaRPr lang="pt-PT" altLang="en-US" sz="2800" b="1" baseline="-25000">
              <a:latin typeface="Calibri" panose="020F0502020204030204" pitchFamily="34" charset="0"/>
            </a:endParaRPr>
          </a:p>
          <a:p>
            <a:pPr eaLnBrk="1" hangingPunct="1"/>
            <a:r>
              <a:rPr lang="pt-PT" altLang="en-US" sz="2800" b="1" baseline="-25000">
                <a:latin typeface="Calibri" panose="020F0502020204030204" pitchFamily="34" charset="0"/>
              </a:rPr>
              <a:t>        </a:t>
            </a:r>
            <a:endParaRPr lang="pt-PT" altLang="en-US" sz="2800" b="1">
              <a:latin typeface="Calibri" panose="020F0502020204030204" pitchFamily="34" charset="0"/>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Box 11">
            <a:extLst>
              <a:ext uri="{FF2B5EF4-FFF2-40B4-BE49-F238E27FC236}">
                <a16:creationId xmlns:a16="http://schemas.microsoft.com/office/drawing/2014/main" id="{FA678F95-341D-4FF4-AB40-2BE50975E40E}"/>
              </a:ext>
            </a:extLst>
          </p:cNvPr>
          <p:cNvSpPr txBox="1">
            <a:spLocks noChangeArrowheads="1"/>
          </p:cNvSpPr>
          <p:nvPr/>
        </p:nvSpPr>
        <p:spPr bwMode="auto">
          <a:xfrm>
            <a:off x="762000" y="1143000"/>
            <a:ext cx="40386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800"/>
          </a:p>
          <a:p>
            <a:pPr eaLnBrk="1" hangingPunct="1"/>
            <a:endParaRPr lang="en-US" altLang="en-US" sz="2800"/>
          </a:p>
          <a:p>
            <a:pPr eaLnBrk="1" hangingPunct="1"/>
            <a:endParaRPr lang="en-US" altLang="en-US" sz="2800"/>
          </a:p>
          <a:p>
            <a:pPr eaLnBrk="1" hangingPunct="1"/>
            <a:endParaRPr lang="en-US" altLang="en-US" sz="2800"/>
          </a:p>
          <a:p>
            <a:pPr eaLnBrk="1" hangingPunct="1"/>
            <a:endParaRPr lang="en-US" altLang="en-US" sz="2800"/>
          </a:p>
          <a:p>
            <a:pPr eaLnBrk="1" hangingPunct="1"/>
            <a:r>
              <a:rPr lang="en-US" altLang="en-US" sz="2800"/>
              <a:t> </a:t>
            </a:r>
          </a:p>
        </p:txBody>
      </p:sp>
      <p:sp>
        <p:nvSpPr>
          <p:cNvPr id="4" name="Rectangle 4">
            <a:extLst>
              <a:ext uri="{FF2B5EF4-FFF2-40B4-BE49-F238E27FC236}">
                <a16:creationId xmlns:a16="http://schemas.microsoft.com/office/drawing/2014/main" id="{007918FB-B58D-4786-B518-969454672210}"/>
              </a:ext>
            </a:extLst>
          </p:cNvPr>
          <p:cNvSpPr>
            <a:spLocks noChangeArrowheads="1"/>
          </p:cNvSpPr>
          <p:nvPr/>
        </p:nvSpPr>
        <p:spPr bwMode="auto">
          <a:xfrm>
            <a:off x="0" y="304800"/>
            <a:ext cx="7391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PT" altLang="en-US" sz="3200" b="1">
                <a:latin typeface="Calibri" panose="020F0502020204030204" pitchFamily="34" charset="0"/>
              </a:rPr>
              <a:t>∆w</a:t>
            </a:r>
            <a:r>
              <a:rPr lang="pt-PT" altLang="en-US" sz="3200" b="1" baseline="-25000">
                <a:latin typeface="Calibri" panose="020F0502020204030204" pitchFamily="34" charset="0"/>
              </a:rPr>
              <a:t>i</a:t>
            </a:r>
            <a:r>
              <a:rPr lang="pt-PT" altLang="en-US" sz="3200" b="1">
                <a:latin typeface="Calibri" panose="020F0502020204030204" pitchFamily="34" charset="0"/>
              </a:rPr>
              <a:t> = (</a:t>
            </a:r>
            <a:r>
              <a:rPr lang="en-US" altLang="en-US" sz="3200" b="1">
                <a:latin typeface="Calibri" panose="020F0502020204030204" pitchFamily="34" charset="0"/>
              </a:rPr>
              <a:t>η</a:t>
            </a:r>
            <a:r>
              <a:rPr lang="pt-PT" altLang="en-US" sz="3200" b="1">
                <a:latin typeface="Calibri" panose="020F0502020204030204" pitchFamily="34" charset="0"/>
              </a:rPr>
              <a:t> (d</a:t>
            </a:r>
            <a:r>
              <a:rPr lang="pt-PT" altLang="en-US" sz="3200" b="1" baseline="-25000">
                <a:latin typeface="Calibri" panose="020F0502020204030204" pitchFamily="34" charset="0"/>
              </a:rPr>
              <a:t>i</a:t>
            </a:r>
            <a:r>
              <a:rPr lang="pt-PT" altLang="en-US" sz="3200" b="1">
                <a:latin typeface="Calibri" panose="020F0502020204030204" pitchFamily="34" charset="0"/>
              </a:rPr>
              <a:t> – O</a:t>
            </a:r>
            <a:r>
              <a:rPr lang="pt-PT" altLang="en-US" sz="3200" b="1" baseline="-25000">
                <a:latin typeface="Calibri" panose="020F0502020204030204" pitchFamily="34" charset="0"/>
              </a:rPr>
              <a:t>i</a:t>
            </a:r>
            <a:r>
              <a:rPr lang="pt-PT" altLang="en-US" sz="3200" b="1">
                <a:latin typeface="Calibri" panose="020F0502020204030204" pitchFamily="34" charset="0"/>
              </a:rPr>
              <a:t>)(f ’ (net</a:t>
            </a:r>
            <a:r>
              <a:rPr lang="pt-PT" altLang="en-US" sz="3200" b="1" baseline="-25000">
                <a:latin typeface="Calibri" panose="020F0502020204030204" pitchFamily="34" charset="0"/>
              </a:rPr>
              <a:t>i</a:t>
            </a:r>
            <a:r>
              <a:rPr lang="pt-PT" altLang="en-US" sz="3200" b="1">
                <a:latin typeface="Calibri" panose="020F0502020204030204" pitchFamily="34" charset="0"/>
              </a:rPr>
              <a:t> )) x</a:t>
            </a:r>
            <a:endParaRPr lang="pt-PT" altLang="en-US" sz="3200" b="1" baseline="-25000">
              <a:latin typeface="Calibri" panose="020F0502020204030204" pitchFamily="34" charset="0"/>
            </a:endParaRPr>
          </a:p>
          <a:p>
            <a:pPr eaLnBrk="1" hangingPunct="1"/>
            <a:r>
              <a:rPr lang="pt-PT" altLang="en-US" sz="2800" b="1" baseline="-25000">
                <a:latin typeface="Calibri" panose="020F0502020204030204" pitchFamily="34" charset="0"/>
              </a:rPr>
              <a:t>        </a:t>
            </a:r>
            <a:endParaRPr lang="pt-PT" altLang="en-US" sz="2800" b="1">
              <a:latin typeface="Calibri" panose="020F0502020204030204" pitchFamily="34" charset="0"/>
            </a:endParaRPr>
          </a:p>
        </p:txBody>
      </p:sp>
      <p:sp>
        <p:nvSpPr>
          <p:cNvPr id="5" name="Rectangle 4">
            <a:extLst>
              <a:ext uri="{FF2B5EF4-FFF2-40B4-BE49-F238E27FC236}">
                <a16:creationId xmlns:a16="http://schemas.microsoft.com/office/drawing/2014/main" id="{32AC26B4-4723-432A-B189-DC120F055E7B}"/>
              </a:ext>
            </a:extLst>
          </p:cNvPr>
          <p:cNvSpPr>
            <a:spLocks noChangeArrowheads="1"/>
          </p:cNvSpPr>
          <p:nvPr/>
        </p:nvSpPr>
        <p:spPr bwMode="auto">
          <a:xfrm>
            <a:off x="0" y="2955925"/>
            <a:ext cx="7391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PT" altLang="en-US" sz="4400" b="1">
                <a:solidFill>
                  <a:srgbClr val="FF0000"/>
                </a:solidFill>
                <a:latin typeface="Calibri" panose="020F0502020204030204" pitchFamily="34" charset="0"/>
              </a:rPr>
              <a:t>∆w</a:t>
            </a:r>
            <a:r>
              <a:rPr lang="pt-PT" altLang="en-US" sz="4400" b="1" baseline="-25000">
                <a:solidFill>
                  <a:srgbClr val="FF0000"/>
                </a:solidFill>
                <a:latin typeface="Calibri" panose="020F0502020204030204" pitchFamily="34" charset="0"/>
              </a:rPr>
              <a:t>i</a:t>
            </a:r>
            <a:r>
              <a:rPr lang="pt-PT" altLang="en-US" sz="4400" b="1">
                <a:solidFill>
                  <a:srgbClr val="FF0000"/>
                </a:solidFill>
                <a:latin typeface="Calibri" panose="020F0502020204030204" pitchFamily="34" charset="0"/>
              </a:rPr>
              <a:t> = </a:t>
            </a:r>
            <a:r>
              <a:rPr lang="en-US" altLang="en-US" sz="4400" b="1">
                <a:solidFill>
                  <a:srgbClr val="FF0000"/>
                </a:solidFill>
                <a:latin typeface="Calibri" panose="020F0502020204030204" pitchFamily="34" charset="0"/>
              </a:rPr>
              <a:t>η</a:t>
            </a:r>
            <a:r>
              <a:rPr lang="pt-PT" altLang="en-US" sz="4400" b="1">
                <a:solidFill>
                  <a:srgbClr val="FF0000"/>
                </a:solidFill>
                <a:latin typeface="Calibri" panose="020F0502020204030204" pitchFamily="34" charset="0"/>
              </a:rPr>
              <a:t> (d</a:t>
            </a:r>
            <a:r>
              <a:rPr lang="pt-PT" altLang="en-US" sz="4400" b="1" baseline="-25000">
                <a:solidFill>
                  <a:srgbClr val="FF0000"/>
                </a:solidFill>
                <a:latin typeface="Calibri" panose="020F0502020204030204" pitchFamily="34" charset="0"/>
              </a:rPr>
              <a:t>i</a:t>
            </a:r>
            <a:r>
              <a:rPr lang="pt-PT" altLang="en-US" sz="4400" b="1">
                <a:solidFill>
                  <a:srgbClr val="FF0000"/>
                </a:solidFill>
                <a:latin typeface="Calibri" panose="020F0502020204030204" pitchFamily="34" charset="0"/>
              </a:rPr>
              <a:t> – O</a:t>
            </a:r>
            <a:r>
              <a:rPr lang="pt-PT" altLang="en-US" sz="4400" b="1" baseline="-25000">
                <a:solidFill>
                  <a:srgbClr val="FF0000"/>
                </a:solidFill>
                <a:latin typeface="Calibri" panose="020F0502020204030204" pitchFamily="34" charset="0"/>
              </a:rPr>
              <a:t>i</a:t>
            </a:r>
            <a:r>
              <a:rPr lang="pt-PT" altLang="en-US" sz="4400" b="1">
                <a:solidFill>
                  <a:srgbClr val="FF0000"/>
                </a:solidFill>
                <a:latin typeface="Calibri" panose="020F0502020204030204" pitchFamily="34" charset="0"/>
              </a:rPr>
              <a:t>) x</a:t>
            </a:r>
            <a:endParaRPr lang="pt-PT" altLang="en-US" sz="4400" b="1" baseline="-25000">
              <a:solidFill>
                <a:srgbClr val="FF0000"/>
              </a:solidFill>
              <a:latin typeface="Calibri" panose="020F0502020204030204" pitchFamily="34" charset="0"/>
            </a:endParaRPr>
          </a:p>
          <a:p>
            <a:pPr eaLnBrk="1" hangingPunct="1"/>
            <a:r>
              <a:rPr lang="pt-PT" altLang="en-US" sz="2800" b="1" baseline="-25000">
                <a:latin typeface="Calibri" panose="020F0502020204030204" pitchFamily="34" charset="0"/>
              </a:rPr>
              <a:t>        </a:t>
            </a:r>
            <a:endParaRPr lang="pt-PT" altLang="en-US" sz="2800" b="1">
              <a:latin typeface="Calibri" panose="020F0502020204030204" pitchFamily="34" charset="0"/>
            </a:endParaRPr>
          </a:p>
        </p:txBody>
      </p:sp>
      <p:sp>
        <p:nvSpPr>
          <p:cNvPr id="6" name="Rectangle 5">
            <a:extLst>
              <a:ext uri="{FF2B5EF4-FFF2-40B4-BE49-F238E27FC236}">
                <a16:creationId xmlns:a16="http://schemas.microsoft.com/office/drawing/2014/main" id="{BB029D32-CFBD-4572-8AA4-599348DBD562}"/>
              </a:ext>
            </a:extLst>
          </p:cNvPr>
          <p:cNvSpPr>
            <a:spLocks noChangeArrowheads="1"/>
          </p:cNvSpPr>
          <p:nvPr/>
        </p:nvSpPr>
        <p:spPr bwMode="auto">
          <a:xfrm>
            <a:off x="0" y="1143000"/>
            <a:ext cx="8763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Say Activation function is</a:t>
            </a:r>
          </a:p>
          <a:p>
            <a:pPr eaLnBrk="1" hangingPunct="1"/>
            <a:endParaRPr lang="en-US" altLang="en-US" sz="3200"/>
          </a:p>
          <a:p>
            <a:pPr eaLnBrk="1" hangingPunct="1"/>
            <a:r>
              <a:rPr lang="en-US" altLang="en-US" sz="3200"/>
              <a:t> f(net)=net,  so f’(net)=1</a:t>
            </a:r>
          </a:p>
        </p:txBody>
      </p:sp>
      <p:sp>
        <p:nvSpPr>
          <p:cNvPr id="7" name="Rectangle 6">
            <a:extLst>
              <a:ext uri="{FF2B5EF4-FFF2-40B4-BE49-F238E27FC236}">
                <a16:creationId xmlns:a16="http://schemas.microsoft.com/office/drawing/2014/main" id="{16BAFC56-47A6-495C-951A-54F90C95CEF2}"/>
              </a:ext>
            </a:extLst>
          </p:cNvPr>
          <p:cNvSpPr>
            <a:spLocks noChangeArrowheads="1"/>
          </p:cNvSpPr>
          <p:nvPr/>
        </p:nvSpPr>
        <p:spPr bwMode="auto">
          <a:xfrm>
            <a:off x="0" y="4267200"/>
            <a:ext cx="5845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f(net)=a.net,  so f’(net)=a</a:t>
            </a:r>
          </a:p>
        </p:txBody>
      </p:sp>
      <p:sp>
        <p:nvSpPr>
          <p:cNvPr id="8" name="Rectangle 7">
            <a:extLst>
              <a:ext uri="{FF2B5EF4-FFF2-40B4-BE49-F238E27FC236}">
                <a16:creationId xmlns:a16="http://schemas.microsoft.com/office/drawing/2014/main" id="{B6410864-48CD-432A-84B0-F2D72386437A}"/>
              </a:ext>
            </a:extLst>
          </p:cNvPr>
          <p:cNvSpPr>
            <a:spLocks noChangeArrowheads="1"/>
          </p:cNvSpPr>
          <p:nvPr/>
        </p:nvSpPr>
        <p:spPr bwMode="auto">
          <a:xfrm>
            <a:off x="609600" y="5318125"/>
            <a:ext cx="7391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PT" altLang="en-US" sz="4400" b="1">
                <a:solidFill>
                  <a:srgbClr val="FF0000"/>
                </a:solidFill>
                <a:latin typeface="Calibri" panose="020F0502020204030204" pitchFamily="34" charset="0"/>
              </a:rPr>
              <a:t>∆w</a:t>
            </a:r>
            <a:r>
              <a:rPr lang="pt-PT" altLang="en-US" sz="4400" b="1" baseline="-25000">
                <a:solidFill>
                  <a:srgbClr val="FF0000"/>
                </a:solidFill>
                <a:latin typeface="Calibri" panose="020F0502020204030204" pitchFamily="34" charset="0"/>
              </a:rPr>
              <a:t>i</a:t>
            </a:r>
            <a:r>
              <a:rPr lang="pt-PT" altLang="en-US" sz="4400" b="1">
                <a:solidFill>
                  <a:srgbClr val="FF0000"/>
                </a:solidFill>
                <a:latin typeface="Calibri" panose="020F0502020204030204" pitchFamily="34" charset="0"/>
              </a:rPr>
              <a:t> = </a:t>
            </a:r>
            <a:r>
              <a:rPr lang="en-US" altLang="en-US" sz="4400" b="1">
                <a:solidFill>
                  <a:srgbClr val="FF0000"/>
                </a:solidFill>
                <a:latin typeface="Calibri" panose="020F0502020204030204" pitchFamily="34" charset="0"/>
              </a:rPr>
              <a:t>η</a:t>
            </a:r>
            <a:r>
              <a:rPr lang="pt-PT" altLang="en-US" sz="4400" b="1">
                <a:solidFill>
                  <a:srgbClr val="FF0000"/>
                </a:solidFill>
                <a:latin typeface="Calibri" panose="020F0502020204030204" pitchFamily="34" charset="0"/>
              </a:rPr>
              <a:t> (d</a:t>
            </a:r>
            <a:r>
              <a:rPr lang="pt-PT" altLang="en-US" sz="4400" b="1" baseline="-25000">
                <a:solidFill>
                  <a:srgbClr val="FF0000"/>
                </a:solidFill>
                <a:latin typeface="Calibri" panose="020F0502020204030204" pitchFamily="34" charset="0"/>
              </a:rPr>
              <a:t>i</a:t>
            </a:r>
            <a:r>
              <a:rPr lang="pt-PT" altLang="en-US" sz="4400" b="1">
                <a:solidFill>
                  <a:srgbClr val="FF0000"/>
                </a:solidFill>
                <a:latin typeface="Calibri" panose="020F0502020204030204" pitchFamily="34" charset="0"/>
              </a:rPr>
              <a:t> – O</a:t>
            </a:r>
            <a:r>
              <a:rPr lang="pt-PT" altLang="en-US" sz="4400" b="1" baseline="-25000">
                <a:solidFill>
                  <a:srgbClr val="FF0000"/>
                </a:solidFill>
                <a:latin typeface="Calibri" panose="020F0502020204030204" pitchFamily="34" charset="0"/>
              </a:rPr>
              <a:t>i</a:t>
            </a:r>
            <a:r>
              <a:rPr lang="pt-PT" altLang="en-US" sz="4400" b="1">
                <a:solidFill>
                  <a:srgbClr val="FF0000"/>
                </a:solidFill>
                <a:latin typeface="Calibri" panose="020F0502020204030204" pitchFamily="34" charset="0"/>
              </a:rPr>
              <a:t>)a x</a:t>
            </a:r>
            <a:endParaRPr lang="pt-PT" altLang="en-US" sz="4400" b="1" baseline="-25000">
              <a:solidFill>
                <a:srgbClr val="FF0000"/>
              </a:solidFill>
              <a:latin typeface="Calibri" panose="020F0502020204030204" pitchFamily="34" charset="0"/>
            </a:endParaRPr>
          </a:p>
          <a:p>
            <a:pPr eaLnBrk="1" hangingPunct="1"/>
            <a:r>
              <a:rPr lang="pt-PT" altLang="en-US" sz="2800" b="1" baseline="-25000">
                <a:latin typeface="Calibri" panose="020F0502020204030204" pitchFamily="34" charset="0"/>
              </a:rPr>
              <a:t>        </a:t>
            </a:r>
            <a:endParaRPr lang="pt-PT" altLang="en-US" sz="28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C9228B-7FEF-4DE8-A69A-CA2DA3B43F72}"/>
              </a:ext>
            </a:extLst>
          </p:cNvPr>
          <p:cNvSpPr>
            <a:spLocks noChangeArrowheads="1"/>
          </p:cNvSpPr>
          <p:nvPr/>
        </p:nvSpPr>
        <p:spPr bwMode="auto">
          <a:xfrm>
            <a:off x="0" y="38862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All 4 weights associated with each input node are initially set to 0, and an arbitrary learning rate (epsilon) of 0.25 is used. Activation function is Linear</a:t>
            </a:r>
          </a:p>
        </p:txBody>
      </p:sp>
      <p:sp>
        <p:nvSpPr>
          <p:cNvPr id="4" name="Rectangle 3">
            <a:extLst>
              <a:ext uri="{FF2B5EF4-FFF2-40B4-BE49-F238E27FC236}">
                <a16:creationId xmlns:a16="http://schemas.microsoft.com/office/drawing/2014/main" id="{BFEA7164-D0AF-4DBB-B75A-7E8D7F213497}"/>
              </a:ext>
            </a:extLst>
          </p:cNvPr>
          <p:cNvSpPr>
            <a:spLocks noChangeArrowheads="1"/>
          </p:cNvSpPr>
          <p:nvPr/>
        </p:nvSpPr>
        <p:spPr bwMode="auto">
          <a:xfrm>
            <a:off x="0" y="541020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During the training phase, each training case is presented to the network individually, and weights are modified according to the Delta Rule. </a:t>
            </a:r>
          </a:p>
          <a:p>
            <a:pPr eaLnBrk="1" hangingPunct="1"/>
            <a:endParaRPr lang="en-US" altLang="en-US" sz="2400">
              <a:latin typeface="Calibri" panose="020F0502020204030204" pitchFamily="34" charset="0"/>
            </a:endParaRPr>
          </a:p>
        </p:txBody>
      </p:sp>
      <p:sp>
        <p:nvSpPr>
          <p:cNvPr id="5" name="TextBox 4">
            <a:extLst>
              <a:ext uri="{FF2B5EF4-FFF2-40B4-BE49-F238E27FC236}">
                <a16:creationId xmlns:a16="http://schemas.microsoft.com/office/drawing/2014/main" id="{C5226875-570D-436D-9F9B-771269D20408}"/>
              </a:ext>
            </a:extLst>
          </p:cNvPr>
          <p:cNvSpPr txBox="1">
            <a:spLocks noChangeArrowheads="1"/>
          </p:cNvSpPr>
          <p:nvPr/>
        </p:nvSpPr>
        <p:spPr bwMode="auto">
          <a:xfrm>
            <a:off x="0" y="0"/>
            <a:ext cx="2057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Calibri" panose="020F0502020204030204" pitchFamily="34" charset="0"/>
              </a:rPr>
              <a:t>EXAMPLE OF DELTA LEARNING</a:t>
            </a:r>
          </a:p>
        </p:txBody>
      </p:sp>
      <p:pic>
        <p:nvPicPr>
          <p:cNvPr id="586757" name="Picture 6">
            <a:extLst>
              <a:ext uri="{FF2B5EF4-FFF2-40B4-BE49-F238E27FC236}">
                <a16:creationId xmlns:a16="http://schemas.microsoft.com/office/drawing/2014/main" id="{4CE5FA13-98D9-4ED6-914B-00C7C6B77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0"/>
            <a:ext cx="63817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627D5D-53AC-4999-B746-AA316EF9ED9B}"/>
              </a:ext>
            </a:extLst>
          </p:cNvPr>
          <p:cNvSpPr>
            <a:spLocks noChangeArrowheads="1"/>
          </p:cNvSpPr>
          <p:nvPr/>
        </p:nvSpPr>
        <p:spPr bwMode="auto">
          <a:xfrm>
            <a:off x="0" y="1143000"/>
            <a:ext cx="9144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When we use extrapolation, we are making the assumption that our observed trend continues for values of </a:t>
            </a:r>
            <a:r>
              <a:rPr lang="en-US" altLang="en-US" sz="3600" b="1" i="1"/>
              <a:t>x</a:t>
            </a:r>
            <a:r>
              <a:rPr lang="en-US" altLang="en-US" sz="3600" b="1"/>
              <a:t> outside the range we used to form our model. </a:t>
            </a:r>
          </a:p>
          <a:p>
            <a:pPr eaLnBrk="1" hangingPunct="1"/>
            <a:endParaRPr lang="en-US" altLang="en-US" sz="3600" b="1"/>
          </a:p>
          <a:p>
            <a:pPr eaLnBrk="1" hangingPunct="1"/>
            <a:r>
              <a:rPr lang="en-US" altLang="en-US" sz="3600" b="1"/>
              <a:t>This may not be the case, and so we must be very careful when using extrapolation techniques.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5203" name="Picture 3">
            <a:extLst>
              <a:ext uri="{FF2B5EF4-FFF2-40B4-BE49-F238E27FC236}">
                <a16:creationId xmlns:a16="http://schemas.microsoft.com/office/drawing/2014/main" id="{A4963240-9FAE-411F-BFE1-16DB1ED64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24400"/>
            <a:ext cx="9144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4">
            <a:extLst>
              <a:ext uri="{FF2B5EF4-FFF2-40B4-BE49-F238E27FC236}">
                <a16:creationId xmlns:a16="http://schemas.microsoft.com/office/drawing/2014/main" id="{32FD1A7B-B534-41DE-AEE6-8428AC2178F1}"/>
              </a:ext>
            </a:extLst>
          </p:cNvPr>
          <p:cNvGraphicFramePr>
            <a:graphicFrameLocks noChangeAspect="1"/>
          </p:cNvGraphicFramePr>
          <p:nvPr/>
        </p:nvGraphicFramePr>
        <p:xfrm>
          <a:off x="5265738" y="5943600"/>
          <a:ext cx="3321050" cy="914400"/>
        </p:xfrm>
        <a:graphic>
          <a:graphicData uri="http://schemas.openxmlformats.org/presentationml/2006/ole">
            <mc:AlternateContent xmlns:mc="http://schemas.openxmlformats.org/markup-compatibility/2006">
              <mc:Choice xmlns:v="urn:schemas-microsoft-com:vml" Requires="v">
                <p:oleObj spid="_x0000_s36871" name="Equation" r:id="rId4" imgW="876240" imgH="241200" progId="Equation.3">
                  <p:embed/>
                </p:oleObj>
              </mc:Choice>
              <mc:Fallback>
                <p:oleObj name="Equation" r:id="rId4" imgW="87624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738" y="5943600"/>
                        <a:ext cx="332105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68" name="Picture 6">
            <a:extLst>
              <a:ext uri="{FF2B5EF4-FFF2-40B4-BE49-F238E27FC236}">
                <a16:creationId xmlns:a16="http://schemas.microsoft.com/office/drawing/2014/main" id="{DE527B63-BBEB-43FA-B8B6-929F49EDAB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23925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15203"/>
                                        </p:tgtEl>
                                        <p:attrNameLst>
                                          <p:attrName>style.visibility</p:attrName>
                                        </p:attrNameLst>
                                      </p:cBhvr>
                                      <p:to>
                                        <p:strVal val="visible"/>
                                      </p:to>
                                    </p:set>
                                    <p:anim calcmode="lin" valueType="num">
                                      <p:cBhvr additive="base">
                                        <p:cTn id="7" dur="500" fill="hold"/>
                                        <p:tgtEl>
                                          <p:spTgt spid="1715203"/>
                                        </p:tgtEl>
                                        <p:attrNameLst>
                                          <p:attrName>ppt_x</p:attrName>
                                        </p:attrNameLst>
                                      </p:cBhvr>
                                      <p:tavLst>
                                        <p:tav tm="0">
                                          <p:val>
                                            <p:strVal val="#ppt_x"/>
                                          </p:val>
                                        </p:tav>
                                        <p:tav tm="100000">
                                          <p:val>
                                            <p:strVal val="#ppt_x"/>
                                          </p:val>
                                        </p:tav>
                                      </p:tavLst>
                                    </p:anim>
                                    <p:anim calcmode="lin" valueType="num">
                                      <p:cBhvr additive="base">
                                        <p:cTn id="8" dur="500" fill="hold"/>
                                        <p:tgtEl>
                                          <p:spTgt spid="17152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475A35-ABB0-44BD-9688-FF6B14CD1A15}"/>
              </a:ext>
            </a:extLst>
          </p:cNvPr>
          <p:cNvSpPr txBox="1">
            <a:spLocks noChangeArrowheads="1"/>
          </p:cNvSpPr>
          <p:nvPr/>
        </p:nvSpPr>
        <p:spPr bwMode="auto">
          <a:xfrm>
            <a:off x="0" y="2057400"/>
            <a:ext cx="9372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Initial weights W</a:t>
            </a:r>
            <a:r>
              <a:rPr lang="en-US" altLang="en-US" sz="3200" b="1" baseline="30000">
                <a:latin typeface="Calibri" panose="020F0502020204030204" pitchFamily="34" charset="0"/>
              </a:rPr>
              <a:t>0</a:t>
            </a:r>
            <a:r>
              <a:rPr lang="en-US" altLang="en-US" sz="3200" b="1">
                <a:latin typeface="Calibri" panose="020F0502020204030204" pitchFamily="34" charset="0"/>
              </a:rPr>
              <a:t>  = (0,0,0,0), </a:t>
            </a:r>
          </a:p>
          <a:p>
            <a:pPr eaLnBrk="1" hangingPunct="1"/>
            <a:r>
              <a:rPr lang="en-US" altLang="en-US" sz="3200" b="1">
                <a:solidFill>
                  <a:srgbClr val="FF0000"/>
                </a:solidFill>
                <a:latin typeface="Calibri" panose="020F0502020204030204" pitchFamily="34" charset="0"/>
              </a:rPr>
              <a:t> output for pattern 1 </a:t>
            </a:r>
          </a:p>
          <a:p>
            <a:pPr eaLnBrk="1" hangingPunct="1"/>
            <a:r>
              <a:rPr lang="en-US" altLang="en-US" sz="3200" b="1">
                <a:solidFill>
                  <a:srgbClr val="FF0000"/>
                </a:solidFill>
                <a:latin typeface="Calibri" panose="020F0502020204030204" pitchFamily="34" charset="0"/>
              </a:rPr>
              <a:t>(1, -1, 1, -1) is 0, 		Target = 1</a:t>
            </a:r>
          </a:p>
          <a:p>
            <a:pPr eaLnBrk="1" hangingPunct="1"/>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1</a:t>
            </a:r>
            <a:r>
              <a:rPr lang="en-US" altLang="en-US" sz="3200" b="1">
                <a:latin typeface="Calibri" panose="020F0502020204030204" pitchFamily="34" charset="0"/>
              </a:rPr>
              <a:t> = 0.25 x [ (1-0)X] , X= 1, -1, 1, -1, </a:t>
            </a:r>
          </a:p>
          <a:p>
            <a:pPr eaLnBrk="1" hangingPunct="1"/>
            <a:endParaRPr lang="en-US" altLang="en-US" sz="3200" b="1">
              <a:latin typeface="Calibri" panose="020F0502020204030204" pitchFamily="34" charset="0"/>
            </a:endParaRPr>
          </a:p>
          <a:p>
            <a:pPr eaLnBrk="1" hangingPunct="1"/>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1</a:t>
            </a:r>
            <a:r>
              <a:rPr lang="en-US" altLang="en-US" sz="3200" b="1">
                <a:latin typeface="Calibri" panose="020F0502020204030204" pitchFamily="34" charset="0"/>
              </a:rPr>
              <a:t> = 0.25, -0.25, 0.25, -0.25</a:t>
            </a:r>
          </a:p>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W</a:t>
            </a:r>
            <a:r>
              <a:rPr lang="en-US" altLang="en-US" sz="3200" b="1" baseline="30000">
                <a:latin typeface="Calibri" panose="020F0502020204030204" pitchFamily="34" charset="0"/>
              </a:rPr>
              <a:t>1</a:t>
            </a:r>
            <a:r>
              <a:rPr lang="en-US" altLang="en-US" sz="3200" b="1" baseline="-25000">
                <a:latin typeface="Calibri" panose="020F0502020204030204" pitchFamily="34" charset="0"/>
              </a:rPr>
              <a:t>   </a:t>
            </a:r>
            <a:r>
              <a:rPr lang="en-US" altLang="en-US" sz="3200" b="1">
                <a:latin typeface="Calibri" panose="020F0502020204030204" pitchFamily="34" charset="0"/>
              </a:rPr>
              <a:t>  = W</a:t>
            </a:r>
            <a:r>
              <a:rPr lang="en-US" altLang="en-US" sz="3200" b="1" baseline="30000">
                <a:latin typeface="Calibri" panose="020F0502020204030204" pitchFamily="34" charset="0"/>
              </a:rPr>
              <a:t>0</a:t>
            </a:r>
            <a:r>
              <a:rPr lang="en-US" altLang="en-US" sz="3200" b="1">
                <a:latin typeface="Calibri" panose="020F0502020204030204" pitchFamily="34" charset="0"/>
              </a:rPr>
              <a:t> + </a:t>
            </a:r>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1</a:t>
            </a:r>
            <a:r>
              <a:rPr lang="en-US" altLang="en-US" sz="3200" b="1">
                <a:latin typeface="Calibri" panose="020F0502020204030204" pitchFamily="34" charset="0"/>
              </a:rPr>
              <a:t> = 0.25, -0.25,0.25,-0.25</a:t>
            </a:r>
          </a:p>
          <a:p>
            <a:pPr eaLnBrk="1" hangingPunct="1"/>
            <a:endParaRPr lang="en-US" altLang="en-US" sz="3200">
              <a:latin typeface="Calibri" panose="020F0502020204030204" pitchFamily="34" charset="0"/>
            </a:endParaRPr>
          </a:p>
        </p:txBody>
      </p:sp>
      <p:pic>
        <p:nvPicPr>
          <p:cNvPr id="1715203" name="Picture 3">
            <a:extLst>
              <a:ext uri="{FF2B5EF4-FFF2-40B4-BE49-F238E27FC236}">
                <a16:creationId xmlns:a16="http://schemas.microsoft.com/office/drawing/2014/main" id="{A86146D7-19DD-4E0C-BD38-C021D8FF1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4">
            <a:extLst>
              <a:ext uri="{FF2B5EF4-FFF2-40B4-BE49-F238E27FC236}">
                <a16:creationId xmlns:a16="http://schemas.microsoft.com/office/drawing/2014/main" id="{2635A839-3A66-4EBD-8FEC-075A41B5C86F}"/>
              </a:ext>
            </a:extLst>
          </p:cNvPr>
          <p:cNvGraphicFramePr>
            <a:graphicFrameLocks noChangeAspect="1"/>
          </p:cNvGraphicFramePr>
          <p:nvPr/>
        </p:nvGraphicFramePr>
        <p:xfrm>
          <a:off x="4800600" y="1371600"/>
          <a:ext cx="2490788" cy="685800"/>
        </p:xfrm>
        <a:graphic>
          <a:graphicData uri="http://schemas.openxmlformats.org/presentationml/2006/ole">
            <mc:AlternateContent xmlns:mc="http://schemas.openxmlformats.org/markup-compatibility/2006">
              <mc:Choice xmlns:v="urn:schemas-microsoft-com:vml" Requires="v">
                <p:oleObj spid="_x0000_s37895" name="Equation" r:id="rId4" imgW="876240" imgH="241200" progId="Equation.3">
                  <p:embed/>
                </p:oleObj>
              </mc:Choice>
              <mc:Fallback>
                <p:oleObj name="Equation" r:id="rId4" imgW="87624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371600"/>
                        <a:ext cx="249078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15203"/>
                                        </p:tgtEl>
                                        <p:attrNameLst>
                                          <p:attrName>style.visibility</p:attrName>
                                        </p:attrNameLst>
                                      </p:cBhvr>
                                      <p:to>
                                        <p:strVal val="visible"/>
                                      </p:to>
                                    </p:set>
                                    <p:anim calcmode="lin" valueType="num">
                                      <p:cBhvr additive="base">
                                        <p:cTn id="7" dur="500" fill="hold"/>
                                        <p:tgtEl>
                                          <p:spTgt spid="1715203"/>
                                        </p:tgtEl>
                                        <p:attrNameLst>
                                          <p:attrName>ppt_x</p:attrName>
                                        </p:attrNameLst>
                                      </p:cBhvr>
                                      <p:tavLst>
                                        <p:tav tm="0">
                                          <p:val>
                                            <p:strVal val="#ppt_x"/>
                                          </p:val>
                                        </p:tav>
                                        <p:tav tm="100000">
                                          <p:val>
                                            <p:strVal val="#ppt_x"/>
                                          </p:val>
                                        </p:tav>
                                      </p:tavLst>
                                    </p:anim>
                                    <p:anim calcmode="lin" valueType="num">
                                      <p:cBhvr additive="base">
                                        <p:cTn id="8" dur="500" fill="hold"/>
                                        <p:tgtEl>
                                          <p:spTgt spid="17152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9E2F0C-1566-4E63-BC99-E24AAA2D4C3F}"/>
              </a:ext>
            </a:extLst>
          </p:cNvPr>
          <p:cNvSpPr txBox="1">
            <a:spLocks noChangeArrowheads="1"/>
          </p:cNvSpPr>
          <p:nvPr/>
        </p:nvSpPr>
        <p:spPr bwMode="auto">
          <a:xfrm>
            <a:off x="0" y="1524000"/>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latin typeface="Calibri" panose="020F0502020204030204" pitchFamily="34" charset="0"/>
              </a:rPr>
              <a:t> </a:t>
            </a:r>
            <a:r>
              <a:rPr lang="en-US" altLang="en-US" sz="3200" b="1">
                <a:solidFill>
                  <a:srgbClr val="FF0000"/>
                </a:solidFill>
                <a:latin typeface="Calibri" panose="020F0502020204030204" pitchFamily="34" charset="0"/>
              </a:rPr>
              <a:t>For pattern 2  (1, 1, 1, 1),</a:t>
            </a:r>
          </a:p>
          <a:p>
            <a:pPr eaLnBrk="1" hangingPunct="1"/>
            <a:r>
              <a:rPr lang="en-US" altLang="en-US" sz="3200" b="1">
                <a:solidFill>
                  <a:srgbClr val="FF0000"/>
                </a:solidFill>
                <a:latin typeface="Calibri" panose="020F0502020204030204" pitchFamily="34" charset="0"/>
              </a:rPr>
              <a:t> with W</a:t>
            </a:r>
            <a:r>
              <a:rPr lang="en-US" altLang="en-US" sz="3200" b="1" baseline="30000">
                <a:solidFill>
                  <a:srgbClr val="FF0000"/>
                </a:solidFill>
                <a:latin typeface="Calibri" panose="020F0502020204030204" pitchFamily="34" charset="0"/>
              </a:rPr>
              <a:t>1   </a:t>
            </a:r>
            <a:r>
              <a:rPr lang="en-US" altLang="en-US" sz="3200" b="1">
                <a:solidFill>
                  <a:srgbClr val="FF0000"/>
                </a:solidFill>
                <a:latin typeface="Calibri" panose="020F0502020204030204" pitchFamily="34" charset="0"/>
              </a:rPr>
              <a:t> =(0.25,-0.25,0.25,-0.25)</a:t>
            </a:r>
            <a:r>
              <a:rPr lang="en-US" altLang="en-US" sz="3200" b="1" baseline="30000">
                <a:solidFill>
                  <a:srgbClr val="FF0000"/>
                </a:solidFill>
                <a:latin typeface="Calibri" panose="020F0502020204030204" pitchFamily="34" charset="0"/>
              </a:rPr>
              <a:t>     </a:t>
            </a:r>
          </a:p>
          <a:p>
            <a:pPr eaLnBrk="1" hangingPunct="1"/>
            <a:r>
              <a:rPr lang="en-US" altLang="en-US" sz="3200" b="1" baseline="30000">
                <a:solidFill>
                  <a:srgbClr val="FF0000"/>
                </a:solidFill>
                <a:latin typeface="Calibri" panose="020F0502020204030204" pitchFamily="34" charset="0"/>
              </a:rPr>
              <a:t>      </a:t>
            </a:r>
            <a:r>
              <a:rPr lang="en-US" altLang="en-US" sz="3200" b="1">
                <a:solidFill>
                  <a:srgbClr val="FF0000"/>
                </a:solidFill>
                <a:latin typeface="Calibri" panose="020F0502020204030204" pitchFamily="34" charset="0"/>
              </a:rPr>
              <a:t>Output = 0.25x1 - 0.25x1 + 0.25x1 - 0.25x1 = 0, target=1</a:t>
            </a:r>
          </a:p>
          <a:p>
            <a:pPr eaLnBrk="1" hangingPunct="1"/>
            <a:endParaRPr lang="en-US" altLang="en-US" sz="3200" b="1">
              <a:solidFill>
                <a:srgbClr val="FF0000"/>
              </a:solidFill>
              <a:latin typeface="Calibri" panose="020F0502020204030204" pitchFamily="34" charset="0"/>
            </a:endParaRPr>
          </a:p>
          <a:p>
            <a:pPr eaLnBrk="1" hangingPunct="1"/>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2</a:t>
            </a:r>
            <a:r>
              <a:rPr lang="en-US" altLang="en-US" sz="3200" b="1">
                <a:latin typeface="Calibri" panose="020F0502020204030204" pitchFamily="34" charset="0"/>
              </a:rPr>
              <a:t> = 0.25 x [ (1-0)X] , X= 1, 1, 1, 1</a:t>
            </a:r>
          </a:p>
          <a:p>
            <a:pPr eaLnBrk="1" hangingPunct="1"/>
            <a:endParaRPr lang="en-US" altLang="en-US" sz="3200" b="1">
              <a:latin typeface="Calibri" panose="020F0502020204030204" pitchFamily="34" charset="0"/>
            </a:endParaRPr>
          </a:p>
          <a:p>
            <a:pPr eaLnBrk="1" hangingPunct="1"/>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2</a:t>
            </a:r>
            <a:r>
              <a:rPr lang="en-US" altLang="en-US" sz="3200" b="1">
                <a:latin typeface="Calibri" panose="020F0502020204030204" pitchFamily="34" charset="0"/>
              </a:rPr>
              <a:t> = 0.25,0.25, 0.25, 0.25</a:t>
            </a:r>
          </a:p>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W</a:t>
            </a:r>
            <a:r>
              <a:rPr lang="en-US" altLang="en-US" sz="3200" b="1" baseline="30000">
                <a:latin typeface="Calibri" panose="020F0502020204030204" pitchFamily="34" charset="0"/>
              </a:rPr>
              <a:t>2</a:t>
            </a:r>
            <a:r>
              <a:rPr lang="en-US" altLang="en-US" sz="3200" b="1" baseline="-25000">
                <a:latin typeface="Calibri" panose="020F0502020204030204" pitchFamily="34" charset="0"/>
              </a:rPr>
              <a:t>  </a:t>
            </a:r>
            <a:r>
              <a:rPr lang="en-US" altLang="en-US" sz="3200" b="1">
                <a:latin typeface="Calibri" panose="020F0502020204030204" pitchFamily="34" charset="0"/>
              </a:rPr>
              <a:t> =  W</a:t>
            </a:r>
            <a:r>
              <a:rPr lang="en-US" altLang="en-US" sz="3200" b="1" baseline="30000">
                <a:latin typeface="Calibri" panose="020F0502020204030204" pitchFamily="34" charset="0"/>
              </a:rPr>
              <a:t>1</a:t>
            </a:r>
            <a:r>
              <a:rPr lang="en-US" altLang="en-US" sz="3200" b="1">
                <a:latin typeface="Calibri" panose="020F0502020204030204" pitchFamily="34" charset="0"/>
              </a:rPr>
              <a:t>  +</a:t>
            </a:r>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2</a:t>
            </a:r>
            <a:r>
              <a:rPr lang="en-US" altLang="en-US" sz="3200" b="1">
                <a:latin typeface="Calibri" panose="020F0502020204030204" pitchFamily="34" charset="0"/>
              </a:rPr>
              <a:t> = [0.5, 0, 0.5,0]</a:t>
            </a:r>
          </a:p>
        </p:txBody>
      </p:sp>
      <p:pic>
        <p:nvPicPr>
          <p:cNvPr id="5" name="Picture 3">
            <a:extLst>
              <a:ext uri="{FF2B5EF4-FFF2-40B4-BE49-F238E27FC236}">
                <a16:creationId xmlns:a16="http://schemas.microsoft.com/office/drawing/2014/main" id="{3BF6FFD3-80F6-413A-AFCD-1C08219BA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9B3CFAB-5B7E-4773-8256-200ED7F8D828}"/>
              </a:ext>
            </a:extLst>
          </p:cNvPr>
          <p:cNvSpPr txBox="1">
            <a:spLocks noChangeArrowheads="1"/>
          </p:cNvSpPr>
          <p:nvPr/>
        </p:nvSpPr>
        <p:spPr bwMode="auto">
          <a:xfrm>
            <a:off x="0" y="190500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latin typeface="Calibri" panose="020F0502020204030204" pitchFamily="34" charset="0"/>
              </a:rPr>
              <a:t> </a:t>
            </a:r>
            <a:r>
              <a:rPr lang="en-US" altLang="en-US" sz="3200" b="1">
                <a:solidFill>
                  <a:srgbClr val="FF0000"/>
                </a:solidFill>
                <a:latin typeface="Calibri" panose="020F0502020204030204" pitchFamily="34" charset="0"/>
              </a:rPr>
              <a:t>For pattern 3   (1,  1, 1,  -1),</a:t>
            </a:r>
          </a:p>
          <a:p>
            <a:pPr eaLnBrk="1" hangingPunct="1"/>
            <a:r>
              <a:rPr lang="en-US" altLang="en-US" sz="3200" b="1">
                <a:solidFill>
                  <a:srgbClr val="FF0000"/>
                </a:solidFill>
                <a:latin typeface="Calibri" panose="020F0502020204030204" pitchFamily="34" charset="0"/>
              </a:rPr>
              <a:t>      with W</a:t>
            </a:r>
            <a:r>
              <a:rPr lang="en-US" altLang="en-US" sz="3200" b="1" baseline="30000">
                <a:solidFill>
                  <a:srgbClr val="FF0000"/>
                </a:solidFill>
                <a:latin typeface="Calibri" panose="020F0502020204030204" pitchFamily="34" charset="0"/>
              </a:rPr>
              <a:t>2   </a:t>
            </a:r>
            <a:r>
              <a:rPr lang="en-US" altLang="en-US" sz="3200" b="1">
                <a:solidFill>
                  <a:srgbClr val="FF0000"/>
                </a:solidFill>
                <a:latin typeface="Calibri" panose="020F0502020204030204" pitchFamily="34" charset="0"/>
              </a:rPr>
              <a:t> =(0.5,0, 0.5, 0)</a:t>
            </a:r>
            <a:r>
              <a:rPr lang="en-US" altLang="en-US" sz="3200" b="1" baseline="30000">
                <a:solidFill>
                  <a:srgbClr val="FF0000"/>
                </a:solidFill>
                <a:latin typeface="Calibri" panose="020F0502020204030204" pitchFamily="34" charset="0"/>
              </a:rPr>
              <a:t>     </a:t>
            </a:r>
          </a:p>
          <a:p>
            <a:pPr eaLnBrk="1" hangingPunct="1"/>
            <a:r>
              <a:rPr lang="en-US" altLang="en-US" sz="3200" b="1" baseline="30000">
                <a:solidFill>
                  <a:srgbClr val="FF0000"/>
                </a:solidFill>
                <a:latin typeface="Calibri" panose="020F0502020204030204" pitchFamily="34" charset="0"/>
              </a:rPr>
              <a:t>      </a:t>
            </a:r>
            <a:r>
              <a:rPr lang="en-US" altLang="en-US" sz="3200" b="1">
                <a:solidFill>
                  <a:srgbClr val="FF0000"/>
                </a:solidFill>
                <a:latin typeface="Calibri" panose="020F0502020204030204" pitchFamily="34" charset="0"/>
              </a:rPr>
              <a:t>Output = 0.5x1+ 0x1 + 0.5x1 + 0x(-1) =1, target =-1</a:t>
            </a:r>
          </a:p>
          <a:p>
            <a:pPr eaLnBrk="1" hangingPunct="1"/>
            <a:endParaRPr lang="en-US" altLang="en-US" sz="3200" b="1">
              <a:solidFill>
                <a:srgbClr val="FF0000"/>
              </a:solidFill>
              <a:latin typeface="Calibri" panose="020F0502020204030204" pitchFamily="34" charset="0"/>
            </a:endParaRPr>
          </a:p>
          <a:p>
            <a:pPr eaLnBrk="1" hangingPunct="1"/>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3</a:t>
            </a:r>
            <a:r>
              <a:rPr lang="en-US" altLang="en-US" sz="3200" b="1">
                <a:latin typeface="Calibri" panose="020F0502020204030204" pitchFamily="34" charset="0"/>
              </a:rPr>
              <a:t> = 0.25 x [ (-1-1)X] , X= 1, 1, 1, -1</a:t>
            </a:r>
          </a:p>
          <a:p>
            <a:pPr eaLnBrk="1" hangingPunct="1"/>
            <a:endParaRPr lang="en-US" altLang="en-US" sz="3200" b="1">
              <a:latin typeface="Calibri" panose="020F0502020204030204" pitchFamily="34" charset="0"/>
            </a:endParaRPr>
          </a:p>
          <a:p>
            <a:pPr eaLnBrk="1" hangingPunct="1"/>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3</a:t>
            </a:r>
            <a:r>
              <a:rPr lang="en-US" altLang="en-US" sz="3200" b="1">
                <a:latin typeface="Calibri" panose="020F0502020204030204" pitchFamily="34" charset="0"/>
              </a:rPr>
              <a:t> = -0.5,-0.5, -0.5, 0.5</a:t>
            </a:r>
          </a:p>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W</a:t>
            </a:r>
            <a:r>
              <a:rPr lang="en-US" altLang="en-US" sz="3200" b="1" baseline="30000">
                <a:latin typeface="Calibri" panose="020F0502020204030204" pitchFamily="34" charset="0"/>
              </a:rPr>
              <a:t>3</a:t>
            </a:r>
            <a:r>
              <a:rPr lang="en-US" altLang="en-US" sz="3200" b="1" baseline="-25000">
                <a:latin typeface="Calibri" panose="020F0502020204030204" pitchFamily="34" charset="0"/>
              </a:rPr>
              <a:t>  </a:t>
            </a:r>
            <a:r>
              <a:rPr lang="en-US" altLang="en-US" sz="3200" b="1">
                <a:latin typeface="Calibri" panose="020F0502020204030204" pitchFamily="34" charset="0"/>
              </a:rPr>
              <a:t> =  W</a:t>
            </a:r>
            <a:r>
              <a:rPr lang="en-US" altLang="en-US" sz="3200" b="1" baseline="30000">
                <a:latin typeface="Calibri" panose="020F0502020204030204" pitchFamily="34" charset="0"/>
              </a:rPr>
              <a:t>2</a:t>
            </a:r>
            <a:r>
              <a:rPr lang="en-US" altLang="en-US" sz="3200" b="1">
                <a:latin typeface="Calibri" panose="020F0502020204030204" pitchFamily="34" charset="0"/>
              </a:rPr>
              <a:t>  +</a:t>
            </a:r>
            <a:r>
              <a:rPr lang="el-GR" altLang="en-US" sz="3200" b="1">
                <a:latin typeface="Calibri" panose="020F0502020204030204" pitchFamily="34" charset="0"/>
              </a:rPr>
              <a:t>Δ</a:t>
            </a:r>
            <a:r>
              <a:rPr lang="en-US" altLang="en-US" sz="3200" b="1">
                <a:latin typeface="Calibri" panose="020F0502020204030204" pitchFamily="34" charset="0"/>
              </a:rPr>
              <a:t>w</a:t>
            </a:r>
            <a:r>
              <a:rPr lang="en-US" altLang="en-US" sz="3200" b="1" baseline="30000">
                <a:latin typeface="Calibri" panose="020F0502020204030204" pitchFamily="34" charset="0"/>
              </a:rPr>
              <a:t>3</a:t>
            </a:r>
            <a:r>
              <a:rPr lang="en-US" altLang="en-US" sz="3200" b="1">
                <a:latin typeface="Calibri" panose="020F0502020204030204" pitchFamily="34" charset="0"/>
              </a:rPr>
              <a:t> = [0, -0.5, 0,0.5]</a:t>
            </a:r>
          </a:p>
        </p:txBody>
      </p:sp>
      <p:pic>
        <p:nvPicPr>
          <p:cNvPr id="5" name="Picture 3">
            <a:extLst>
              <a:ext uri="{FF2B5EF4-FFF2-40B4-BE49-F238E27FC236}">
                <a16:creationId xmlns:a16="http://schemas.microsoft.com/office/drawing/2014/main" id="{423F9B6C-5C42-4C25-B78E-9CD71AFFC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 calcmode="lin" valueType="num">
                                      <p:cBhvr additive="base">
                                        <p:cTn id="19"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 calcmode="lin" valueType="num">
                                      <p:cBhvr additive="base">
                                        <p:cTn id="25"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8" end="8"/>
                                            </p:txEl>
                                          </p:spTgt>
                                        </p:tgtEl>
                                        <p:attrNameLst>
                                          <p:attrName>style.visibility</p:attrName>
                                        </p:attrNameLst>
                                      </p:cBhvr>
                                      <p:to>
                                        <p:strVal val="visible"/>
                                      </p:to>
                                    </p:set>
                                    <p:anim calcmode="lin" valueType="num">
                                      <p:cBhvr additive="base">
                                        <p:cTn id="43"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29CF28-F93C-47E2-A587-93E48662232E}"/>
              </a:ext>
            </a:extLst>
          </p:cNvPr>
          <p:cNvSpPr txBox="1">
            <a:spLocks noChangeArrowheads="1"/>
          </p:cNvSpPr>
          <p:nvPr/>
        </p:nvSpPr>
        <p:spPr bwMode="auto">
          <a:xfrm>
            <a:off x="0" y="1676400"/>
            <a:ext cx="91440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FF0000"/>
                </a:solidFill>
                <a:latin typeface="Calibri" panose="020F0502020204030204" pitchFamily="34" charset="0"/>
              </a:rPr>
              <a:t> </a:t>
            </a:r>
            <a:r>
              <a:rPr lang="en-US" altLang="en-US" sz="2800" b="1">
                <a:solidFill>
                  <a:srgbClr val="FF0000"/>
                </a:solidFill>
                <a:latin typeface="Calibri" panose="020F0502020204030204" pitchFamily="34" charset="0"/>
              </a:rPr>
              <a:t>For pattern 4  (1, -1,  -1,  1),</a:t>
            </a:r>
          </a:p>
          <a:p>
            <a:pPr eaLnBrk="1" hangingPunct="1"/>
            <a:r>
              <a:rPr lang="en-US" altLang="en-US" sz="2800" b="1">
                <a:solidFill>
                  <a:srgbClr val="FF0000"/>
                </a:solidFill>
                <a:latin typeface="Calibri" panose="020F0502020204030204" pitchFamily="34" charset="0"/>
              </a:rPr>
              <a:t>      with W</a:t>
            </a:r>
            <a:r>
              <a:rPr lang="en-US" altLang="en-US" sz="2800" b="1" baseline="30000">
                <a:solidFill>
                  <a:srgbClr val="FF0000"/>
                </a:solidFill>
                <a:latin typeface="Calibri" panose="020F0502020204030204" pitchFamily="34" charset="0"/>
              </a:rPr>
              <a:t>3   </a:t>
            </a:r>
            <a:r>
              <a:rPr lang="en-US" altLang="en-US" sz="2800" b="1">
                <a:solidFill>
                  <a:srgbClr val="FF0000"/>
                </a:solidFill>
                <a:latin typeface="Calibri" panose="020F0502020204030204" pitchFamily="34" charset="0"/>
              </a:rPr>
              <a:t> =(0, -0.5, 0, 0.5)</a:t>
            </a:r>
            <a:r>
              <a:rPr lang="en-US" altLang="en-US" sz="2800" b="1" baseline="30000">
                <a:solidFill>
                  <a:srgbClr val="FF0000"/>
                </a:solidFill>
                <a:latin typeface="Calibri" panose="020F0502020204030204" pitchFamily="34" charset="0"/>
              </a:rPr>
              <a:t>     </a:t>
            </a:r>
          </a:p>
          <a:p>
            <a:pPr eaLnBrk="1" hangingPunct="1"/>
            <a:r>
              <a:rPr lang="en-US" altLang="en-US" sz="2800" b="1" baseline="30000">
                <a:solidFill>
                  <a:srgbClr val="FF0000"/>
                </a:solidFill>
                <a:latin typeface="Calibri" panose="020F0502020204030204" pitchFamily="34" charset="0"/>
              </a:rPr>
              <a:t>      </a:t>
            </a:r>
          </a:p>
          <a:p>
            <a:pPr eaLnBrk="1" hangingPunct="1"/>
            <a:r>
              <a:rPr lang="en-US" altLang="en-US" sz="2800" b="1">
                <a:solidFill>
                  <a:srgbClr val="FF0000"/>
                </a:solidFill>
                <a:latin typeface="Calibri" panose="020F0502020204030204" pitchFamily="34" charset="0"/>
              </a:rPr>
              <a:t>Output = 0x1 -0.5x(-1) + 0x(-1) + 0.5x(1) = 1, target =-1</a:t>
            </a:r>
          </a:p>
          <a:p>
            <a:pPr eaLnBrk="1" hangingPunct="1"/>
            <a:endParaRPr lang="en-US" altLang="en-US" sz="2800" b="1">
              <a:solidFill>
                <a:srgbClr val="FF0000"/>
              </a:solidFill>
              <a:latin typeface="Calibri" panose="020F0502020204030204" pitchFamily="34" charset="0"/>
            </a:endParaRPr>
          </a:p>
          <a:p>
            <a:pPr eaLnBrk="1" hangingPunct="1"/>
            <a:r>
              <a:rPr lang="el-GR" altLang="en-US" sz="2800" b="1">
                <a:latin typeface="Calibri" panose="020F0502020204030204" pitchFamily="34" charset="0"/>
              </a:rPr>
              <a:t>Δ</a:t>
            </a:r>
            <a:r>
              <a:rPr lang="en-US" altLang="en-US" sz="2800" b="1">
                <a:latin typeface="Calibri" panose="020F0502020204030204" pitchFamily="34" charset="0"/>
              </a:rPr>
              <a:t>w</a:t>
            </a:r>
            <a:r>
              <a:rPr lang="en-US" altLang="en-US" sz="2800" b="1" baseline="30000">
                <a:latin typeface="Calibri" panose="020F0502020204030204" pitchFamily="34" charset="0"/>
              </a:rPr>
              <a:t>4</a:t>
            </a:r>
            <a:r>
              <a:rPr lang="en-US" altLang="en-US" sz="2800" b="1">
                <a:latin typeface="Calibri" panose="020F0502020204030204" pitchFamily="34" charset="0"/>
              </a:rPr>
              <a:t> = 0.25 x [ (-1-1)X] , X= 1, -1, -1, 1</a:t>
            </a:r>
          </a:p>
          <a:p>
            <a:pPr eaLnBrk="1" hangingPunct="1"/>
            <a:endParaRPr lang="en-US" altLang="en-US" sz="2800" b="1">
              <a:latin typeface="Calibri" panose="020F0502020204030204" pitchFamily="34" charset="0"/>
            </a:endParaRPr>
          </a:p>
          <a:p>
            <a:pPr eaLnBrk="1" hangingPunct="1"/>
            <a:r>
              <a:rPr lang="el-GR" altLang="en-US" sz="2800" b="1">
                <a:latin typeface="Calibri" panose="020F0502020204030204" pitchFamily="34" charset="0"/>
              </a:rPr>
              <a:t>Δ</a:t>
            </a:r>
            <a:r>
              <a:rPr lang="en-US" altLang="en-US" sz="2800" b="1">
                <a:latin typeface="Calibri" panose="020F0502020204030204" pitchFamily="34" charset="0"/>
              </a:rPr>
              <a:t>w</a:t>
            </a:r>
            <a:r>
              <a:rPr lang="en-US" altLang="en-US" sz="2800" b="1" baseline="30000">
                <a:latin typeface="Calibri" panose="020F0502020204030204" pitchFamily="34" charset="0"/>
              </a:rPr>
              <a:t>4</a:t>
            </a:r>
            <a:r>
              <a:rPr lang="en-US" altLang="en-US" sz="2800" b="1">
                <a:latin typeface="Calibri" panose="020F0502020204030204" pitchFamily="34" charset="0"/>
              </a:rPr>
              <a:t> = -0.5,0.5,0.5, -0.5</a:t>
            </a:r>
          </a:p>
          <a:p>
            <a:pPr eaLnBrk="1" hangingPunct="1"/>
            <a:endParaRPr lang="en-US" altLang="en-US" sz="2800" b="1">
              <a:latin typeface="Calibri" panose="020F0502020204030204" pitchFamily="34" charset="0"/>
            </a:endParaRPr>
          </a:p>
          <a:p>
            <a:pPr eaLnBrk="1" hangingPunct="1"/>
            <a:r>
              <a:rPr lang="en-US" altLang="en-US" sz="2800" b="1">
                <a:latin typeface="Calibri" panose="020F0502020204030204" pitchFamily="34" charset="0"/>
              </a:rPr>
              <a:t>W</a:t>
            </a:r>
            <a:r>
              <a:rPr lang="en-US" altLang="en-US" sz="2800" b="1" baseline="30000">
                <a:latin typeface="Calibri" panose="020F0502020204030204" pitchFamily="34" charset="0"/>
              </a:rPr>
              <a:t>4</a:t>
            </a:r>
            <a:r>
              <a:rPr lang="en-US" altLang="en-US" sz="2800" b="1" baseline="-25000">
                <a:latin typeface="Calibri" panose="020F0502020204030204" pitchFamily="34" charset="0"/>
              </a:rPr>
              <a:t>  </a:t>
            </a:r>
            <a:r>
              <a:rPr lang="en-US" altLang="en-US" sz="2800" b="1">
                <a:latin typeface="Calibri" panose="020F0502020204030204" pitchFamily="34" charset="0"/>
              </a:rPr>
              <a:t> =  W</a:t>
            </a:r>
            <a:r>
              <a:rPr lang="en-US" altLang="en-US" sz="2800" b="1" baseline="30000">
                <a:latin typeface="Calibri" panose="020F0502020204030204" pitchFamily="34" charset="0"/>
              </a:rPr>
              <a:t>3</a:t>
            </a:r>
            <a:r>
              <a:rPr lang="en-US" altLang="en-US" sz="2800" b="1">
                <a:latin typeface="Calibri" panose="020F0502020204030204" pitchFamily="34" charset="0"/>
              </a:rPr>
              <a:t>  +</a:t>
            </a:r>
            <a:r>
              <a:rPr lang="el-GR" altLang="en-US" sz="2800" b="1">
                <a:latin typeface="Calibri" panose="020F0502020204030204" pitchFamily="34" charset="0"/>
              </a:rPr>
              <a:t>Δ</a:t>
            </a:r>
            <a:r>
              <a:rPr lang="en-US" altLang="en-US" sz="2800" b="1">
                <a:latin typeface="Calibri" panose="020F0502020204030204" pitchFamily="34" charset="0"/>
              </a:rPr>
              <a:t>w</a:t>
            </a:r>
            <a:r>
              <a:rPr lang="en-US" altLang="en-US" sz="2800" b="1" baseline="30000">
                <a:latin typeface="Calibri" panose="020F0502020204030204" pitchFamily="34" charset="0"/>
              </a:rPr>
              <a:t>4</a:t>
            </a:r>
            <a:r>
              <a:rPr lang="en-US" altLang="en-US" sz="2800" b="1">
                <a:latin typeface="Calibri" panose="020F0502020204030204" pitchFamily="34" charset="0"/>
              </a:rPr>
              <a:t> = [ -0.5, 0,0.5,0]</a:t>
            </a:r>
          </a:p>
        </p:txBody>
      </p:sp>
      <p:sp>
        <p:nvSpPr>
          <p:cNvPr id="5" name="Rectangle 4">
            <a:extLst>
              <a:ext uri="{FF2B5EF4-FFF2-40B4-BE49-F238E27FC236}">
                <a16:creationId xmlns:a16="http://schemas.microsoft.com/office/drawing/2014/main" id="{A0DD1314-43A1-4F1E-8165-B5F4896936D6}"/>
              </a:ext>
            </a:extLst>
          </p:cNvPr>
          <p:cNvSpPr>
            <a:spLocks noChangeArrowheads="1"/>
          </p:cNvSpPr>
          <p:nvPr/>
        </p:nvSpPr>
        <p:spPr bwMode="auto">
          <a:xfrm>
            <a:off x="0" y="60198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latin typeface="Calibri" panose="020F0502020204030204" pitchFamily="34" charset="0"/>
              </a:rPr>
              <a:t>At the end of this training iteration, the total sum of squared errors = </a:t>
            </a:r>
          </a:p>
          <a:p>
            <a:pPr eaLnBrk="1" hangingPunct="1"/>
            <a:r>
              <a:rPr lang="en-US" altLang="en-US" sz="2400" b="1">
                <a:latin typeface="Calibri" panose="020F0502020204030204" pitchFamily="34" charset="0"/>
              </a:rPr>
              <a:t>1</a:t>
            </a:r>
            <a:r>
              <a:rPr lang="en-US" altLang="en-US" sz="2400" b="1" baseline="30000">
                <a:latin typeface="Calibri" panose="020F0502020204030204" pitchFamily="34" charset="0"/>
              </a:rPr>
              <a:t>2</a:t>
            </a:r>
            <a:r>
              <a:rPr lang="en-US" altLang="en-US" sz="2400" b="1">
                <a:latin typeface="Calibri" panose="020F0502020204030204" pitchFamily="34" charset="0"/>
              </a:rPr>
              <a:t> + 1</a:t>
            </a:r>
            <a:r>
              <a:rPr lang="en-US" altLang="en-US" sz="2400" b="1" baseline="30000">
                <a:latin typeface="Calibri" panose="020F0502020204030204" pitchFamily="34" charset="0"/>
              </a:rPr>
              <a:t>2</a:t>
            </a:r>
            <a:r>
              <a:rPr lang="en-US" altLang="en-US" sz="2400" b="1">
                <a:latin typeface="Calibri" panose="020F0502020204030204" pitchFamily="34" charset="0"/>
              </a:rPr>
              <a:t> + (-2)</a:t>
            </a:r>
            <a:r>
              <a:rPr lang="en-US" altLang="en-US" sz="2400" b="1" baseline="30000">
                <a:latin typeface="Calibri" panose="020F0502020204030204" pitchFamily="34" charset="0"/>
              </a:rPr>
              <a:t>2</a:t>
            </a:r>
            <a:r>
              <a:rPr lang="en-US" altLang="en-US" sz="2400" b="1">
                <a:latin typeface="Calibri" panose="020F0502020204030204" pitchFamily="34" charset="0"/>
              </a:rPr>
              <a:t> + (-2)</a:t>
            </a:r>
            <a:r>
              <a:rPr lang="en-US" altLang="en-US" sz="2400" b="1" baseline="30000">
                <a:latin typeface="Calibri" panose="020F0502020204030204" pitchFamily="34" charset="0"/>
              </a:rPr>
              <a:t>2</a:t>
            </a:r>
            <a:r>
              <a:rPr lang="en-US" altLang="en-US" sz="2400" b="1">
                <a:latin typeface="Calibri" panose="020F0502020204030204" pitchFamily="34" charset="0"/>
              </a:rPr>
              <a:t> = 10</a:t>
            </a:r>
          </a:p>
        </p:txBody>
      </p:sp>
      <p:pic>
        <p:nvPicPr>
          <p:cNvPr id="589828" name="Picture 3">
            <a:extLst>
              <a:ext uri="{FF2B5EF4-FFF2-40B4-BE49-F238E27FC236}">
                <a16:creationId xmlns:a16="http://schemas.microsoft.com/office/drawing/2014/main" id="{F9415958-C063-4EFB-8DE5-454E953DA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1">
            <a:extLst>
              <a:ext uri="{FF2B5EF4-FFF2-40B4-BE49-F238E27FC236}">
                <a16:creationId xmlns:a16="http://schemas.microsoft.com/office/drawing/2014/main" id="{0D3F2F81-67EE-4174-AE07-4C68A6012D76}"/>
              </a:ext>
            </a:extLst>
          </p:cNvPr>
          <p:cNvSpPr>
            <a:spLocks noChangeArrowheads="1"/>
          </p:cNvSpPr>
          <p:nvPr/>
        </p:nvSpPr>
        <p:spPr bwMode="auto">
          <a:xfrm>
            <a:off x="0" y="0"/>
            <a:ext cx="9144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pPr>
            <a:r>
              <a:rPr lang="en-US" altLang="ko-KR" sz="4800" b="1">
                <a:solidFill>
                  <a:srgbClr val="FF0000"/>
                </a:solidFill>
                <a:latin typeface="Calibri" panose="020F0502020204030204" pitchFamily="34" charset="0"/>
                <a:ea typeface="Gulim" panose="020B0600000101010101" pitchFamily="34" charset="-127"/>
              </a:rPr>
              <a:t>Perceptron  Rule</a:t>
            </a:r>
          </a:p>
          <a:p>
            <a:pPr eaLnBrk="1" hangingPunct="1">
              <a:lnSpc>
                <a:spcPct val="90000"/>
              </a:lnSpc>
            </a:pPr>
            <a:endParaRPr lang="en-US" altLang="ko-KR" sz="3600" b="1">
              <a:latin typeface="Calibri" panose="020F0502020204030204" pitchFamily="34" charset="0"/>
              <a:ea typeface="Gulim" panose="020B0600000101010101" pitchFamily="34" charset="-127"/>
            </a:endParaRPr>
          </a:p>
          <a:p>
            <a:pPr eaLnBrk="1" hangingPunct="1">
              <a:lnSpc>
                <a:spcPct val="90000"/>
              </a:lnSpc>
            </a:pPr>
            <a:r>
              <a:rPr lang="el-GR" altLang="ko-KR" sz="3600" b="1">
                <a:latin typeface="Calibri" panose="020F0502020204030204" pitchFamily="34" charset="0"/>
                <a:ea typeface="Gulim" panose="020B0600000101010101" pitchFamily="34" charset="-127"/>
              </a:rPr>
              <a:t>Δ</a:t>
            </a:r>
            <a:r>
              <a:rPr lang="en-US" altLang="ko-KR" sz="3600" b="1">
                <a:latin typeface="Calibri" panose="020F0502020204030204" pitchFamily="34" charset="0"/>
                <a:ea typeface="Gulim" panose="020B0600000101010101" pitchFamily="34" charset="-127"/>
              </a:rPr>
              <a:t>w= </a:t>
            </a:r>
            <a:r>
              <a:rPr lang="el-GR" altLang="ko-KR" sz="3600" b="1">
                <a:latin typeface="Calibri" panose="020F0502020204030204" pitchFamily="34" charset="0"/>
                <a:ea typeface="Gulim" panose="020B0600000101010101" pitchFamily="34" charset="-127"/>
              </a:rPr>
              <a:t>ή</a:t>
            </a:r>
            <a:r>
              <a:rPr lang="en-US" altLang="ko-KR" sz="3600" b="1">
                <a:latin typeface="Calibri" panose="020F0502020204030204" pitchFamily="34" charset="0"/>
                <a:ea typeface="Gulim" panose="020B0600000101010101" pitchFamily="34" charset="-127"/>
              </a:rPr>
              <a:t>(t-o) X</a:t>
            </a:r>
          </a:p>
          <a:p>
            <a:pPr eaLnBrk="1" hangingPunct="1">
              <a:lnSpc>
                <a:spcPct val="90000"/>
              </a:lnSpc>
            </a:pPr>
            <a:r>
              <a:rPr lang="el-GR" altLang="ko-KR" sz="3600" b="1">
                <a:latin typeface="Calibri" panose="020F0502020204030204" pitchFamily="34" charset="0"/>
                <a:ea typeface="Gulim" panose="020B0600000101010101" pitchFamily="34" charset="-127"/>
              </a:rPr>
              <a:t>Δ</a:t>
            </a:r>
            <a:r>
              <a:rPr lang="en-US" altLang="ko-KR" sz="3600" b="1">
                <a:latin typeface="Calibri" panose="020F0502020204030204" pitchFamily="34" charset="0"/>
                <a:ea typeface="Gulim" panose="020B0600000101010101" pitchFamily="34" charset="-127"/>
              </a:rPr>
              <a:t>w= </a:t>
            </a:r>
            <a:r>
              <a:rPr lang="el-GR" altLang="ko-KR" sz="3600" b="1">
                <a:latin typeface="Calibri" panose="020F0502020204030204" pitchFamily="34" charset="0"/>
                <a:ea typeface="Gulim" panose="020B0600000101010101" pitchFamily="34" charset="-127"/>
              </a:rPr>
              <a:t>ή</a:t>
            </a:r>
            <a:r>
              <a:rPr lang="en-US" altLang="ko-KR" sz="3600" b="1">
                <a:latin typeface="Calibri" panose="020F0502020204030204" pitchFamily="34" charset="0"/>
                <a:ea typeface="Gulim" panose="020B0600000101010101" pitchFamily="34" charset="-127"/>
              </a:rPr>
              <a:t>t X</a:t>
            </a:r>
          </a:p>
          <a:p>
            <a:pPr eaLnBrk="1" hangingPunct="1">
              <a:lnSpc>
                <a:spcPct val="90000"/>
              </a:lnSpc>
            </a:pPr>
            <a:r>
              <a:rPr lang="en-US" altLang="ko-KR" sz="3600" b="1">
                <a:solidFill>
                  <a:srgbClr val="FF0000"/>
                </a:solidFill>
                <a:latin typeface="Calibri" panose="020F0502020204030204" pitchFamily="34" charset="0"/>
                <a:ea typeface="Gulim" panose="020B0600000101010101" pitchFamily="34" charset="-127"/>
              </a:rPr>
              <a:t> Line/s Separating the cases</a:t>
            </a:r>
          </a:p>
          <a:p>
            <a:pPr eaLnBrk="1" hangingPunct="1">
              <a:lnSpc>
                <a:spcPct val="90000"/>
              </a:lnSpc>
            </a:pPr>
            <a:endParaRPr lang="en-US" altLang="ko-KR" sz="3600" b="1">
              <a:solidFill>
                <a:srgbClr val="FF0000"/>
              </a:solidFill>
              <a:latin typeface="Calibri" panose="020F0502020204030204" pitchFamily="34" charset="0"/>
              <a:ea typeface="Gulim" panose="020B0600000101010101" pitchFamily="34" charset="-127"/>
            </a:endParaRPr>
          </a:p>
          <a:p>
            <a:pPr eaLnBrk="1" hangingPunct="1">
              <a:lnSpc>
                <a:spcPct val="90000"/>
              </a:lnSpc>
            </a:pPr>
            <a:endParaRPr lang="en-US" altLang="ko-KR" sz="3600" b="1">
              <a:solidFill>
                <a:srgbClr val="FF0000"/>
              </a:solidFill>
              <a:latin typeface="Calibri" panose="020F0502020204030204" pitchFamily="34" charset="0"/>
              <a:ea typeface="Gulim" panose="020B0600000101010101" pitchFamily="34" charset="-127"/>
            </a:endParaRPr>
          </a:p>
          <a:p>
            <a:pPr eaLnBrk="1" hangingPunct="1">
              <a:lnSpc>
                <a:spcPct val="90000"/>
              </a:lnSpc>
            </a:pPr>
            <a:endParaRPr lang="en-US" altLang="ko-KR" sz="4400" b="1">
              <a:solidFill>
                <a:srgbClr val="FF0000"/>
              </a:solidFill>
              <a:latin typeface="Calibri" panose="020F0502020204030204" pitchFamily="34" charset="0"/>
              <a:ea typeface="Gulim" panose="020B0600000101010101" pitchFamily="34" charset="-127"/>
            </a:endParaRPr>
          </a:p>
          <a:p>
            <a:pPr eaLnBrk="1" hangingPunct="1">
              <a:lnSpc>
                <a:spcPct val="90000"/>
              </a:lnSpc>
            </a:pPr>
            <a:r>
              <a:rPr lang="en-US" altLang="ko-KR" sz="4400" b="1">
                <a:solidFill>
                  <a:srgbClr val="FF0000"/>
                </a:solidFill>
                <a:latin typeface="Calibri" panose="020F0502020204030204" pitchFamily="34" charset="0"/>
                <a:ea typeface="Gulim" panose="020B0600000101010101" pitchFamily="34" charset="-127"/>
              </a:rPr>
              <a:t>Delta Training rule</a:t>
            </a:r>
            <a:endParaRPr lang="en-US" altLang="ko-KR" sz="3200" b="1">
              <a:latin typeface="Calibri" panose="020F0502020204030204" pitchFamily="34" charset="0"/>
              <a:ea typeface="Gulim" panose="020B0600000101010101" pitchFamily="34" charset="-127"/>
            </a:endParaRPr>
          </a:p>
          <a:p>
            <a:pPr eaLnBrk="1" hangingPunct="1">
              <a:lnSpc>
                <a:spcPct val="90000"/>
              </a:lnSpc>
            </a:pPr>
            <a:endParaRPr lang="en-US" altLang="ko-KR" sz="3200">
              <a:latin typeface="Calibri" panose="020F0502020204030204" pitchFamily="34" charset="0"/>
              <a:ea typeface="Gulim" panose="020B0600000101010101" pitchFamily="34" charset="-127"/>
            </a:endParaRPr>
          </a:p>
        </p:txBody>
      </p:sp>
      <p:graphicFrame>
        <p:nvGraphicFramePr>
          <p:cNvPr id="3" name="Object 2">
            <a:extLst>
              <a:ext uri="{FF2B5EF4-FFF2-40B4-BE49-F238E27FC236}">
                <a16:creationId xmlns:a16="http://schemas.microsoft.com/office/drawing/2014/main" id="{5617FBD5-EB3E-4745-8492-23D1D18831A3}"/>
              </a:ext>
            </a:extLst>
          </p:cNvPr>
          <p:cNvGraphicFramePr>
            <a:graphicFrameLocks noChangeAspect="1"/>
          </p:cNvGraphicFramePr>
          <p:nvPr/>
        </p:nvGraphicFramePr>
        <p:xfrm>
          <a:off x="6197600" y="1981200"/>
          <a:ext cx="2438400" cy="2590800"/>
        </p:xfrm>
        <a:graphic>
          <a:graphicData uri="http://schemas.openxmlformats.org/presentationml/2006/ole">
            <mc:AlternateContent xmlns:mc="http://schemas.openxmlformats.org/markup-compatibility/2006">
              <mc:Choice xmlns:v="urn:schemas-microsoft-com:vml" Requires="v">
                <p:oleObj spid="_x0000_s38919" name="Equation" r:id="rId3" imgW="812520" imgH="863280" progId="Equation.DSMT4">
                  <p:embed/>
                </p:oleObj>
              </mc:Choice>
              <mc:Fallback>
                <p:oleObj name="Equation" r:id="rId3" imgW="812520" imgH="8632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1981200"/>
                        <a:ext cx="2438400"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Rectangle 4">
            <a:extLst>
              <a:ext uri="{FF2B5EF4-FFF2-40B4-BE49-F238E27FC236}">
                <a16:creationId xmlns:a16="http://schemas.microsoft.com/office/drawing/2014/main" id="{6DB8331B-A7B7-4E40-A20D-2A2B6320B406}"/>
              </a:ext>
            </a:extLst>
          </p:cNvPr>
          <p:cNvSpPr>
            <a:spLocks noChangeArrowheads="1"/>
          </p:cNvSpPr>
          <p:nvPr/>
        </p:nvSpPr>
        <p:spPr bwMode="auto">
          <a:xfrm>
            <a:off x="457200" y="5119688"/>
            <a:ext cx="83820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PT" altLang="en-US" sz="3600" b="1">
                <a:latin typeface="Calibri" panose="020F0502020204030204" pitchFamily="34" charset="0"/>
              </a:rPr>
              <a:t>∆w </a:t>
            </a:r>
            <a:r>
              <a:rPr lang="pt-PT" altLang="en-US" sz="3600">
                <a:latin typeface="Calibri" panose="020F0502020204030204" pitchFamily="34" charset="0"/>
              </a:rPr>
              <a:t>= (</a:t>
            </a:r>
            <a:r>
              <a:rPr lang="en-US" altLang="en-US" sz="3600">
                <a:latin typeface="Calibri" panose="020F0502020204030204" pitchFamily="34" charset="0"/>
              </a:rPr>
              <a:t>η</a:t>
            </a:r>
            <a:r>
              <a:rPr lang="pt-PT" altLang="en-US" sz="3600">
                <a:latin typeface="Calibri" panose="020F0502020204030204" pitchFamily="34" charset="0"/>
              </a:rPr>
              <a:t> (d</a:t>
            </a:r>
            <a:r>
              <a:rPr lang="pt-PT" altLang="en-US" sz="3600" baseline="-25000">
                <a:latin typeface="Calibri" panose="020F0502020204030204" pitchFamily="34" charset="0"/>
              </a:rPr>
              <a:t>1</a:t>
            </a:r>
            <a:r>
              <a:rPr lang="pt-PT" altLang="en-US" sz="3600">
                <a:latin typeface="Calibri" panose="020F0502020204030204" pitchFamily="34" charset="0"/>
              </a:rPr>
              <a:t> – o</a:t>
            </a:r>
            <a:r>
              <a:rPr lang="pt-PT" altLang="en-US" sz="3600" baseline="-25000">
                <a:latin typeface="Calibri" panose="020F0502020204030204" pitchFamily="34" charset="0"/>
              </a:rPr>
              <a:t>1</a:t>
            </a:r>
            <a:r>
              <a:rPr lang="pt-PT" altLang="en-US" sz="3600">
                <a:latin typeface="Calibri" panose="020F0502020204030204" pitchFamily="34" charset="0"/>
              </a:rPr>
              <a:t>)(f ’ (net</a:t>
            </a:r>
            <a:r>
              <a:rPr lang="pt-PT" altLang="en-US" sz="3600" baseline="-25000">
                <a:latin typeface="Calibri" panose="020F0502020204030204" pitchFamily="34" charset="0"/>
              </a:rPr>
              <a:t>i</a:t>
            </a:r>
            <a:r>
              <a:rPr lang="pt-PT" altLang="en-US" sz="3600">
                <a:latin typeface="Calibri" panose="020F0502020204030204" pitchFamily="34" charset="0"/>
              </a:rPr>
              <a:t> ))</a:t>
            </a:r>
            <a:r>
              <a:rPr lang="pt-PT" altLang="en-US" sz="3600" b="1">
                <a:latin typeface="Calibri" panose="020F0502020204030204" pitchFamily="34" charset="0"/>
              </a:rPr>
              <a:t> x</a:t>
            </a:r>
            <a:endParaRPr lang="pt-PT" altLang="en-US" sz="3600" b="1" baseline="-25000">
              <a:latin typeface="Calibri" panose="020F0502020204030204" pitchFamily="34" charset="0"/>
            </a:endParaRPr>
          </a:p>
          <a:p>
            <a:pPr eaLnBrk="1" hangingPunct="1"/>
            <a:r>
              <a:rPr lang="pt-PT" altLang="en-US" sz="2800" b="1" baseline="-25000">
                <a:latin typeface="Calibri" panose="020F0502020204030204" pitchFamily="34" charset="0"/>
              </a:rPr>
              <a:t>        </a:t>
            </a:r>
            <a:endParaRPr lang="pt-PT" altLang="en-US" sz="28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8626">
                                            <p:txEl>
                                              <p:pRg st="0" end="0"/>
                                            </p:txEl>
                                          </p:spTgt>
                                        </p:tgtEl>
                                        <p:attrNameLst>
                                          <p:attrName>style.visibility</p:attrName>
                                        </p:attrNameLst>
                                      </p:cBhvr>
                                      <p:to>
                                        <p:strVal val="visible"/>
                                      </p:to>
                                    </p:set>
                                    <p:anim calcmode="lin" valueType="num">
                                      <p:cBhvr additive="base">
                                        <p:cTn id="7" dur="500" fill="hold"/>
                                        <p:tgtEl>
                                          <p:spTgt spid="5386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86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8626">
                                            <p:txEl>
                                              <p:pRg st="2" end="2"/>
                                            </p:txEl>
                                          </p:spTgt>
                                        </p:tgtEl>
                                        <p:attrNameLst>
                                          <p:attrName>style.visibility</p:attrName>
                                        </p:attrNameLst>
                                      </p:cBhvr>
                                      <p:to>
                                        <p:strVal val="visible"/>
                                      </p:to>
                                    </p:set>
                                    <p:anim calcmode="lin" valueType="num">
                                      <p:cBhvr additive="base">
                                        <p:cTn id="11" dur="500" fill="hold"/>
                                        <p:tgtEl>
                                          <p:spTgt spid="53862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3862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38626">
                                            <p:txEl>
                                              <p:pRg st="3" end="3"/>
                                            </p:txEl>
                                          </p:spTgt>
                                        </p:tgtEl>
                                        <p:attrNameLst>
                                          <p:attrName>style.visibility</p:attrName>
                                        </p:attrNameLst>
                                      </p:cBhvr>
                                      <p:to>
                                        <p:strVal val="visible"/>
                                      </p:to>
                                    </p:set>
                                    <p:anim calcmode="lin" valueType="num">
                                      <p:cBhvr additive="base">
                                        <p:cTn id="15" dur="500" fill="hold"/>
                                        <p:tgtEl>
                                          <p:spTgt spid="53862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386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538626">
                                            <p:txEl>
                                              <p:pRg st="4" end="4"/>
                                            </p:txEl>
                                          </p:spTgt>
                                        </p:tgtEl>
                                        <p:attrNameLst>
                                          <p:attrName>style.visibility</p:attrName>
                                        </p:attrNameLst>
                                      </p:cBhvr>
                                      <p:to>
                                        <p:strVal val="visible"/>
                                      </p:to>
                                    </p:set>
                                    <p:anim calcmode="lin" valueType="num">
                                      <p:cBhvr additive="base">
                                        <p:cTn id="21" dur="500" fill="hold"/>
                                        <p:tgtEl>
                                          <p:spTgt spid="538626">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386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538626">
                                            <p:txEl>
                                              <p:pRg st="8" end="8"/>
                                            </p:txEl>
                                          </p:spTgt>
                                        </p:tgtEl>
                                        <p:attrNameLst>
                                          <p:attrName>style.visibility</p:attrName>
                                        </p:attrNameLst>
                                      </p:cBhvr>
                                      <p:to>
                                        <p:strVal val="visible"/>
                                      </p:to>
                                    </p:set>
                                    <p:anim calcmode="lin" valueType="num">
                                      <p:cBhvr additive="base">
                                        <p:cTn id="33" dur="500" fill="hold"/>
                                        <p:tgtEl>
                                          <p:spTgt spid="538626">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3862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 calcmode="lin" valueType="num">
                                      <p:cBhvr additive="base">
                                        <p:cTn id="3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1">
            <a:extLst>
              <a:ext uri="{FF2B5EF4-FFF2-40B4-BE49-F238E27FC236}">
                <a16:creationId xmlns:a16="http://schemas.microsoft.com/office/drawing/2014/main" id="{6453BC74-7880-42F9-81BB-914ABCE1DF9F}"/>
              </a:ext>
            </a:extLst>
          </p:cNvPr>
          <p:cNvSpPr>
            <a:spLocks noChangeArrowheads="1"/>
          </p:cNvSpPr>
          <p:nvPr/>
        </p:nvSpPr>
        <p:spPr bwMode="auto">
          <a:xfrm>
            <a:off x="0" y="1905000"/>
            <a:ext cx="9144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Define an objective against which the performance of ANN model is measured.</a:t>
            </a:r>
          </a:p>
          <a:p>
            <a:pPr eaLnBrk="1" hangingPunct="1"/>
            <a:endParaRPr lang="en-US" altLang="en-US" sz="3600"/>
          </a:p>
          <a:p>
            <a:pPr eaLnBrk="1" hangingPunct="1"/>
            <a:r>
              <a:rPr lang="en-US" altLang="en-US" sz="3600"/>
              <a:t>Weight parameters are learned to minimize a chosen loss/cost/error  function.</a:t>
            </a:r>
            <a:r>
              <a:rPr lang="en-US" altLang="en-US"/>
              <a:t> </a:t>
            </a:r>
          </a:p>
        </p:txBody>
      </p:sp>
      <p:sp>
        <p:nvSpPr>
          <p:cNvPr id="590851" name="TextBox 2">
            <a:extLst>
              <a:ext uri="{FF2B5EF4-FFF2-40B4-BE49-F238E27FC236}">
                <a16:creationId xmlns:a16="http://schemas.microsoft.com/office/drawing/2014/main" id="{0EFB8474-1277-45F4-9025-6BB0D80110BD}"/>
              </a:ext>
            </a:extLst>
          </p:cNvPr>
          <p:cNvSpPr txBox="1">
            <a:spLocks noChangeArrowheads="1"/>
          </p:cNvSpPr>
          <p:nvPr/>
        </p:nvSpPr>
        <p:spPr bwMode="auto">
          <a:xfrm>
            <a:off x="304800" y="304800"/>
            <a:ext cx="518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800">
                <a:solidFill>
                  <a:srgbClr val="FF0000"/>
                </a:solidFill>
              </a:rPr>
              <a:t>Loss functions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31B23057-1894-4DF3-93B6-29627823C305}"/>
              </a:ext>
            </a:extLst>
          </p:cNvPr>
          <p:cNvSpPr>
            <a:spLocks noChangeArrowheads="1"/>
          </p:cNvSpPr>
          <p:nvPr/>
        </p:nvSpPr>
        <p:spPr bwMode="auto">
          <a:xfrm>
            <a:off x="0" y="4333875"/>
            <a:ext cx="91440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j=1,2…M   indexes output nodes, total number of output nodes are M</a:t>
            </a:r>
          </a:p>
          <a:p>
            <a:pPr eaLnBrk="1" hangingPunct="1"/>
            <a:endParaRPr lang="en-US" altLang="en-US" sz="2800"/>
          </a:p>
          <a:p>
            <a:pPr eaLnBrk="1" hangingPunct="1"/>
            <a:r>
              <a:rPr lang="en-US" altLang="en-US" sz="2800"/>
              <a:t>p= 1,2….N  indexes observations, total number of observations are N.  Write SSE</a:t>
            </a:r>
          </a:p>
          <a:p>
            <a:pPr eaLnBrk="1" hangingPunct="1"/>
            <a:endParaRPr lang="en-US" altLang="en-US"/>
          </a:p>
        </p:txBody>
      </p:sp>
      <p:graphicFrame>
        <p:nvGraphicFramePr>
          <p:cNvPr id="38914" name="Object 2">
            <a:extLst>
              <a:ext uri="{FF2B5EF4-FFF2-40B4-BE49-F238E27FC236}">
                <a16:creationId xmlns:a16="http://schemas.microsoft.com/office/drawing/2014/main" id="{1008DB7B-B91B-481F-B85A-6F799065F1F9}"/>
              </a:ext>
            </a:extLst>
          </p:cNvPr>
          <p:cNvGraphicFramePr>
            <a:graphicFrameLocks noChangeAspect="1"/>
          </p:cNvGraphicFramePr>
          <p:nvPr/>
        </p:nvGraphicFramePr>
        <p:xfrm>
          <a:off x="0" y="914400"/>
          <a:ext cx="4908550" cy="1590675"/>
        </p:xfrm>
        <a:graphic>
          <a:graphicData uri="http://schemas.openxmlformats.org/presentationml/2006/ole">
            <mc:AlternateContent xmlns:mc="http://schemas.openxmlformats.org/markup-compatibility/2006">
              <mc:Choice xmlns:v="urn:schemas-microsoft-com:vml" Requires="v">
                <p:oleObj spid="_x0000_s39944" name="Equation" r:id="rId3" imgW="1371600" imgH="444240" progId="Equation.DSMT4">
                  <p:embed/>
                </p:oleObj>
              </mc:Choice>
              <mc:Fallback>
                <p:oleObj name="Equation" r:id="rId3" imgW="137160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14400"/>
                        <a:ext cx="4908550"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16" name="TextBox 4">
            <a:extLst>
              <a:ext uri="{FF2B5EF4-FFF2-40B4-BE49-F238E27FC236}">
                <a16:creationId xmlns:a16="http://schemas.microsoft.com/office/drawing/2014/main" id="{37212C33-E7FB-49C9-8EBE-328F423030E6}"/>
              </a:ext>
            </a:extLst>
          </p:cNvPr>
          <p:cNvSpPr txBox="1">
            <a:spLocks noChangeArrowheads="1"/>
          </p:cNvSpPr>
          <p:nvPr/>
        </p:nvSpPr>
        <p:spPr bwMode="auto">
          <a:xfrm>
            <a:off x="0" y="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Error Function :</a:t>
            </a:r>
            <a:r>
              <a:rPr lang="en-US" altLang="en-US" sz="3600">
                <a:solidFill>
                  <a:srgbClr val="FF0000"/>
                </a:solidFill>
              </a:rPr>
              <a:t>Sum of Squared Error (SSE)</a:t>
            </a:r>
          </a:p>
        </p:txBody>
      </p:sp>
      <p:pic>
        <p:nvPicPr>
          <p:cNvPr id="38917" name="Picture 6">
            <a:extLst>
              <a:ext uri="{FF2B5EF4-FFF2-40B4-BE49-F238E27FC236}">
                <a16:creationId xmlns:a16="http://schemas.microsoft.com/office/drawing/2014/main" id="{FEA539BF-E757-4331-A3A7-2ABC4BC410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762000"/>
            <a:ext cx="317182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ppt_x"/>
                                          </p:val>
                                        </p:tav>
                                        <p:tav tm="100000">
                                          <p:val>
                                            <p:strVal val="#ppt_x"/>
                                          </p:val>
                                        </p:tav>
                                      </p:tavLst>
                                    </p:anim>
                                    <p:anim calcmode="lin" valueType="num">
                                      <p:cBhvr additive="base">
                                        <p:cTn id="8"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917"/>
                                        </p:tgtEl>
                                        <p:attrNameLst>
                                          <p:attrName>style.visibility</p:attrName>
                                        </p:attrNameLst>
                                      </p:cBhvr>
                                      <p:to>
                                        <p:strVal val="visible"/>
                                      </p:to>
                                    </p:set>
                                    <p:anim calcmode="lin" valueType="num">
                                      <p:cBhvr additive="base">
                                        <p:cTn id="13" dur="500" fill="hold"/>
                                        <p:tgtEl>
                                          <p:spTgt spid="38917"/>
                                        </p:tgtEl>
                                        <p:attrNameLst>
                                          <p:attrName>ppt_x</p:attrName>
                                        </p:attrNameLst>
                                      </p:cBhvr>
                                      <p:tavLst>
                                        <p:tav tm="0">
                                          <p:val>
                                            <p:strVal val="#ppt_x"/>
                                          </p:val>
                                        </p:tav>
                                        <p:tav tm="100000">
                                          <p:val>
                                            <p:strVal val="#ppt_x"/>
                                          </p:val>
                                        </p:tav>
                                      </p:tavLst>
                                    </p:anim>
                                    <p:anim calcmode="lin" valueType="num">
                                      <p:cBhvr additive="base">
                                        <p:cTn id="14"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5"/>
                                        </p:tgtEl>
                                        <p:attrNameLst>
                                          <p:attrName>style.visibility</p:attrName>
                                        </p:attrNameLst>
                                      </p:cBhvr>
                                      <p:to>
                                        <p:strVal val="visible"/>
                                      </p:to>
                                    </p:set>
                                    <p:anim calcmode="lin" valueType="num">
                                      <p:cBhvr additive="base">
                                        <p:cTn id="19" dur="500" fill="hold"/>
                                        <p:tgtEl>
                                          <p:spTgt spid="38915"/>
                                        </p:tgtEl>
                                        <p:attrNameLst>
                                          <p:attrName>ppt_x</p:attrName>
                                        </p:attrNameLst>
                                      </p:cBhvr>
                                      <p:tavLst>
                                        <p:tav tm="0">
                                          <p:val>
                                            <p:strVal val="#ppt_x"/>
                                          </p:val>
                                        </p:tav>
                                        <p:tav tm="100000">
                                          <p:val>
                                            <p:strVal val="#ppt_x"/>
                                          </p:val>
                                        </p:tav>
                                      </p:tavLst>
                                    </p:anim>
                                    <p:anim calcmode="lin" valueType="num">
                                      <p:cBhvr additive="base">
                                        <p:cTn id="20"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8914"/>
                                        </p:tgtEl>
                                        <p:attrNameLst>
                                          <p:attrName>style.visibility</p:attrName>
                                        </p:attrNameLst>
                                      </p:cBhvr>
                                      <p:to>
                                        <p:strVal val="visible"/>
                                      </p:to>
                                    </p:set>
                                    <p:anim calcmode="lin" valueType="num">
                                      <p:cBhvr additive="base">
                                        <p:cTn id="25" dur="500" fill="hold"/>
                                        <p:tgtEl>
                                          <p:spTgt spid="38914"/>
                                        </p:tgtEl>
                                        <p:attrNameLst>
                                          <p:attrName>ppt_x</p:attrName>
                                        </p:attrNameLst>
                                      </p:cBhvr>
                                      <p:tavLst>
                                        <p:tav tm="0">
                                          <p:val>
                                            <p:strVal val="#ppt_x"/>
                                          </p:val>
                                        </p:tav>
                                        <p:tav tm="100000">
                                          <p:val>
                                            <p:strVal val="#ppt_x"/>
                                          </p:val>
                                        </p:tav>
                                      </p:tavLst>
                                    </p:anim>
                                    <p:anim calcmode="lin" valueType="num">
                                      <p:cBhvr additive="base">
                                        <p:cTn id="26"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P spid="38916"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44B5FF-3DBD-4006-848E-3D01C0BFD632}"/>
              </a:ext>
            </a:extLst>
          </p:cNvPr>
          <p:cNvSpPr>
            <a:spLocks noGrp="1"/>
          </p:cNvSpPr>
          <p:nvPr>
            <p:ph type="title"/>
          </p:nvPr>
        </p:nvSpPr>
        <p:spPr>
          <a:xfrm>
            <a:off x="533400" y="-304800"/>
            <a:ext cx="8229600" cy="1143000"/>
          </a:xfrm>
        </p:spPr>
        <p:txBody>
          <a:bodyPr/>
          <a:lstStyle/>
          <a:p>
            <a:r>
              <a:rPr lang="en-US" altLang="en-US"/>
              <a:t>MSE</a:t>
            </a:r>
          </a:p>
        </p:txBody>
      </p:sp>
      <p:sp>
        <p:nvSpPr>
          <p:cNvPr id="8" name="Rectangle 7">
            <a:extLst>
              <a:ext uri="{FF2B5EF4-FFF2-40B4-BE49-F238E27FC236}">
                <a16:creationId xmlns:a16="http://schemas.microsoft.com/office/drawing/2014/main" id="{404A9C0F-1925-4545-BF28-E513E3B756B0}"/>
              </a:ext>
            </a:extLst>
          </p:cNvPr>
          <p:cNvSpPr>
            <a:spLocks noChangeArrowheads="1"/>
          </p:cNvSpPr>
          <p:nvPr/>
        </p:nvSpPr>
        <p:spPr bwMode="auto">
          <a:xfrm>
            <a:off x="0" y="457200"/>
            <a:ext cx="9144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800" b="1"/>
          </a:p>
          <a:p>
            <a:pPr eaLnBrk="1" hangingPunct="1"/>
            <a:endParaRPr lang="en-US" altLang="en-US" sz="2800" b="1"/>
          </a:p>
          <a:p>
            <a:pPr eaLnBrk="1" hangingPunct="1"/>
            <a:endParaRPr lang="en-US" altLang="en-US" sz="2800" b="1"/>
          </a:p>
          <a:p>
            <a:pPr eaLnBrk="1" hangingPunct="1"/>
            <a:r>
              <a:rPr lang="en-US" altLang="en-US" sz="2800" b="1"/>
              <a:t>Mean squared error (MSE) of an </a:t>
            </a:r>
            <a:r>
              <a:rPr lang="en-US" altLang="en-US" sz="2800" b="1">
                <a:hlinkClick r:id="rId2" tooltip="Estimator"/>
              </a:rPr>
              <a:t>estimator</a:t>
            </a:r>
            <a:r>
              <a:rPr lang="en-US" altLang="en-US" sz="2800" b="1"/>
              <a:t> measures  </a:t>
            </a:r>
            <a:r>
              <a:rPr lang="en-US" altLang="en-US" sz="2800" b="1">
                <a:hlinkClick r:id="rId3" tooltip="Expected value"/>
              </a:rPr>
              <a:t>average</a:t>
            </a:r>
            <a:r>
              <a:rPr lang="en-US" altLang="en-US" sz="2800" b="1"/>
              <a:t> of the squares of the </a:t>
            </a:r>
            <a:r>
              <a:rPr lang="en-US" altLang="en-US" sz="2800" b="1">
                <a:hlinkClick r:id="rId4" tooltip="Error (statistics)"/>
              </a:rPr>
              <a:t>errors</a:t>
            </a:r>
            <a:r>
              <a:rPr lang="en-US" altLang="en-US" sz="2800" b="1"/>
              <a:t> or </a:t>
            </a:r>
            <a:r>
              <a:rPr lang="en-US" altLang="en-US" sz="2800" b="1">
                <a:hlinkClick r:id="rId5" tooltip="Deviation (statistics)"/>
              </a:rPr>
              <a:t>deviations</a:t>
            </a:r>
            <a:endParaRPr lang="en-US" altLang="en-US" sz="2800" b="1"/>
          </a:p>
          <a:p>
            <a:pPr eaLnBrk="1" hangingPunct="1"/>
            <a:endParaRPr lang="en-US" altLang="en-US" sz="2800" b="1"/>
          </a:p>
          <a:p>
            <a:pPr eaLnBrk="1" hangingPunct="1"/>
            <a:r>
              <a:rPr lang="en-US" altLang="en-US" sz="2800" b="1"/>
              <a:t>The difference occurs because of </a:t>
            </a:r>
            <a:r>
              <a:rPr lang="en-US" altLang="en-US" sz="2800" b="1">
                <a:hlinkClick r:id="rId6" tooltip="Randomness"/>
              </a:rPr>
              <a:t>randomness</a:t>
            </a:r>
            <a:r>
              <a:rPr lang="en-US" altLang="en-US" sz="2800" b="1"/>
              <a:t> or  </a:t>
            </a:r>
            <a:r>
              <a:rPr lang="en-US" altLang="en-US" sz="2800" b="1">
                <a:solidFill>
                  <a:srgbClr val="FF0000"/>
                </a:solidFill>
              </a:rPr>
              <a:t>lack of training</a:t>
            </a:r>
          </a:p>
          <a:p>
            <a:pPr eaLnBrk="1" hangingPunct="1"/>
            <a:endParaRPr lang="en-US" altLang="en-US" sz="2800" b="1"/>
          </a:p>
          <a:p>
            <a:pPr eaLnBrk="1" hangingPunct="1"/>
            <a:r>
              <a:rPr lang="en-US" altLang="en-US" sz="2800" b="1"/>
              <a:t>The MSE is a measure of the quality of an estimator—it is always </a:t>
            </a:r>
            <a:r>
              <a:rPr lang="en-US" altLang="en-US" sz="2800" b="1">
                <a:solidFill>
                  <a:srgbClr val="FF0000"/>
                </a:solidFill>
              </a:rPr>
              <a:t>non-negative, </a:t>
            </a:r>
            <a:r>
              <a:rPr lang="en-US" altLang="en-US" sz="2800" b="1"/>
              <a:t>and values </a:t>
            </a:r>
            <a:r>
              <a:rPr lang="en-US" altLang="en-US" sz="2800" b="1">
                <a:solidFill>
                  <a:srgbClr val="FF0000"/>
                </a:solidFill>
              </a:rPr>
              <a:t>closer to zero </a:t>
            </a:r>
            <a:r>
              <a:rPr lang="en-US" altLang="en-US" sz="2800" b="1"/>
              <a:t>are better</a:t>
            </a:r>
            <a:r>
              <a:rPr lang="en-US" altLang="en-US" sz="2800" b="1">
                <a:solidFill>
                  <a:srgbClr val="FF0000"/>
                </a:solidFill>
              </a:rPr>
              <a:t>.</a:t>
            </a:r>
          </a:p>
        </p:txBody>
      </p:sp>
      <p:sp>
        <p:nvSpPr>
          <p:cNvPr id="591876" name="Rectangle 3">
            <a:extLst>
              <a:ext uri="{FF2B5EF4-FFF2-40B4-BE49-F238E27FC236}">
                <a16:creationId xmlns:a16="http://schemas.microsoft.com/office/drawing/2014/main" id="{E495DA66-1A0C-481A-B706-8027A03B850F}"/>
              </a:ext>
            </a:extLst>
          </p:cNvPr>
          <p:cNvSpPr>
            <a:spLocks noChangeArrowheads="1"/>
          </p:cNvSpPr>
          <p:nvPr/>
        </p:nvSpPr>
        <p:spPr bwMode="auto">
          <a:xfrm>
            <a:off x="0" y="4572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F0000"/>
                </a:solidFill>
              </a:rPr>
              <a:t>MSE: Divide SSE by Number of classes (output nodes)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AA1DCC-DA70-4942-A900-5F662155F8B1}"/>
              </a:ext>
            </a:extLst>
          </p:cNvPr>
          <p:cNvSpPr>
            <a:spLocks noGrp="1"/>
          </p:cNvSpPr>
          <p:nvPr>
            <p:ph type="title"/>
          </p:nvPr>
        </p:nvSpPr>
        <p:spPr>
          <a:xfrm>
            <a:off x="533400" y="-304800"/>
            <a:ext cx="8229600" cy="1143000"/>
          </a:xfrm>
        </p:spPr>
        <p:txBody>
          <a:bodyPr/>
          <a:lstStyle/>
          <a:p>
            <a:r>
              <a:rPr lang="en-US" altLang="en-US">
                <a:solidFill>
                  <a:srgbClr val="FF0000"/>
                </a:solidFill>
              </a:rPr>
              <a:t>MSE</a:t>
            </a:r>
          </a:p>
        </p:txBody>
      </p:sp>
      <p:sp>
        <p:nvSpPr>
          <p:cNvPr id="407555" name="Rectangle 2">
            <a:extLst>
              <a:ext uri="{FF2B5EF4-FFF2-40B4-BE49-F238E27FC236}">
                <a16:creationId xmlns:a16="http://schemas.microsoft.com/office/drawing/2014/main" id="{1E4B7181-30F3-4F4C-9290-0B335FAFF93A}"/>
              </a:ext>
            </a:extLst>
          </p:cNvPr>
          <p:cNvSpPr>
            <a:spLocks noChangeArrowheads="1"/>
          </p:cNvSpPr>
          <p:nvPr/>
        </p:nvSpPr>
        <p:spPr bwMode="auto">
          <a:xfrm>
            <a:off x="0" y="685800"/>
            <a:ext cx="9144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800" b="1"/>
          </a:p>
          <a:p>
            <a:pPr eaLnBrk="1" hangingPunct="1"/>
            <a:r>
              <a:rPr lang="en-US" altLang="en-US" sz="2800" b="1"/>
              <a:t>if there’s 3 classes in total, for a image</a:t>
            </a:r>
          </a:p>
          <a:p>
            <a:pPr eaLnBrk="1" hangingPunct="1"/>
            <a:endParaRPr lang="en-US" altLang="en-US" sz="2800" b="1"/>
          </a:p>
          <a:p>
            <a:pPr eaLnBrk="1" hangingPunct="1"/>
            <a:r>
              <a:rPr lang="en-US" altLang="en-US" sz="2800" b="1"/>
              <a:t> the ground truth can be represent by a vector</a:t>
            </a:r>
          </a:p>
          <a:p>
            <a:pPr eaLnBrk="1" hangingPunct="1"/>
            <a:r>
              <a:rPr lang="en-US" altLang="en-US" sz="2800" b="1"/>
              <a:t> [1, 0, 0] and </a:t>
            </a:r>
          </a:p>
          <a:p>
            <a:pPr eaLnBrk="1" hangingPunct="1"/>
            <a:r>
              <a:rPr lang="en-US" altLang="en-US" sz="2800" b="1"/>
              <a:t>the output of the neural network is :</a:t>
            </a:r>
          </a:p>
          <a:p>
            <a:pPr eaLnBrk="1" hangingPunct="1"/>
            <a:r>
              <a:rPr lang="en-US" altLang="en-US" sz="2800" b="1"/>
              <a:t>[0.5, 0.2, 0.3], </a:t>
            </a:r>
          </a:p>
        </p:txBody>
      </p:sp>
      <p:graphicFrame>
        <p:nvGraphicFramePr>
          <p:cNvPr id="40962" name="Object 5">
            <a:extLst>
              <a:ext uri="{FF2B5EF4-FFF2-40B4-BE49-F238E27FC236}">
                <a16:creationId xmlns:a16="http://schemas.microsoft.com/office/drawing/2014/main" id="{C36A085A-6E62-4B81-B21B-32650A687B1C}"/>
              </a:ext>
            </a:extLst>
          </p:cNvPr>
          <p:cNvGraphicFramePr>
            <a:graphicFrameLocks noChangeAspect="1"/>
          </p:cNvGraphicFramePr>
          <p:nvPr/>
        </p:nvGraphicFramePr>
        <p:xfrm>
          <a:off x="4514850" y="3340100"/>
          <a:ext cx="114300" cy="177800"/>
        </p:xfrm>
        <a:graphic>
          <a:graphicData uri="http://schemas.openxmlformats.org/presentationml/2006/ole">
            <mc:AlternateContent xmlns:mc="http://schemas.openxmlformats.org/markup-compatibility/2006">
              <mc:Choice xmlns:v="urn:schemas-microsoft-com:vml" Requires="v">
                <p:oleObj spid="_x0000_s40970" name="Equation" r:id="rId3" imgW="114120" imgH="177480" progId="Equation.DSMT4">
                  <p:embed/>
                </p:oleObj>
              </mc:Choice>
              <mc:Fallback>
                <p:oleObj name="Equation" r:id="rId3" imgW="114120" imgH="17748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4010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6">
            <a:extLst>
              <a:ext uri="{FF2B5EF4-FFF2-40B4-BE49-F238E27FC236}">
                <a16:creationId xmlns:a16="http://schemas.microsoft.com/office/drawing/2014/main" id="{819B7464-B580-4828-9E06-9663D42C91D2}"/>
              </a:ext>
            </a:extLst>
          </p:cNvPr>
          <p:cNvGraphicFramePr>
            <a:graphicFrameLocks noChangeAspect="1"/>
          </p:cNvGraphicFramePr>
          <p:nvPr/>
        </p:nvGraphicFramePr>
        <p:xfrm>
          <a:off x="1066800" y="4648200"/>
          <a:ext cx="6850063" cy="1765300"/>
        </p:xfrm>
        <a:graphic>
          <a:graphicData uri="http://schemas.openxmlformats.org/presentationml/2006/ole">
            <mc:AlternateContent xmlns:mc="http://schemas.openxmlformats.org/markup-compatibility/2006">
              <mc:Choice xmlns:v="urn:schemas-microsoft-com:vml" Requires="v">
                <p:oleObj spid="_x0000_s40971" name="Equation" r:id="rId5" imgW="2463480" imgH="634680" progId="Equation.DSMT4">
                  <p:embed/>
                </p:oleObj>
              </mc:Choice>
              <mc:Fallback>
                <p:oleObj name="Equation" r:id="rId5" imgW="2463480" imgH="63468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6850063"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7555"/>
                                        </p:tgtEl>
                                        <p:attrNameLst>
                                          <p:attrName>style.visibility</p:attrName>
                                        </p:attrNameLst>
                                      </p:cBhvr>
                                      <p:to>
                                        <p:strVal val="visible"/>
                                      </p:to>
                                    </p:set>
                                    <p:anim calcmode="lin" valueType="num">
                                      <p:cBhvr additive="base">
                                        <p:cTn id="13" dur="500" fill="hold"/>
                                        <p:tgtEl>
                                          <p:spTgt spid="407555"/>
                                        </p:tgtEl>
                                        <p:attrNameLst>
                                          <p:attrName>ppt_x</p:attrName>
                                        </p:attrNameLst>
                                      </p:cBhvr>
                                      <p:tavLst>
                                        <p:tav tm="0">
                                          <p:val>
                                            <p:strVal val="#ppt_x"/>
                                          </p:val>
                                        </p:tav>
                                        <p:tav tm="100000">
                                          <p:val>
                                            <p:strVal val="#ppt_x"/>
                                          </p:val>
                                        </p:tav>
                                      </p:tavLst>
                                    </p:anim>
                                    <p:anim calcmode="lin" valueType="num">
                                      <p:cBhvr additive="base">
                                        <p:cTn id="14" dur="500" fill="hold"/>
                                        <p:tgtEl>
                                          <p:spTgt spid="4075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75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a:extLst>
              <a:ext uri="{FF2B5EF4-FFF2-40B4-BE49-F238E27FC236}">
                <a16:creationId xmlns:a16="http://schemas.microsoft.com/office/drawing/2014/main" id="{740D5240-7534-4560-A58E-6A83FF337CF6}"/>
              </a:ext>
            </a:extLst>
          </p:cNvPr>
          <p:cNvSpPr>
            <a:spLocks noChangeArrowheads="1"/>
          </p:cNvSpPr>
          <p:nvPr/>
        </p:nvSpPr>
        <p:spPr bwMode="auto">
          <a:xfrm>
            <a:off x="0" y="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rPr>
              <a:t>Prediction -</a:t>
            </a:r>
            <a:r>
              <a:rPr lang="en-US" altLang="en-US" sz="3600"/>
              <a:t> more specifically </a:t>
            </a:r>
            <a:r>
              <a:rPr lang="en-US" altLang="en-US" sz="3600">
                <a:solidFill>
                  <a:srgbClr val="FF0000"/>
                </a:solidFill>
              </a:rPr>
              <a:t>predictive modeling</a:t>
            </a:r>
            <a:r>
              <a:rPr lang="en-US" altLang="en-US" sz="3600"/>
              <a:t> - is a technique based on </a:t>
            </a:r>
            <a:r>
              <a:rPr lang="en-US" altLang="en-US" sz="3600">
                <a:solidFill>
                  <a:srgbClr val="FF0000"/>
                </a:solidFill>
              </a:rPr>
              <a:t>statistical modeling </a:t>
            </a:r>
            <a:r>
              <a:rPr lang="en-US" altLang="en-US" sz="3600"/>
              <a:t>to essentially compute the estimates that you can get via extrapolation.</a:t>
            </a:r>
          </a:p>
          <a:p>
            <a:pPr eaLnBrk="1" hangingPunct="1"/>
            <a:endParaRPr lang="en-US" altLang="en-US" sz="3600"/>
          </a:p>
          <a:p>
            <a:pPr eaLnBrk="1" hangingPunct="1"/>
            <a:r>
              <a:rPr lang="en-US" altLang="en-US" sz="3600"/>
              <a:t>it provides </a:t>
            </a:r>
            <a:r>
              <a:rPr lang="en-US" altLang="en-US" sz="3600">
                <a:solidFill>
                  <a:srgbClr val="FF0000"/>
                </a:solidFill>
              </a:rPr>
              <a:t>confidence bands </a:t>
            </a:r>
            <a:r>
              <a:rPr lang="en-US" altLang="en-US" sz="3600"/>
              <a:t>for the estimated values.</a:t>
            </a:r>
          </a:p>
        </p:txBody>
      </p:sp>
      <p:sp>
        <p:nvSpPr>
          <p:cNvPr id="3" name="Rectangle 2">
            <a:extLst>
              <a:ext uri="{FF2B5EF4-FFF2-40B4-BE49-F238E27FC236}">
                <a16:creationId xmlns:a16="http://schemas.microsoft.com/office/drawing/2014/main" id="{E45BE0B0-4289-4A16-8407-EA94CFA2F0E1}"/>
              </a:ext>
            </a:extLst>
          </p:cNvPr>
          <p:cNvSpPr>
            <a:spLocks noChangeArrowheads="1"/>
          </p:cNvSpPr>
          <p:nvPr/>
        </p:nvSpPr>
        <p:spPr bwMode="auto">
          <a:xfrm>
            <a:off x="0" y="4724400"/>
            <a:ext cx="9144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Supervised learning is often used in applications with historical data, to predict probable future events.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anim calcmode="lin" valueType="num">
                                      <p:cBhvr additive="base">
                                        <p:cTn id="7" dur="500" fill="hold"/>
                                        <p:tgtEl>
                                          <p:spTgt spid="118786"/>
                                        </p:tgtEl>
                                        <p:attrNameLst>
                                          <p:attrName>ppt_x</p:attrName>
                                        </p:attrNameLst>
                                      </p:cBhvr>
                                      <p:tavLst>
                                        <p:tav tm="0">
                                          <p:val>
                                            <p:strVal val="#ppt_x"/>
                                          </p:val>
                                        </p:tav>
                                        <p:tav tm="100000">
                                          <p:val>
                                            <p:strVal val="#ppt_x"/>
                                          </p:val>
                                        </p:tav>
                                      </p:tavLst>
                                    </p:anim>
                                    <p:anim calcmode="lin" valueType="num">
                                      <p:cBhvr additive="base">
                                        <p:cTn id="8" dur="500" fill="hold"/>
                                        <p:tgtEl>
                                          <p:spTgt spid="1187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p:bldP spid="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009789-650A-48AE-925F-78EE770D038F}"/>
              </a:ext>
            </a:extLst>
          </p:cNvPr>
          <p:cNvSpPr>
            <a:spLocks noChangeArrowheads="1"/>
          </p:cNvSpPr>
          <p:nvPr/>
        </p:nvSpPr>
        <p:spPr bwMode="auto">
          <a:xfrm>
            <a:off x="0" y="0"/>
            <a:ext cx="91440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When we develop a model for </a:t>
            </a:r>
            <a:r>
              <a:rPr lang="en-US" altLang="en-US" sz="4000">
                <a:solidFill>
                  <a:srgbClr val="FF0000"/>
                </a:solidFill>
              </a:rPr>
              <a:t>probabilistic classification</a:t>
            </a:r>
            <a:r>
              <a:rPr lang="en-US" altLang="en-US" sz="4000"/>
              <a:t>, aim is to map the model's inputs to probabilistic </a:t>
            </a:r>
            <a:r>
              <a:rPr lang="en-US" altLang="en-US" sz="4000" i="1">
                <a:solidFill>
                  <a:srgbClr val="FF0000"/>
                </a:solidFill>
              </a:rPr>
              <a:t>predictions</a:t>
            </a:r>
            <a:r>
              <a:rPr lang="en-US" altLang="en-US" sz="4000"/>
              <a:t>, and </a:t>
            </a:r>
          </a:p>
          <a:p>
            <a:pPr eaLnBrk="1" hangingPunct="1"/>
            <a:endParaRPr lang="en-US" altLang="en-US" sz="4000"/>
          </a:p>
          <a:p>
            <a:pPr eaLnBrk="1" hangingPunct="1"/>
            <a:r>
              <a:rPr lang="en-US" altLang="en-US" sz="4000" i="1"/>
              <a:t>train</a:t>
            </a:r>
            <a:r>
              <a:rPr lang="en-US" altLang="en-US" sz="4000"/>
              <a:t>  NN model by incrementally adjusting the model's parameters so that predictions get closer and closer to </a:t>
            </a:r>
            <a:r>
              <a:rPr lang="en-US" altLang="en-US" sz="4000" i="1">
                <a:solidFill>
                  <a:srgbClr val="FF0000"/>
                </a:solidFill>
              </a:rPr>
              <a:t>ground-truth probabilities</a:t>
            </a:r>
            <a:r>
              <a:rPr lang="en-US" altLang="en-US" sz="4000" i="1"/>
              <a:t>.</a:t>
            </a:r>
            <a:endParaRPr lang="en-US" altLang="en-US"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1">
            <a:extLst>
              <a:ext uri="{FF2B5EF4-FFF2-40B4-BE49-F238E27FC236}">
                <a16:creationId xmlns:a16="http://schemas.microsoft.com/office/drawing/2014/main" id="{C7F10BEA-4064-407F-B746-020A418E706B}"/>
              </a:ext>
            </a:extLst>
          </p:cNvPr>
          <p:cNvSpPr>
            <a:spLocks noChangeArrowheads="1"/>
          </p:cNvSpPr>
          <p:nvPr/>
        </p:nvSpPr>
        <p:spPr bwMode="auto">
          <a:xfrm>
            <a:off x="0" y="-79375"/>
            <a:ext cx="9144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solidFill>
                  <a:srgbClr val="000000"/>
                </a:solidFill>
                <a:latin typeface="Lato" panose="020F0502020204030203" pitchFamily="34" charset="0"/>
              </a:rPr>
              <a:t>During training, we might put in an image of a landscape, and we hope that our model produces predictions that are close to the </a:t>
            </a:r>
            <a:r>
              <a:rPr lang="en-US" altLang="en-US" sz="3200">
                <a:solidFill>
                  <a:srgbClr val="FF0000"/>
                </a:solidFill>
                <a:latin typeface="Lato" panose="020F0502020204030203" pitchFamily="34" charset="0"/>
              </a:rPr>
              <a:t>ground-truth class </a:t>
            </a:r>
            <a:r>
              <a:rPr lang="en-US" altLang="en-US" sz="3200">
                <a:solidFill>
                  <a:srgbClr val="000000"/>
                </a:solidFill>
                <a:latin typeface="Lato" panose="020F0502020204030203" pitchFamily="34" charset="0"/>
              </a:rPr>
              <a:t>probabilities</a:t>
            </a:r>
            <a:r>
              <a:rPr lang="en-US" altLang="en-US" sz="3200">
                <a:solidFill>
                  <a:srgbClr val="000000"/>
                </a:solidFill>
              </a:rPr>
              <a:t> </a:t>
            </a:r>
            <a:r>
              <a:rPr lang="en-US" altLang="en-US" sz="3600">
                <a:solidFill>
                  <a:srgbClr val="FF0000"/>
                </a:solidFill>
                <a:latin typeface="MathJax_Math-italic"/>
              </a:rPr>
              <a:t>t (y)</a:t>
            </a:r>
            <a:r>
              <a:rPr lang="en-US" altLang="en-US" sz="3600">
                <a:solidFill>
                  <a:srgbClr val="000000"/>
                </a:solidFill>
                <a:latin typeface="MathJax_Main"/>
              </a:rPr>
              <a:t>=(1.0,0.0,0.0)</a:t>
            </a:r>
          </a:p>
          <a:p>
            <a:endParaRPr lang="en-US" altLang="en-US" sz="3600">
              <a:solidFill>
                <a:srgbClr val="000000"/>
              </a:solidFill>
              <a:latin typeface="MathJax_Main"/>
            </a:endParaRPr>
          </a:p>
          <a:p>
            <a:r>
              <a:rPr lang="en-US" altLang="en-US" sz="3200">
                <a:solidFill>
                  <a:srgbClr val="000000"/>
                </a:solidFill>
                <a:latin typeface="Lato" panose="020F0502020204030203" pitchFamily="34" charset="0"/>
              </a:rPr>
              <a:t>If our model predicts a different distribution, say</a:t>
            </a:r>
            <a:r>
              <a:rPr lang="en-US" altLang="en-US" sz="3200">
                <a:solidFill>
                  <a:srgbClr val="000000"/>
                </a:solidFill>
              </a:rPr>
              <a:t> </a:t>
            </a:r>
            <a:r>
              <a:rPr lang="en-US" altLang="en-US" sz="3600">
                <a:solidFill>
                  <a:srgbClr val="FF0000"/>
                </a:solidFill>
                <a:latin typeface="MathJax_Math-italic"/>
              </a:rPr>
              <a:t>y</a:t>
            </a:r>
            <a:r>
              <a:rPr lang="en-US" altLang="en-US" sz="3600">
                <a:solidFill>
                  <a:srgbClr val="FF0000"/>
                </a:solidFill>
                <a:latin typeface="MathJax_Main"/>
              </a:rPr>
              <a:t>^</a:t>
            </a:r>
            <a:r>
              <a:rPr lang="en-US" altLang="en-US" sz="3600">
                <a:solidFill>
                  <a:srgbClr val="000000"/>
                </a:solidFill>
                <a:latin typeface="MathJax_Main"/>
              </a:rPr>
              <a:t>=(0.4,0.1,0.5) </a:t>
            </a:r>
          </a:p>
          <a:p>
            <a:endParaRPr lang="en-US" altLang="en-US" sz="3600">
              <a:solidFill>
                <a:srgbClr val="000000"/>
              </a:solidFill>
              <a:latin typeface="MathJax_Main"/>
            </a:endParaRPr>
          </a:p>
          <a:p>
            <a:r>
              <a:rPr lang="en-US" altLang="en-US" sz="3200">
                <a:solidFill>
                  <a:srgbClr val="000000"/>
                </a:solidFill>
                <a:latin typeface="Lato" panose="020F0502020204030203" pitchFamily="34" charset="0"/>
              </a:rPr>
              <a:t> then we'd like to nudge the parameters so that</a:t>
            </a:r>
            <a:r>
              <a:rPr lang="en-US" altLang="en-US" sz="3200">
                <a:solidFill>
                  <a:srgbClr val="000000"/>
                </a:solidFill>
              </a:rPr>
              <a:t> </a:t>
            </a:r>
            <a:r>
              <a:rPr lang="en-US" altLang="en-US" sz="3600">
                <a:solidFill>
                  <a:srgbClr val="FF0000"/>
                </a:solidFill>
                <a:latin typeface="MathJax_Math-italic"/>
              </a:rPr>
              <a:t>y</a:t>
            </a:r>
            <a:r>
              <a:rPr lang="en-US" altLang="en-US" sz="3600">
                <a:solidFill>
                  <a:srgbClr val="FF0000"/>
                </a:solidFill>
                <a:latin typeface="MathJax_Main"/>
              </a:rPr>
              <a:t>^</a:t>
            </a:r>
            <a:r>
              <a:rPr lang="en-US" altLang="en-US" sz="3200">
                <a:solidFill>
                  <a:srgbClr val="FF0000"/>
                </a:solidFill>
              </a:rPr>
              <a:t> </a:t>
            </a:r>
            <a:r>
              <a:rPr lang="en-US" altLang="en-US" sz="3200">
                <a:solidFill>
                  <a:srgbClr val="FF0000"/>
                </a:solidFill>
                <a:latin typeface="Lato" panose="020F0502020204030203" pitchFamily="34" charset="0"/>
              </a:rPr>
              <a:t>gets closer to</a:t>
            </a:r>
            <a:r>
              <a:rPr lang="en-US" altLang="en-US" sz="3200">
                <a:solidFill>
                  <a:srgbClr val="FF0000"/>
                </a:solidFill>
              </a:rPr>
              <a:t> </a:t>
            </a:r>
            <a:r>
              <a:rPr lang="en-US" altLang="en-US" sz="3600">
                <a:solidFill>
                  <a:srgbClr val="FF0000"/>
                </a:solidFill>
                <a:latin typeface="MathJax_Math-italic"/>
              </a:rPr>
              <a:t>y</a:t>
            </a:r>
            <a:r>
              <a:rPr lang="en-US" altLang="en-US" sz="3200">
                <a:solidFill>
                  <a:srgbClr val="000000"/>
                </a:solidFill>
                <a:latin typeface="Lato" panose="020F0502020204030203" pitchFamily="34" charset="0"/>
              </a:rPr>
              <a:t>.</a:t>
            </a:r>
            <a:r>
              <a:rPr lang="en-US" altLang="en-US" sz="1600"/>
              <a:t> </a:t>
            </a:r>
            <a:endParaRPr lang="en-US" altLang="en-US" sz="4400"/>
          </a:p>
        </p:txBody>
      </p:sp>
      <p:sp>
        <p:nvSpPr>
          <p:cNvPr id="593923" name="Rectangle 2">
            <a:extLst>
              <a:ext uri="{FF2B5EF4-FFF2-40B4-BE49-F238E27FC236}">
                <a16:creationId xmlns:a16="http://schemas.microsoft.com/office/drawing/2014/main" id="{1BDE752C-0D69-4CC7-B4F7-BE948F699169}"/>
              </a:ext>
            </a:extLst>
          </p:cNvPr>
          <p:cNvSpPr>
            <a:spLocks noChangeArrowheads="1"/>
          </p:cNvSpPr>
          <p:nvPr/>
        </p:nvSpPr>
        <p:spPr bwMode="auto">
          <a:xfrm>
            <a:off x="0" y="5319713"/>
            <a:ext cx="91440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i="1">
                <a:solidFill>
                  <a:srgbClr val="000000"/>
                </a:solidFill>
                <a:latin typeface="Lato" panose="020F0502020204030203" pitchFamily="34" charset="0"/>
              </a:rPr>
              <a:t>But what exactly do we mean by "gets closer to"? In particular, </a:t>
            </a:r>
            <a:r>
              <a:rPr lang="en-US" altLang="en-US" sz="2800" i="1">
                <a:solidFill>
                  <a:srgbClr val="FF0000"/>
                </a:solidFill>
                <a:latin typeface="Lato" panose="020F0502020204030203" pitchFamily="34" charset="0"/>
              </a:rPr>
              <a:t>how should we measure the difference between</a:t>
            </a:r>
            <a:r>
              <a:rPr lang="en-US" altLang="en-US" sz="2800" i="1">
                <a:solidFill>
                  <a:srgbClr val="FF0000"/>
                </a:solidFill>
              </a:rPr>
              <a:t> </a:t>
            </a:r>
            <a:r>
              <a:rPr lang="en-US" altLang="en-US" sz="3200" i="1">
                <a:solidFill>
                  <a:srgbClr val="FF0000"/>
                </a:solidFill>
                <a:latin typeface="MathJax_Math-italic"/>
              </a:rPr>
              <a:t>y</a:t>
            </a:r>
            <a:r>
              <a:rPr lang="en-US" altLang="en-US" sz="2800" i="1">
                <a:solidFill>
                  <a:srgbClr val="FF0000"/>
                </a:solidFill>
                <a:latin typeface="Lato" panose="020F0502020204030203" pitchFamily="34" charset="0"/>
              </a:rPr>
              <a:t>^</a:t>
            </a:r>
            <a:r>
              <a:rPr lang="en-US" altLang="en-US" sz="2800" i="1">
                <a:solidFill>
                  <a:srgbClr val="FF0000"/>
                </a:solidFill>
              </a:rPr>
              <a:t> </a:t>
            </a:r>
            <a:r>
              <a:rPr lang="en-US" altLang="en-US" sz="2800" i="1">
                <a:solidFill>
                  <a:srgbClr val="FF0000"/>
                </a:solidFill>
                <a:latin typeface="Lato" panose="020F0502020204030203" pitchFamily="34" charset="0"/>
              </a:rPr>
              <a:t>and</a:t>
            </a:r>
            <a:r>
              <a:rPr lang="en-US" altLang="en-US" sz="2800" i="1">
                <a:solidFill>
                  <a:srgbClr val="FF0000"/>
                </a:solidFill>
              </a:rPr>
              <a:t> </a:t>
            </a:r>
            <a:r>
              <a:rPr lang="en-US" altLang="en-US" sz="3200" i="1">
                <a:solidFill>
                  <a:srgbClr val="FF0000"/>
                </a:solidFill>
                <a:latin typeface="MathJax_Math-italic"/>
              </a:rPr>
              <a:t>y</a:t>
            </a:r>
            <a:r>
              <a:rPr lang="en-US" altLang="en-US" sz="2800" i="1">
                <a:solidFill>
                  <a:srgbClr val="FF0000"/>
                </a:solidFill>
                <a:latin typeface="Lato" panose="020F0502020204030203" pitchFamily="34" charset="0"/>
              </a:rPr>
              <a:t>?</a:t>
            </a:r>
            <a:r>
              <a:rPr lang="en-US" altLang="en-US" sz="1400" i="1">
                <a:solidFill>
                  <a:srgbClr val="FF0000"/>
                </a:solidFill>
              </a:rPr>
              <a:t> </a:t>
            </a:r>
            <a:endParaRPr lang="en-US" altLang="en-US" sz="4000" i="1">
              <a:solidFill>
                <a:srgbClr val="FF0000"/>
              </a:solidFil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a:extLst>
              <a:ext uri="{FF2B5EF4-FFF2-40B4-BE49-F238E27FC236}">
                <a16:creationId xmlns:a16="http://schemas.microsoft.com/office/drawing/2014/main" id="{C5D4B0A1-BF0D-4A43-92AC-3A4667D1DBEE}"/>
              </a:ext>
            </a:extLst>
          </p:cNvPr>
          <p:cNvSpPr>
            <a:spLocks noChangeArrowheads="1"/>
          </p:cNvSpPr>
          <p:nvPr/>
        </p:nvSpPr>
        <p:spPr bwMode="auto">
          <a:xfrm>
            <a:off x="0" y="0"/>
            <a:ext cx="91440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hlinkClick r:id="rId2"/>
              </a:rPr>
              <a:t>Cross-Entropy</a:t>
            </a:r>
            <a:endParaRPr lang="en-US" altLang="en-US" sz="2800" b="1"/>
          </a:p>
          <a:p>
            <a:pPr eaLnBrk="1" hangingPunct="1"/>
            <a:endParaRPr lang="en-US" altLang="en-US" sz="2800" b="1"/>
          </a:p>
          <a:p>
            <a:pPr eaLnBrk="1" hangingPunct="1"/>
            <a:r>
              <a:rPr lang="en-US" altLang="en-US" sz="2800"/>
              <a:t>Cross-entropy loss, or </a:t>
            </a:r>
            <a:r>
              <a:rPr lang="en-US" altLang="en-US" sz="2800">
                <a:solidFill>
                  <a:srgbClr val="FF0000"/>
                </a:solidFill>
              </a:rPr>
              <a:t>log loss</a:t>
            </a:r>
            <a:r>
              <a:rPr lang="en-US" altLang="en-US" sz="2800"/>
              <a:t>, measures the performance of a classification model whose </a:t>
            </a:r>
            <a:r>
              <a:rPr lang="en-US" altLang="en-US" sz="2800">
                <a:solidFill>
                  <a:srgbClr val="FF0000"/>
                </a:solidFill>
              </a:rPr>
              <a:t>output is a probability value between 0 and 1.</a:t>
            </a:r>
          </a:p>
          <a:p>
            <a:pPr eaLnBrk="1" hangingPunct="1"/>
            <a:endParaRPr lang="en-US" altLang="en-US" sz="2800"/>
          </a:p>
          <a:p>
            <a:pPr eaLnBrk="1" hangingPunct="1"/>
            <a:r>
              <a:rPr lang="en-US" altLang="en-US" sz="2800"/>
              <a:t> </a:t>
            </a:r>
            <a:r>
              <a:rPr lang="en-US" altLang="en-US" sz="2800">
                <a:solidFill>
                  <a:srgbClr val="FF0000"/>
                </a:solidFill>
              </a:rPr>
              <a:t>Cross-entropy loss increases as the predicted probability diverges from the actual label. </a:t>
            </a:r>
          </a:p>
          <a:p>
            <a:pPr eaLnBrk="1" hangingPunct="1"/>
            <a:endParaRPr lang="en-US" altLang="en-US" sz="2800"/>
          </a:p>
          <a:p>
            <a:pPr eaLnBrk="1" hangingPunct="1"/>
            <a:r>
              <a:rPr lang="en-US" altLang="en-US" sz="2800"/>
              <a:t>So predicting a probability of .012 when the actual observation label is 1 would be bad and result in a high loss value. </a:t>
            </a:r>
          </a:p>
          <a:p>
            <a:pPr eaLnBrk="1" hangingPunct="1"/>
            <a:endParaRPr lang="en-US" altLang="en-US" sz="2800"/>
          </a:p>
          <a:p>
            <a:pPr eaLnBrk="1" hangingPunct="1"/>
            <a:r>
              <a:rPr lang="en-US" altLang="en-US" sz="2800">
                <a:solidFill>
                  <a:srgbClr val="FF0000"/>
                </a:solidFill>
              </a:rPr>
              <a:t>A perfect model would have a log loss of 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4706">
                                            <p:txEl>
                                              <p:pRg st="0" end="0"/>
                                            </p:txEl>
                                          </p:spTgt>
                                        </p:tgtEl>
                                        <p:attrNameLst>
                                          <p:attrName>style.visibility</p:attrName>
                                        </p:attrNameLst>
                                      </p:cBhvr>
                                      <p:to>
                                        <p:strVal val="visible"/>
                                      </p:to>
                                    </p:set>
                                    <p:anim calcmode="lin" valueType="num">
                                      <p:cBhvr additive="base">
                                        <p:cTn id="7" dur="500" fill="hold"/>
                                        <p:tgtEl>
                                          <p:spTgt spid="5847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47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4706">
                                            <p:txEl>
                                              <p:pRg st="2" end="2"/>
                                            </p:txEl>
                                          </p:spTgt>
                                        </p:tgtEl>
                                        <p:attrNameLst>
                                          <p:attrName>style.visibility</p:attrName>
                                        </p:attrNameLst>
                                      </p:cBhvr>
                                      <p:to>
                                        <p:strVal val="visible"/>
                                      </p:to>
                                    </p:set>
                                    <p:anim calcmode="lin" valueType="num">
                                      <p:cBhvr additive="base">
                                        <p:cTn id="13" dur="500" fill="hold"/>
                                        <p:tgtEl>
                                          <p:spTgt spid="58470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47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4706">
                                            <p:txEl>
                                              <p:pRg st="4" end="4"/>
                                            </p:txEl>
                                          </p:spTgt>
                                        </p:tgtEl>
                                        <p:attrNameLst>
                                          <p:attrName>style.visibility</p:attrName>
                                        </p:attrNameLst>
                                      </p:cBhvr>
                                      <p:to>
                                        <p:strVal val="visible"/>
                                      </p:to>
                                    </p:set>
                                    <p:anim calcmode="lin" valueType="num">
                                      <p:cBhvr additive="base">
                                        <p:cTn id="19" dur="500" fill="hold"/>
                                        <p:tgtEl>
                                          <p:spTgt spid="58470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47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4706">
                                            <p:txEl>
                                              <p:pRg st="6" end="6"/>
                                            </p:txEl>
                                          </p:spTgt>
                                        </p:tgtEl>
                                        <p:attrNameLst>
                                          <p:attrName>style.visibility</p:attrName>
                                        </p:attrNameLst>
                                      </p:cBhvr>
                                      <p:to>
                                        <p:strVal val="visible"/>
                                      </p:to>
                                    </p:set>
                                    <p:anim calcmode="lin" valueType="num">
                                      <p:cBhvr additive="base">
                                        <p:cTn id="25" dur="500" fill="hold"/>
                                        <p:tgtEl>
                                          <p:spTgt spid="58470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47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84706">
                                            <p:txEl>
                                              <p:pRg st="8" end="8"/>
                                            </p:txEl>
                                          </p:spTgt>
                                        </p:tgtEl>
                                        <p:attrNameLst>
                                          <p:attrName>style.visibility</p:attrName>
                                        </p:attrNameLst>
                                      </p:cBhvr>
                                      <p:to>
                                        <p:strVal val="visible"/>
                                      </p:to>
                                    </p:set>
                                    <p:anim calcmode="lin" valueType="num">
                                      <p:cBhvr additive="base">
                                        <p:cTn id="31" dur="500" fill="hold"/>
                                        <p:tgtEl>
                                          <p:spTgt spid="58470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47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6"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970" name="Picture 2">
            <a:extLst>
              <a:ext uri="{FF2B5EF4-FFF2-40B4-BE49-F238E27FC236}">
                <a16:creationId xmlns:a16="http://schemas.microsoft.com/office/drawing/2014/main" id="{F943D087-C6B4-46DC-A938-0C0548911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63123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1">
            <a:extLst>
              <a:ext uri="{FF2B5EF4-FFF2-40B4-BE49-F238E27FC236}">
                <a16:creationId xmlns:a16="http://schemas.microsoft.com/office/drawing/2014/main" id="{C64E31BD-A90E-4394-888B-84A43B83CDEC}"/>
              </a:ext>
            </a:extLst>
          </p:cNvPr>
          <p:cNvSpPr>
            <a:spLocks noChangeArrowheads="1"/>
          </p:cNvSpPr>
          <p:nvPr/>
        </p:nvSpPr>
        <p:spPr bwMode="auto">
          <a:xfrm>
            <a:off x="304800" y="0"/>
            <a:ext cx="4572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The error function used is usually a cross entropy error function with a sigmoid unit. The reason is because in the back propagation stage, the convergence is often fast in case of a cross entropy function.</a:t>
            </a:r>
            <a:br>
              <a:rPr lang="en-US" altLang="en-US"/>
            </a:br>
            <a:br>
              <a:rPr lang="en-US" altLang="en-US"/>
            </a:br>
            <a:r>
              <a:rPr lang="en-US" altLang="en-US"/>
              <a:t>You can also use a squared error with a sigmoid unit but the convergence will be slow in case any of the neurons reach a saturation in the wrong side (due to the gradient being flat at the extremes for a sigmoid function). So, a squared error is often used with a rectified linear unit RLEU.</a:t>
            </a:r>
            <a:br>
              <a:rPr lang="en-US" altLang="en-US"/>
            </a:br>
            <a:br>
              <a:rPr lang="en-US" altLang="en-US"/>
            </a:br>
            <a:r>
              <a:rPr lang="en-US" altLang="en-US"/>
              <a:t>It is wort trying both but you should use either RLEU with squared error or a Sigmoid unit with Cross Entropy.</a:t>
            </a:r>
          </a:p>
        </p:txBody>
      </p:sp>
      <p:sp>
        <p:nvSpPr>
          <p:cNvPr id="598019" name="Rectangle 2">
            <a:extLst>
              <a:ext uri="{FF2B5EF4-FFF2-40B4-BE49-F238E27FC236}">
                <a16:creationId xmlns:a16="http://schemas.microsoft.com/office/drawing/2014/main" id="{476D4997-7CE1-4DF6-9B3E-47B3D0EDE486}"/>
              </a:ext>
            </a:extLst>
          </p:cNvPr>
          <p:cNvSpPr>
            <a:spLocks noChangeArrowheads="1"/>
          </p:cNvSpPr>
          <p:nvPr/>
        </p:nvSpPr>
        <p:spPr bwMode="auto">
          <a:xfrm>
            <a:off x="4038600" y="4271963"/>
            <a:ext cx="45720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In multi-label (as opposed to multi-class) classification, an input can have more than one label, or maybe none at all. We have one sigmoid output for each label and we minimize the (binary) cross-entropy for each label (each label is Bernoulli) and we sum over these for all labels. Basically we see multi-label as a set of independent two-class problems.</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9" name="Rectangle 2">
            <a:extLst>
              <a:ext uri="{FF2B5EF4-FFF2-40B4-BE49-F238E27FC236}">
                <a16:creationId xmlns:a16="http://schemas.microsoft.com/office/drawing/2014/main" id="{9304391C-50E0-4CDE-BB2D-C686C10A61A7}"/>
              </a:ext>
            </a:extLst>
          </p:cNvPr>
          <p:cNvSpPr>
            <a:spLocks noChangeArrowheads="1"/>
          </p:cNvSpPr>
          <p:nvPr/>
        </p:nvSpPr>
        <p:spPr bwMode="auto">
          <a:xfrm>
            <a:off x="0" y="0"/>
            <a:ext cx="91440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in the case of a </a:t>
            </a:r>
            <a:r>
              <a:rPr lang="en-US" altLang="en-US" sz="2800">
                <a:solidFill>
                  <a:srgbClr val="FF0000"/>
                </a:solidFill>
              </a:rPr>
              <a:t>binary classification </a:t>
            </a:r>
            <a:r>
              <a:rPr lang="en-US" altLang="en-US" sz="2800"/>
              <a:t>problem, you usually build a network with a single sigmoid output, where 0 means one class and 1 means the other class. </a:t>
            </a:r>
          </a:p>
          <a:p>
            <a:pPr eaLnBrk="1" hangingPunct="1"/>
            <a:endParaRPr lang="en-US" altLang="en-US" sz="2800"/>
          </a:p>
          <a:p>
            <a:pPr eaLnBrk="1" hangingPunct="1"/>
            <a:r>
              <a:rPr lang="en-US" altLang="en-US" sz="2800"/>
              <a:t>p(classA) = 1 - p(classB), so it's pointless to have the network compute both of them. </a:t>
            </a:r>
          </a:p>
          <a:p>
            <a:pPr eaLnBrk="1" hangingPunct="1"/>
            <a:endParaRPr lang="en-US" altLang="en-US" sz="2800"/>
          </a:p>
          <a:p>
            <a:pPr eaLnBrk="1" hangingPunct="1"/>
            <a:r>
              <a:rPr lang="en-US" altLang="en-US" sz="2800"/>
              <a:t>So the binary cross-entropy is usually defined in terms of a single output y:</a:t>
            </a:r>
          </a:p>
          <a:p>
            <a:pPr eaLnBrk="1" hangingPunct="1"/>
            <a:endParaRPr lang="en-US" altLang="en-US" sz="3200"/>
          </a:p>
          <a:p>
            <a:pPr eaLnBrk="1" hangingPunct="1"/>
            <a:r>
              <a:rPr lang="en-US" altLang="en-US" sz="3600" b="1">
                <a:solidFill>
                  <a:srgbClr val="FF0000"/>
                </a:solidFill>
              </a:rPr>
              <a:t>CE(t, y) = - t * log(y) - (1 - t) * log(1 - y)</a:t>
            </a:r>
          </a:p>
          <a:p>
            <a:pPr eaLnBrk="1" hangingPunct="1"/>
            <a:endParaRPr lang="en-US" altLang="en-US" sz="3600" b="1">
              <a:solidFill>
                <a:srgbClr val="FF0000"/>
              </a:solidFill>
            </a:endParaRPr>
          </a:p>
        </p:txBody>
      </p:sp>
      <p:graphicFrame>
        <p:nvGraphicFramePr>
          <p:cNvPr id="39938" name="Object 3">
            <a:extLst>
              <a:ext uri="{FF2B5EF4-FFF2-40B4-BE49-F238E27FC236}">
                <a16:creationId xmlns:a16="http://schemas.microsoft.com/office/drawing/2014/main" id="{ECA9BEC6-82AD-43BA-8D4D-81E0CB51506A}"/>
              </a:ext>
            </a:extLst>
          </p:cNvPr>
          <p:cNvGraphicFramePr>
            <a:graphicFrameLocks noChangeAspect="1"/>
          </p:cNvGraphicFramePr>
          <p:nvPr/>
        </p:nvGraphicFramePr>
        <p:xfrm>
          <a:off x="0" y="5334000"/>
          <a:ext cx="7842250" cy="990600"/>
        </p:xfrm>
        <a:graphic>
          <a:graphicData uri="http://schemas.openxmlformats.org/presentationml/2006/ole">
            <mc:AlternateContent xmlns:mc="http://schemas.openxmlformats.org/markup-compatibility/2006">
              <mc:Choice xmlns:v="urn:schemas-microsoft-com:vml" Requires="v">
                <p:oleObj spid="_x0000_s41990" name="Equation" r:id="rId3" imgW="2412720" imgH="304560" progId="Equation.DSMT4">
                  <p:embed/>
                </p:oleObj>
              </mc:Choice>
              <mc:Fallback>
                <p:oleObj name="Equation" r:id="rId3" imgW="2412720" imgH="3045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0"/>
                        <a:ext cx="78422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779">
                                            <p:txEl>
                                              <p:pRg st="0" end="0"/>
                                            </p:txEl>
                                          </p:spTgt>
                                        </p:tgtEl>
                                        <p:attrNameLst>
                                          <p:attrName>style.visibility</p:attrName>
                                        </p:attrNameLst>
                                      </p:cBhvr>
                                      <p:to>
                                        <p:strVal val="visible"/>
                                      </p:to>
                                    </p:set>
                                    <p:anim calcmode="lin" valueType="num">
                                      <p:cBhvr additive="base">
                                        <p:cTn id="7" dur="500" fill="hold"/>
                                        <p:tgtEl>
                                          <p:spTgt spid="5877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7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7779">
                                            <p:txEl>
                                              <p:pRg st="2" end="2"/>
                                            </p:txEl>
                                          </p:spTgt>
                                        </p:tgtEl>
                                        <p:attrNameLst>
                                          <p:attrName>style.visibility</p:attrName>
                                        </p:attrNameLst>
                                      </p:cBhvr>
                                      <p:to>
                                        <p:strVal val="visible"/>
                                      </p:to>
                                    </p:set>
                                    <p:anim calcmode="lin" valueType="num">
                                      <p:cBhvr additive="base">
                                        <p:cTn id="13" dur="500" fill="hold"/>
                                        <p:tgtEl>
                                          <p:spTgt spid="58777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77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7779">
                                            <p:txEl>
                                              <p:pRg st="4" end="4"/>
                                            </p:txEl>
                                          </p:spTgt>
                                        </p:tgtEl>
                                        <p:attrNameLst>
                                          <p:attrName>style.visibility</p:attrName>
                                        </p:attrNameLst>
                                      </p:cBhvr>
                                      <p:to>
                                        <p:strVal val="visible"/>
                                      </p:to>
                                    </p:set>
                                    <p:anim calcmode="lin" valueType="num">
                                      <p:cBhvr additive="base">
                                        <p:cTn id="19" dur="500" fill="hold"/>
                                        <p:tgtEl>
                                          <p:spTgt spid="58777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77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7779">
                                            <p:txEl>
                                              <p:pRg st="6" end="6"/>
                                            </p:txEl>
                                          </p:spTgt>
                                        </p:tgtEl>
                                        <p:attrNameLst>
                                          <p:attrName>style.visibility</p:attrName>
                                        </p:attrNameLst>
                                      </p:cBhvr>
                                      <p:to>
                                        <p:strVal val="visible"/>
                                      </p:to>
                                    </p:set>
                                    <p:anim calcmode="lin" valueType="num">
                                      <p:cBhvr additive="base">
                                        <p:cTn id="25" dur="500" fill="hold"/>
                                        <p:tgtEl>
                                          <p:spTgt spid="587779">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777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9938"/>
                                        </p:tgtEl>
                                        <p:attrNameLst>
                                          <p:attrName>style.visibility</p:attrName>
                                        </p:attrNameLst>
                                      </p:cBhvr>
                                      <p:to>
                                        <p:strVal val="visible"/>
                                      </p:to>
                                    </p:set>
                                    <p:anim calcmode="lin" valueType="num">
                                      <p:cBhvr additive="base">
                                        <p:cTn id="31" dur="500" fill="hold"/>
                                        <p:tgtEl>
                                          <p:spTgt spid="39938"/>
                                        </p:tgtEl>
                                        <p:attrNameLst>
                                          <p:attrName>ppt_x</p:attrName>
                                        </p:attrNameLst>
                                      </p:cBhvr>
                                      <p:tavLst>
                                        <p:tav tm="0">
                                          <p:val>
                                            <p:strVal val="#ppt_x"/>
                                          </p:val>
                                        </p:tav>
                                        <p:tav tm="100000">
                                          <p:val>
                                            <p:strVal val="#ppt_x"/>
                                          </p:val>
                                        </p:tav>
                                      </p:tavLst>
                                    </p:anim>
                                    <p:anim calcmode="lin" valueType="num">
                                      <p:cBhvr additive="base">
                                        <p:cTn id="32"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build="p"/>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1">
            <a:extLst>
              <a:ext uri="{FF2B5EF4-FFF2-40B4-BE49-F238E27FC236}">
                <a16:creationId xmlns:a16="http://schemas.microsoft.com/office/drawing/2014/main" id="{F8537E4C-939D-4D3E-B967-99EF535B5B51}"/>
              </a:ext>
            </a:extLst>
          </p:cNvPr>
          <p:cNvSpPr>
            <a:spLocks noChangeArrowheads="1"/>
          </p:cNvSpPr>
          <p:nvPr/>
        </p:nvSpPr>
        <p:spPr bwMode="auto">
          <a:xfrm>
            <a:off x="0" y="0"/>
            <a:ext cx="9144000" cy="1784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3600">
                <a:solidFill>
                  <a:srgbClr val="000000"/>
                </a:solidFill>
                <a:latin typeface="Roboto" panose="02000000000000000000" pitchFamily="2" charset="0"/>
              </a:rPr>
              <a:t>The</a:t>
            </a:r>
            <a:r>
              <a:rPr lang="en-US" altLang="en-US" sz="3600">
                <a:solidFill>
                  <a:srgbClr val="000000"/>
                </a:solidFill>
              </a:rPr>
              <a:t> </a:t>
            </a:r>
            <a:r>
              <a:rPr lang="en-US" altLang="en-US" sz="3600" i="1">
                <a:solidFill>
                  <a:srgbClr val="000000"/>
                </a:solidFill>
                <a:latin typeface="Roboto" panose="02000000000000000000" pitchFamily="2" charset="0"/>
              </a:rPr>
              <a:t>cross-entropy</a:t>
            </a:r>
            <a:r>
              <a:rPr lang="en-US" altLang="en-US" sz="3600">
                <a:solidFill>
                  <a:srgbClr val="000000"/>
                </a:solidFill>
              </a:rPr>
              <a:t> </a:t>
            </a:r>
            <a:r>
              <a:rPr lang="en-US" altLang="en-US" sz="3600">
                <a:solidFill>
                  <a:srgbClr val="000000"/>
                </a:solidFill>
                <a:latin typeface="Roboto" panose="02000000000000000000" pitchFamily="2" charset="0"/>
              </a:rPr>
              <a:t>between a </a:t>
            </a:r>
            <a:r>
              <a:rPr lang="en-US" altLang="en-US" sz="3600">
                <a:solidFill>
                  <a:srgbClr val="000000"/>
                </a:solidFill>
              </a:rPr>
              <a:t>“</a:t>
            </a:r>
            <a:r>
              <a:rPr lang="en-US" altLang="en-US" sz="3600">
                <a:solidFill>
                  <a:srgbClr val="000000"/>
                </a:solidFill>
                <a:latin typeface="Roboto" panose="02000000000000000000" pitchFamily="2" charset="0"/>
              </a:rPr>
              <a:t>true</a:t>
            </a:r>
            <a:r>
              <a:rPr lang="en-US" altLang="en-US" sz="3600">
                <a:solidFill>
                  <a:srgbClr val="000000"/>
                </a:solidFill>
              </a:rPr>
              <a:t>”</a:t>
            </a:r>
            <a:r>
              <a:rPr lang="en-US" altLang="en-US" sz="3600">
                <a:solidFill>
                  <a:srgbClr val="000000"/>
                </a:solidFill>
                <a:latin typeface="Roboto" panose="02000000000000000000" pitchFamily="2" charset="0"/>
              </a:rPr>
              <a:t> distribution</a:t>
            </a:r>
            <a:r>
              <a:rPr lang="en-US" altLang="en-US" sz="3600">
                <a:solidFill>
                  <a:srgbClr val="000000"/>
                </a:solidFill>
              </a:rPr>
              <a:t> </a:t>
            </a:r>
            <a:r>
              <a:rPr lang="en-US" altLang="en-US" sz="4000">
                <a:solidFill>
                  <a:srgbClr val="000000"/>
                </a:solidFill>
                <a:latin typeface="MathJax_Math-italic"/>
              </a:rPr>
              <a:t>p</a:t>
            </a:r>
            <a:r>
              <a:rPr lang="en-US" altLang="en-US" sz="3600">
                <a:solidFill>
                  <a:srgbClr val="000000"/>
                </a:solidFill>
              </a:rPr>
              <a:t> </a:t>
            </a:r>
            <a:r>
              <a:rPr lang="en-US" altLang="en-US" sz="3600">
                <a:solidFill>
                  <a:srgbClr val="000000"/>
                </a:solidFill>
                <a:latin typeface="Roboto" panose="02000000000000000000" pitchFamily="2" charset="0"/>
              </a:rPr>
              <a:t>and an estimated distribution</a:t>
            </a:r>
            <a:r>
              <a:rPr lang="en-US" altLang="en-US" sz="3600">
                <a:solidFill>
                  <a:srgbClr val="000000"/>
                </a:solidFill>
              </a:rPr>
              <a:t> </a:t>
            </a:r>
            <a:r>
              <a:rPr lang="en-US" altLang="en-US" sz="4000">
                <a:solidFill>
                  <a:srgbClr val="000000"/>
                </a:solidFill>
                <a:latin typeface="MathJax_Math-italic"/>
              </a:rPr>
              <a:t>q</a:t>
            </a:r>
            <a:r>
              <a:rPr lang="en-US" altLang="en-US" sz="3600">
                <a:solidFill>
                  <a:srgbClr val="000000"/>
                </a:solidFill>
              </a:rPr>
              <a:t> </a:t>
            </a:r>
            <a:r>
              <a:rPr lang="en-US" altLang="en-US" sz="3600">
                <a:solidFill>
                  <a:srgbClr val="000000"/>
                </a:solidFill>
                <a:latin typeface="Roboto" panose="02000000000000000000" pitchFamily="2" charset="0"/>
              </a:rPr>
              <a:t>is defined as</a:t>
            </a:r>
            <a:r>
              <a:rPr lang="en-US" altLang="en-US" sz="1200">
                <a:solidFill>
                  <a:srgbClr val="000000"/>
                </a:solidFill>
                <a:latin typeface="Roboto" panose="02000000000000000000" pitchFamily="2" charset="0"/>
              </a:rPr>
              <a:t>:</a:t>
            </a:r>
            <a:r>
              <a:rPr lang="en-US" altLang="en-US" sz="800"/>
              <a:t> </a:t>
            </a:r>
            <a:endParaRPr lang="en-US" altLang="en-US"/>
          </a:p>
        </p:txBody>
      </p:sp>
      <p:pic>
        <p:nvPicPr>
          <p:cNvPr id="581635" name="Picture 2">
            <a:extLst>
              <a:ext uri="{FF2B5EF4-FFF2-40B4-BE49-F238E27FC236}">
                <a16:creationId xmlns:a16="http://schemas.microsoft.com/office/drawing/2014/main" id="{9FCDEFC0-8B75-4275-8CED-C23CB80B0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19400"/>
            <a:ext cx="6729413"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636" name="Rectangle 3">
            <a:extLst>
              <a:ext uri="{FF2B5EF4-FFF2-40B4-BE49-F238E27FC236}">
                <a16:creationId xmlns:a16="http://schemas.microsoft.com/office/drawing/2014/main" id="{FA8E9881-4B5E-43F6-A884-DB6FDC017AA3}"/>
              </a:ext>
            </a:extLst>
          </p:cNvPr>
          <p:cNvSpPr>
            <a:spLocks noChangeArrowheads="1"/>
          </p:cNvSpPr>
          <p:nvPr/>
        </p:nvSpPr>
        <p:spPr bwMode="auto">
          <a:xfrm>
            <a:off x="0" y="53340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Assumption  :</a:t>
            </a:r>
          </a:p>
          <a:p>
            <a:pPr eaLnBrk="1" hangingPunct="1"/>
            <a:r>
              <a:rPr lang="en-US" altLang="en-US" sz="3200"/>
              <a:t> data are independent and identically distributed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1634"/>
                                        </p:tgtEl>
                                        <p:attrNameLst>
                                          <p:attrName>style.visibility</p:attrName>
                                        </p:attrNameLst>
                                      </p:cBhvr>
                                      <p:to>
                                        <p:strVal val="visible"/>
                                      </p:to>
                                    </p:set>
                                    <p:anim calcmode="lin" valueType="num">
                                      <p:cBhvr additive="base">
                                        <p:cTn id="7" dur="500" fill="hold"/>
                                        <p:tgtEl>
                                          <p:spTgt spid="581634"/>
                                        </p:tgtEl>
                                        <p:attrNameLst>
                                          <p:attrName>ppt_x</p:attrName>
                                        </p:attrNameLst>
                                      </p:cBhvr>
                                      <p:tavLst>
                                        <p:tav tm="0">
                                          <p:val>
                                            <p:strVal val="#ppt_x"/>
                                          </p:val>
                                        </p:tav>
                                        <p:tav tm="100000">
                                          <p:val>
                                            <p:strVal val="#ppt_x"/>
                                          </p:val>
                                        </p:tav>
                                      </p:tavLst>
                                    </p:anim>
                                    <p:anim calcmode="lin" valueType="num">
                                      <p:cBhvr additive="base">
                                        <p:cTn id="8" dur="500" fill="hold"/>
                                        <p:tgtEl>
                                          <p:spTgt spid="5816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1635"/>
                                        </p:tgtEl>
                                        <p:attrNameLst>
                                          <p:attrName>style.visibility</p:attrName>
                                        </p:attrNameLst>
                                      </p:cBhvr>
                                      <p:to>
                                        <p:strVal val="visible"/>
                                      </p:to>
                                    </p:set>
                                    <p:anim calcmode="lin" valueType="num">
                                      <p:cBhvr additive="base">
                                        <p:cTn id="13" dur="500" fill="hold"/>
                                        <p:tgtEl>
                                          <p:spTgt spid="581635"/>
                                        </p:tgtEl>
                                        <p:attrNameLst>
                                          <p:attrName>ppt_x</p:attrName>
                                        </p:attrNameLst>
                                      </p:cBhvr>
                                      <p:tavLst>
                                        <p:tav tm="0">
                                          <p:val>
                                            <p:strVal val="#ppt_x"/>
                                          </p:val>
                                        </p:tav>
                                        <p:tav tm="100000">
                                          <p:val>
                                            <p:strVal val="#ppt_x"/>
                                          </p:val>
                                        </p:tav>
                                      </p:tavLst>
                                    </p:anim>
                                    <p:anim calcmode="lin" valueType="num">
                                      <p:cBhvr additive="base">
                                        <p:cTn id="14" dur="500" fill="hold"/>
                                        <p:tgtEl>
                                          <p:spTgt spid="58163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1636"/>
                                        </p:tgtEl>
                                        <p:attrNameLst>
                                          <p:attrName>style.visibility</p:attrName>
                                        </p:attrNameLst>
                                      </p:cBhvr>
                                      <p:to>
                                        <p:strVal val="visible"/>
                                      </p:to>
                                    </p:set>
                                    <p:anim calcmode="lin" valueType="num">
                                      <p:cBhvr additive="base">
                                        <p:cTn id="19" dur="500" fill="hold"/>
                                        <p:tgtEl>
                                          <p:spTgt spid="581636"/>
                                        </p:tgtEl>
                                        <p:attrNameLst>
                                          <p:attrName>ppt_x</p:attrName>
                                        </p:attrNameLst>
                                      </p:cBhvr>
                                      <p:tavLst>
                                        <p:tav tm="0">
                                          <p:val>
                                            <p:strVal val="#ppt_x"/>
                                          </p:val>
                                        </p:tav>
                                        <p:tav tm="100000">
                                          <p:val>
                                            <p:strVal val="#ppt_x"/>
                                          </p:val>
                                        </p:tav>
                                      </p:tavLst>
                                    </p:anim>
                                    <p:anim calcmode="lin" valueType="num">
                                      <p:cBhvr additive="base">
                                        <p:cTn id="20" dur="500" fill="hold"/>
                                        <p:tgtEl>
                                          <p:spTgt spid="5816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animBg="1"/>
      <p:bldP spid="581636"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8D3F15-9F56-4E60-A6F9-305A322D354C}"/>
              </a:ext>
            </a:extLst>
          </p:cNvPr>
          <p:cNvSpPr>
            <a:spLocks noChangeArrowheads="1"/>
          </p:cNvSpPr>
          <p:nvPr/>
        </p:nvSpPr>
        <p:spPr bwMode="auto">
          <a:xfrm>
            <a:off x="0" y="0"/>
            <a:ext cx="9144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given a class label of 1 and a predicted probability of 0.25, the log loss:</a:t>
            </a:r>
          </a:p>
          <a:p>
            <a:pPr eaLnBrk="1" hangingPunct="1"/>
            <a:endParaRPr lang="en-US" altLang="en-US" sz="3600"/>
          </a:p>
          <a:p>
            <a:pPr eaLnBrk="1" hangingPunct="1"/>
            <a:r>
              <a:rPr lang="en-US" altLang="en-US" sz="3600"/>
              <a:t>-(1log(0.25)+(1-1)log(1-.25)) =0.6</a:t>
            </a:r>
          </a:p>
          <a:p>
            <a:pPr eaLnBrk="1" hangingPunct="1"/>
            <a:endParaRPr lang="en-US" altLang="en-US" sz="3600"/>
          </a:p>
          <a:p>
            <a:pPr eaLnBrk="1" hangingPunct="1"/>
            <a:endParaRPr lang="en-US" altLang="en-US" sz="3600"/>
          </a:p>
        </p:txBody>
      </p:sp>
      <p:sp>
        <p:nvSpPr>
          <p:cNvPr id="583683" name="Rectangle 5">
            <a:extLst>
              <a:ext uri="{FF2B5EF4-FFF2-40B4-BE49-F238E27FC236}">
                <a16:creationId xmlns:a16="http://schemas.microsoft.com/office/drawing/2014/main" id="{4E8B06BD-22BA-40F8-B05F-CA32375779E6}"/>
              </a:ext>
            </a:extLst>
          </p:cNvPr>
          <p:cNvSpPr>
            <a:spLocks noChangeArrowheads="1"/>
          </p:cNvSpPr>
          <p:nvPr/>
        </p:nvSpPr>
        <p:spPr bwMode="auto">
          <a:xfrm>
            <a:off x="0" y="2590800"/>
            <a:ext cx="9144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given a class label of 0 and a predicted probability of .25,  log loss :</a:t>
            </a:r>
          </a:p>
          <a:p>
            <a:pPr eaLnBrk="1" hangingPunct="1"/>
            <a:endParaRPr lang="en-US" altLang="en-US" sz="3600"/>
          </a:p>
          <a:p>
            <a:pPr eaLnBrk="1" hangingPunct="1"/>
            <a:r>
              <a:rPr lang="en-US" altLang="en-US" sz="3600"/>
              <a:t>-(1-0)log(1-.25)=0.125</a:t>
            </a:r>
          </a:p>
          <a:p>
            <a:pPr eaLnBrk="1" hangingPunct="1"/>
            <a:r>
              <a:rPr lang="en-US" altLang="en-US" sz="3600">
                <a:solidFill>
                  <a:srgbClr val="FF0000"/>
                </a:solidFill>
              </a:rPr>
              <a:t>Loss is less in this case</a:t>
            </a:r>
          </a:p>
        </p:txBody>
      </p:sp>
      <p:sp>
        <p:nvSpPr>
          <p:cNvPr id="7" name="Rectangle 6">
            <a:extLst>
              <a:ext uri="{FF2B5EF4-FFF2-40B4-BE49-F238E27FC236}">
                <a16:creationId xmlns:a16="http://schemas.microsoft.com/office/drawing/2014/main" id="{E89911D9-80BC-493B-8147-3CBAC89D2DA0}"/>
              </a:ext>
            </a:extLst>
          </p:cNvPr>
          <p:cNvSpPr>
            <a:spLocks noChangeArrowheads="1"/>
          </p:cNvSpPr>
          <p:nvPr/>
        </p:nvSpPr>
        <p:spPr bwMode="auto">
          <a:xfrm>
            <a:off x="2286000" y="5791200"/>
            <a:ext cx="6518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rPr>
              <a:t>CE(y, t) = - t * log(y) - (1 - t) * log(1 - 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 calcmode="lin" valueType="num">
                                      <p:cBhvr additive="base">
                                        <p:cTn id="2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83683">
                                            <p:txEl>
                                              <p:pRg st="0" end="0"/>
                                            </p:txEl>
                                          </p:spTgt>
                                        </p:tgtEl>
                                        <p:attrNameLst>
                                          <p:attrName>style.visibility</p:attrName>
                                        </p:attrNameLst>
                                      </p:cBhvr>
                                      <p:to>
                                        <p:strVal val="visible"/>
                                      </p:to>
                                    </p:set>
                                    <p:anim calcmode="lin" valueType="num">
                                      <p:cBhvr additive="base">
                                        <p:cTn id="29" dur="500" fill="hold"/>
                                        <p:tgtEl>
                                          <p:spTgt spid="58368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836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83683">
                                            <p:txEl>
                                              <p:pRg st="2" end="2"/>
                                            </p:txEl>
                                          </p:spTgt>
                                        </p:tgtEl>
                                        <p:attrNameLst>
                                          <p:attrName>style.visibility</p:attrName>
                                        </p:attrNameLst>
                                      </p:cBhvr>
                                      <p:to>
                                        <p:strVal val="visible"/>
                                      </p:to>
                                    </p:set>
                                    <p:anim calcmode="lin" valueType="num">
                                      <p:cBhvr additive="base">
                                        <p:cTn id="35" dur="500" fill="hold"/>
                                        <p:tgtEl>
                                          <p:spTgt spid="583683">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836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83683">
                                            <p:txEl>
                                              <p:pRg st="3" end="3"/>
                                            </p:txEl>
                                          </p:spTgt>
                                        </p:tgtEl>
                                        <p:attrNameLst>
                                          <p:attrName>style.visibility</p:attrName>
                                        </p:attrNameLst>
                                      </p:cBhvr>
                                      <p:to>
                                        <p:strVal val="visible"/>
                                      </p:to>
                                    </p:set>
                                    <p:anim calcmode="lin" valueType="num">
                                      <p:cBhvr additive="base">
                                        <p:cTn id="41" dur="500" fill="hold"/>
                                        <p:tgtEl>
                                          <p:spTgt spid="58368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836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583683" grpId="0" build="p"/>
      <p:bldP spid="7"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a:extLst>
              <a:ext uri="{FF2B5EF4-FFF2-40B4-BE49-F238E27FC236}">
                <a16:creationId xmlns:a16="http://schemas.microsoft.com/office/drawing/2014/main" id="{4B4BADA4-E73F-4229-AD33-A82CEB9F713B}"/>
              </a:ext>
            </a:extLst>
          </p:cNvPr>
          <p:cNvGraphicFramePr>
            <a:graphicFrameLocks noChangeAspect="1"/>
          </p:cNvGraphicFramePr>
          <p:nvPr/>
        </p:nvGraphicFramePr>
        <p:xfrm>
          <a:off x="457200" y="2286000"/>
          <a:ext cx="7000875" cy="1676400"/>
        </p:xfrm>
        <a:graphic>
          <a:graphicData uri="http://schemas.openxmlformats.org/presentationml/2006/ole">
            <mc:AlternateContent xmlns:mc="http://schemas.openxmlformats.org/markup-compatibility/2006">
              <mc:Choice xmlns:v="urn:schemas-microsoft-com:vml" Requires="v">
                <p:oleObj spid="_x0000_s43015" name="Equation" r:id="rId3" imgW="1803240" imgH="431640" progId="Equation.DSMT4">
                  <p:embed/>
                </p:oleObj>
              </mc:Choice>
              <mc:Fallback>
                <p:oleObj name="Equation" r:id="rId3" imgW="180324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0"/>
                        <a:ext cx="7000875"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Box 6">
            <a:extLst>
              <a:ext uri="{FF2B5EF4-FFF2-40B4-BE49-F238E27FC236}">
                <a16:creationId xmlns:a16="http://schemas.microsoft.com/office/drawing/2014/main" id="{EA656B62-FAD2-4C1D-AFA1-7C4D05B0C549}"/>
              </a:ext>
            </a:extLst>
          </p:cNvPr>
          <p:cNvSpPr txBox="1">
            <a:spLocks noChangeArrowheads="1"/>
          </p:cNvSpPr>
          <p:nvPr/>
        </p:nvSpPr>
        <p:spPr bwMode="auto">
          <a:xfrm>
            <a:off x="0" y="9144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FOR MULTI-CLASS </a:t>
            </a:r>
          </a:p>
        </p:txBody>
      </p:sp>
      <p:pic>
        <p:nvPicPr>
          <p:cNvPr id="8" name="Picture 2">
            <a:extLst>
              <a:ext uri="{FF2B5EF4-FFF2-40B4-BE49-F238E27FC236}">
                <a16:creationId xmlns:a16="http://schemas.microsoft.com/office/drawing/2014/main" id="{2790C137-8C3C-40A6-8449-5C4D54371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5029200"/>
            <a:ext cx="51863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1">
            <a:extLst>
              <a:ext uri="{FF2B5EF4-FFF2-40B4-BE49-F238E27FC236}">
                <a16:creationId xmlns:a16="http://schemas.microsoft.com/office/drawing/2014/main" id="{328E4781-1CA4-470A-A7B7-77DFEC517D28}"/>
              </a:ext>
            </a:extLst>
          </p:cNvPr>
          <p:cNvSpPr>
            <a:spLocks noChangeArrowheads="1"/>
          </p:cNvSpPr>
          <p:nvPr/>
        </p:nvSpPr>
        <p:spPr bwMode="auto">
          <a:xfrm>
            <a:off x="0" y="0"/>
            <a:ext cx="9144000" cy="5138738"/>
          </a:xfrm>
          <a:prstGeom prst="rect">
            <a:avLst/>
          </a:prstGeom>
          <a:solidFill>
            <a:srgbClr val="EFF0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solidFill>
                  <a:srgbClr val="242729"/>
                </a:solidFill>
              </a:rPr>
              <a:t>"true" distribution (the one that your machine learning algorithm is trying to match) is expressed in terms of a one-hot distribution.</a:t>
            </a:r>
          </a:p>
          <a:p>
            <a:endParaRPr lang="en-US" altLang="en-US"/>
          </a:p>
          <a:p>
            <a:r>
              <a:rPr lang="en-US" altLang="en-US" sz="3200">
                <a:solidFill>
                  <a:srgbClr val="242729"/>
                </a:solidFill>
              </a:rPr>
              <a:t>For example, suppose for a specific training instance, the label is B (out of the possible labels A, B, and C). The one-hot distribution for this training instance is therefore:</a:t>
            </a:r>
          </a:p>
          <a:p>
            <a:endParaRPr lang="en-US" altLang="en-US" sz="2000">
              <a:solidFill>
                <a:srgbClr val="242729"/>
              </a:solidFill>
              <a:latin typeface="Consolas" panose="020B0609020204030204" pitchFamily="49" charset="0"/>
            </a:endParaRPr>
          </a:p>
          <a:p>
            <a:r>
              <a:rPr lang="en-US" altLang="en-US" sz="3600">
                <a:solidFill>
                  <a:srgbClr val="242729"/>
                </a:solidFill>
                <a:latin typeface="Consolas" panose="020B0609020204030204" pitchFamily="49" charset="0"/>
              </a:rPr>
              <a:t>Pr(Class A) Pr(Class B) Pr(Class C) 0.0            1.0         0.0</a:t>
            </a:r>
            <a:r>
              <a:rPr lang="en-US" altLang="en-US" sz="3200"/>
              <a:t> </a:t>
            </a:r>
            <a:endParaRPr lang="en-US" altLang="en-US" sz="72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5730">
                                            <p:bg/>
                                          </p:spTgt>
                                        </p:tgtEl>
                                        <p:attrNameLst>
                                          <p:attrName>style.visibility</p:attrName>
                                        </p:attrNameLst>
                                      </p:cBhvr>
                                      <p:to>
                                        <p:strVal val="visible"/>
                                      </p:to>
                                    </p:set>
                                    <p:anim calcmode="lin" valueType="num">
                                      <p:cBhvr additive="base">
                                        <p:cTn id="7" dur="500" fill="hold"/>
                                        <p:tgtEl>
                                          <p:spTgt spid="58573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85730">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85730">
                                            <p:txEl>
                                              <p:pRg st="0" end="0"/>
                                            </p:txEl>
                                          </p:spTgt>
                                        </p:tgtEl>
                                        <p:attrNameLst>
                                          <p:attrName>style.visibility</p:attrName>
                                        </p:attrNameLst>
                                      </p:cBhvr>
                                      <p:to>
                                        <p:strVal val="visible"/>
                                      </p:to>
                                    </p:set>
                                    <p:anim calcmode="lin" valueType="num">
                                      <p:cBhvr additive="base">
                                        <p:cTn id="13" dur="500" fill="hold"/>
                                        <p:tgtEl>
                                          <p:spTgt spid="58573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5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85730">
                                            <p:txEl>
                                              <p:pRg st="2" end="2"/>
                                            </p:txEl>
                                          </p:spTgt>
                                        </p:tgtEl>
                                        <p:attrNameLst>
                                          <p:attrName>style.visibility</p:attrName>
                                        </p:attrNameLst>
                                      </p:cBhvr>
                                      <p:to>
                                        <p:strVal val="visible"/>
                                      </p:to>
                                    </p:set>
                                    <p:anim calcmode="lin" valueType="num">
                                      <p:cBhvr additive="base">
                                        <p:cTn id="19" dur="500" fill="hold"/>
                                        <p:tgtEl>
                                          <p:spTgt spid="58573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5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85730">
                                            <p:txEl>
                                              <p:pRg st="4" end="4"/>
                                            </p:txEl>
                                          </p:spTgt>
                                        </p:tgtEl>
                                        <p:attrNameLst>
                                          <p:attrName>style.visibility</p:attrName>
                                        </p:attrNameLst>
                                      </p:cBhvr>
                                      <p:to>
                                        <p:strVal val="visible"/>
                                      </p:to>
                                    </p:set>
                                    <p:anim calcmode="lin" valueType="num">
                                      <p:cBhvr additive="base">
                                        <p:cTn id="25" dur="500" fill="hold"/>
                                        <p:tgtEl>
                                          <p:spTgt spid="58573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573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5730"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7927DB-4764-4885-9425-580D155E1041}"/>
              </a:ext>
            </a:extLst>
          </p:cNvPr>
          <p:cNvSpPr>
            <a:spLocks noChangeArrowheads="1"/>
          </p:cNvSpPr>
          <p:nvPr/>
        </p:nvSpPr>
        <p:spPr bwMode="auto">
          <a:xfrm>
            <a:off x="0" y="0"/>
            <a:ext cx="9144000" cy="667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4400" b="1">
                <a:solidFill>
                  <a:srgbClr val="FF0000"/>
                </a:solidFill>
                <a:latin typeface="Calibri" panose="020F0502020204030204" pitchFamily="34" charset="0"/>
              </a:rPr>
              <a:t>Prediction/Dynamical Systems:</a:t>
            </a:r>
          </a:p>
          <a:p>
            <a:pPr eaLnBrk="1" hangingPunct="1"/>
            <a:br>
              <a:rPr lang="en-US" altLang="en-US" sz="3200">
                <a:latin typeface="Calibri" panose="020F0502020204030204" pitchFamily="34" charset="0"/>
              </a:rPr>
            </a:br>
            <a:r>
              <a:rPr lang="en-US" altLang="en-US" sz="4000" b="1">
                <a:latin typeface="Calibri" panose="020F0502020204030204" pitchFamily="34" charset="0"/>
              </a:rPr>
              <a:t>The task is to forecast some future values of a </a:t>
            </a:r>
            <a:r>
              <a:rPr lang="en-US" altLang="en-US" sz="4000" b="1">
                <a:solidFill>
                  <a:srgbClr val="FF0000"/>
                </a:solidFill>
                <a:latin typeface="Calibri" panose="020F0502020204030204" pitchFamily="34" charset="0"/>
              </a:rPr>
              <a:t>time-sequenced data. </a:t>
            </a:r>
          </a:p>
          <a:p>
            <a:pPr eaLnBrk="1" hangingPunct="1">
              <a:buFont typeface="Wingdings" panose="05000000000000000000" pitchFamily="2" charset="2"/>
              <a:buChar char="Ø"/>
            </a:pPr>
            <a:endParaRPr lang="en-US" altLang="en-US" sz="4000" b="1">
              <a:latin typeface="Calibri" panose="020F0502020204030204" pitchFamily="34" charset="0"/>
            </a:endParaRPr>
          </a:p>
          <a:p>
            <a:pPr eaLnBrk="1" hangingPunct="1">
              <a:buFont typeface="Wingdings" panose="05000000000000000000" pitchFamily="2" charset="2"/>
              <a:buChar char="Ø"/>
            </a:pPr>
            <a:r>
              <a:rPr lang="en-US" altLang="en-US" sz="4000" b="1">
                <a:latin typeface="Calibri" panose="020F0502020204030204" pitchFamily="34" charset="0"/>
              </a:rPr>
              <a:t>Prediction has a significant impact on </a:t>
            </a:r>
            <a:r>
              <a:rPr lang="en-US" altLang="en-US" sz="4000" b="1">
                <a:solidFill>
                  <a:srgbClr val="FF0000"/>
                </a:solidFill>
                <a:latin typeface="Calibri" panose="020F0502020204030204" pitchFamily="34" charset="0"/>
              </a:rPr>
              <a:t>decision support systems. </a:t>
            </a:r>
          </a:p>
          <a:p>
            <a:pPr eaLnBrk="1" hangingPunct="1">
              <a:buFont typeface="Wingdings" panose="05000000000000000000" pitchFamily="2" charset="2"/>
              <a:buChar char="Ø"/>
            </a:pPr>
            <a:endParaRPr lang="en-US" altLang="en-US" sz="4000" b="1">
              <a:latin typeface="Calibri" panose="020F0502020204030204" pitchFamily="34" charset="0"/>
            </a:endParaRPr>
          </a:p>
          <a:p>
            <a:pPr eaLnBrk="1" hangingPunct="1">
              <a:buFont typeface="Wingdings" panose="05000000000000000000" pitchFamily="2" charset="2"/>
              <a:buChar char="Ø"/>
            </a:pPr>
            <a:r>
              <a:rPr lang="en-US" altLang="en-US" sz="4000" b="1">
                <a:solidFill>
                  <a:srgbClr val="FF0000"/>
                </a:solidFill>
                <a:latin typeface="Calibri" panose="020F0502020204030204" pitchFamily="34" charset="0"/>
              </a:rPr>
              <a:t>Prediction</a:t>
            </a:r>
            <a:r>
              <a:rPr lang="en-US" altLang="en-US" sz="4000" b="1">
                <a:latin typeface="Calibri" panose="020F0502020204030204" pitchFamily="34" charset="0"/>
              </a:rPr>
              <a:t> </a:t>
            </a:r>
            <a:r>
              <a:rPr lang="en-US" altLang="en-US" sz="4000" b="1">
                <a:solidFill>
                  <a:srgbClr val="FF0000"/>
                </a:solidFill>
                <a:latin typeface="Calibri" panose="020F0502020204030204" pitchFamily="34" charset="0"/>
              </a:rPr>
              <a:t>differs </a:t>
            </a:r>
            <a:r>
              <a:rPr lang="en-US" altLang="en-US" sz="4000" b="1">
                <a:latin typeface="Calibri" panose="020F0502020204030204" pitchFamily="34" charset="0"/>
              </a:rPr>
              <a:t>from </a:t>
            </a:r>
            <a:r>
              <a:rPr lang="en-US" altLang="en-US" sz="4000" b="1">
                <a:solidFill>
                  <a:srgbClr val="FF0000"/>
                </a:solidFill>
                <a:latin typeface="Calibri" panose="020F0502020204030204" pitchFamily="34" charset="0"/>
              </a:rPr>
              <a:t>Function approximation </a:t>
            </a:r>
            <a:r>
              <a:rPr lang="en-US" altLang="en-US" sz="4000" b="1">
                <a:latin typeface="Calibri" panose="020F0502020204030204" pitchFamily="34" charset="0"/>
              </a:rPr>
              <a:t>by considering </a:t>
            </a:r>
            <a:r>
              <a:rPr lang="en-US" altLang="en-US" sz="4000" b="1">
                <a:solidFill>
                  <a:srgbClr val="FF0000"/>
                </a:solidFill>
                <a:latin typeface="Calibri" panose="020F0502020204030204" pitchFamily="34" charset="0"/>
              </a:rPr>
              <a:t>time factor</a:t>
            </a:r>
            <a:r>
              <a:rPr lang="en-US" altLang="en-US" sz="4000" b="1">
                <a:latin typeface="Calibri" panose="020F0502020204030204" pitchFamily="34" charset="0"/>
              </a:rPr>
              <a:t>.</a:t>
            </a:r>
          </a:p>
          <a:p>
            <a:pPr eaLnBrk="1" hangingPunct="1">
              <a:buFont typeface="Wingdings" panose="05000000000000000000" pitchFamily="2" charset="2"/>
              <a:buChar char="Ø"/>
            </a:pPr>
            <a:endParaRPr lang="en-US" altLang="en-US" sz="3200" b="1">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1">
            <a:extLst>
              <a:ext uri="{FF2B5EF4-FFF2-40B4-BE49-F238E27FC236}">
                <a16:creationId xmlns:a16="http://schemas.microsoft.com/office/drawing/2014/main" id="{126B0D09-C1CB-4FB7-8901-03E1BB97D173}"/>
              </a:ext>
            </a:extLst>
          </p:cNvPr>
          <p:cNvSpPr>
            <a:spLocks noChangeArrowheads="1"/>
          </p:cNvSpPr>
          <p:nvPr/>
        </p:nvSpPr>
        <p:spPr bwMode="auto">
          <a:xfrm>
            <a:off x="0" y="-61913"/>
            <a:ext cx="9144000" cy="3816351"/>
          </a:xfrm>
          <a:prstGeom prst="rect">
            <a:avLst/>
          </a:prstGeom>
          <a:solidFill>
            <a:srgbClr val="EFF0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solidFill>
                  <a:srgbClr val="242729"/>
                </a:solidFill>
              </a:rPr>
              <a:t> interpret the above "true" distribution to mean that the training instance has 0% probability of being class A, 100% probability of being class B, and 0% probability of being class C.</a:t>
            </a:r>
          </a:p>
          <a:p>
            <a:endParaRPr lang="en-US" altLang="en-US" sz="1600"/>
          </a:p>
          <a:p>
            <a:r>
              <a:rPr lang="en-US" altLang="en-US" sz="2800">
                <a:solidFill>
                  <a:srgbClr val="242729"/>
                </a:solidFill>
              </a:rPr>
              <a:t> machine learning algorithm predicts the following probability distribution:</a:t>
            </a:r>
            <a:endParaRPr lang="en-US" altLang="en-US">
              <a:solidFill>
                <a:srgbClr val="242729"/>
              </a:solidFill>
              <a:latin typeface="Consolas" panose="020B0609020204030204" pitchFamily="49" charset="0"/>
            </a:endParaRPr>
          </a:p>
          <a:p>
            <a:r>
              <a:rPr lang="en-US" altLang="en-US" sz="3200">
                <a:solidFill>
                  <a:srgbClr val="242729"/>
                </a:solidFill>
                <a:latin typeface="Consolas" panose="020B0609020204030204" pitchFamily="49" charset="0"/>
              </a:rPr>
              <a:t>Pr(Class A) Pr(Class B) Pr(Class C) 0.228         0.619       0.153</a:t>
            </a:r>
            <a:r>
              <a:rPr lang="en-US" altLang="en-US" sz="2800"/>
              <a:t> </a:t>
            </a:r>
            <a:endParaRPr lang="en-US" altLang="en-US" sz="6600"/>
          </a:p>
        </p:txBody>
      </p:sp>
      <p:sp>
        <p:nvSpPr>
          <p:cNvPr id="604163" name="Rectangle 2">
            <a:extLst>
              <a:ext uri="{FF2B5EF4-FFF2-40B4-BE49-F238E27FC236}">
                <a16:creationId xmlns:a16="http://schemas.microsoft.com/office/drawing/2014/main" id="{3C8F7379-9AE4-4E07-8CC8-16D097A8EB09}"/>
              </a:ext>
            </a:extLst>
          </p:cNvPr>
          <p:cNvSpPr>
            <a:spLocks noChangeArrowheads="1"/>
          </p:cNvSpPr>
          <p:nvPr/>
        </p:nvSpPr>
        <p:spPr bwMode="auto">
          <a:xfrm>
            <a:off x="0" y="4343400"/>
            <a:ext cx="9144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How close is the predicted distribution to the true distribution? That is what the cross-entropy loss determines. </a:t>
            </a:r>
            <a:endParaRPr lang="en-US" altLang="en-US" sz="2800"/>
          </a:p>
        </p:txBody>
      </p:sp>
      <p:sp>
        <p:nvSpPr>
          <p:cNvPr id="604164" name="Rectangle 3">
            <a:extLst>
              <a:ext uri="{FF2B5EF4-FFF2-40B4-BE49-F238E27FC236}">
                <a16:creationId xmlns:a16="http://schemas.microsoft.com/office/drawing/2014/main" id="{4096FCE8-E443-4027-9D45-B00D976556B2}"/>
              </a:ext>
            </a:extLst>
          </p:cNvPr>
          <p:cNvSpPr>
            <a:spLocks noChangeArrowheads="1"/>
          </p:cNvSpPr>
          <p:nvPr/>
        </p:nvSpPr>
        <p:spPr bwMode="auto">
          <a:xfrm>
            <a:off x="2286000" y="3105150"/>
            <a:ext cx="4572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http://neuralnetworksanddeeplearning.com/chap3.html</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F7D1FC44-7BFE-48B2-8F73-8666F5152DEB}"/>
              </a:ext>
            </a:extLst>
          </p:cNvPr>
          <p:cNvSpPr>
            <a:spLocks noChangeArrowheads="1"/>
          </p:cNvSpPr>
          <p:nvPr/>
        </p:nvSpPr>
        <p:spPr bwMode="auto">
          <a:xfrm>
            <a:off x="0" y="1295400"/>
            <a:ext cx="9144000" cy="2800350"/>
          </a:xfrm>
          <a:prstGeom prst="rect">
            <a:avLst/>
          </a:prstGeom>
          <a:solidFill>
            <a:srgbClr val="EFF0F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solidFill>
                <a:srgbClr val="242729"/>
              </a:solidFill>
              <a:latin typeface="Consolas" panose="020B0609020204030204" pitchFamily="49" charset="0"/>
            </a:endParaRPr>
          </a:p>
          <a:p>
            <a:r>
              <a:rPr lang="en-US" altLang="en-US" sz="2800">
                <a:solidFill>
                  <a:srgbClr val="242729"/>
                </a:solidFill>
                <a:latin typeface="Consolas" panose="020B0609020204030204" pitchFamily="49" charset="0"/>
              </a:rPr>
              <a:t>H = - (0.0*ln(0.228) + 1.0*ln(0.619) + 0.0*ln(0.153)) = 0.479 </a:t>
            </a:r>
          </a:p>
          <a:p>
            <a:endParaRPr lang="en-US" altLang="en-US" sz="2800">
              <a:solidFill>
                <a:srgbClr val="242729"/>
              </a:solidFill>
              <a:latin typeface="Consolas" panose="020B0609020204030204" pitchFamily="49" charset="0"/>
            </a:endParaRPr>
          </a:p>
          <a:p>
            <a:endParaRPr lang="en-US" altLang="en-US" sz="2400"/>
          </a:p>
          <a:p>
            <a:r>
              <a:rPr lang="en-US" altLang="en-US" sz="2800">
                <a:solidFill>
                  <a:srgbClr val="242729"/>
                </a:solidFill>
              </a:rPr>
              <a:t>So that is how "wrong" or "far away" your prediction is from the true distribution.</a:t>
            </a:r>
            <a:endParaRPr lang="en-US" altLang="en-US" sz="4400"/>
          </a:p>
        </p:txBody>
      </p:sp>
      <p:graphicFrame>
        <p:nvGraphicFramePr>
          <p:cNvPr id="44034" name="Object 2">
            <a:extLst>
              <a:ext uri="{FF2B5EF4-FFF2-40B4-BE49-F238E27FC236}">
                <a16:creationId xmlns:a16="http://schemas.microsoft.com/office/drawing/2014/main" id="{4A27DD14-A02D-40A9-8206-C479B88B9B83}"/>
              </a:ext>
            </a:extLst>
          </p:cNvPr>
          <p:cNvGraphicFramePr>
            <a:graphicFrameLocks noChangeAspect="1"/>
          </p:cNvGraphicFramePr>
          <p:nvPr/>
        </p:nvGraphicFramePr>
        <p:xfrm>
          <a:off x="1828800" y="0"/>
          <a:ext cx="4408488" cy="1055688"/>
        </p:xfrm>
        <a:graphic>
          <a:graphicData uri="http://schemas.openxmlformats.org/presentationml/2006/ole">
            <mc:AlternateContent xmlns:mc="http://schemas.openxmlformats.org/markup-compatibility/2006">
              <mc:Choice xmlns:v="urn:schemas-microsoft-com:vml" Requires="v">
                <p:oleObj spid="_x0000_s44039" name="Equation" r:id="rId3" imgW="1803240" imgH="431640" progId="Equation.DSMT4">
                  <p:embed/>
                </p:oleObj>
              </mc:Choice>
              <mc:Fallback>
                <p:oleObj name="Equation" r:id="rId3" imgW="180324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0"/>
                        <a:ext cx="4408488"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6" name="Rectangle 3">
            <a:extLst>
              <a:ext uri="{FF2B5EF4-FFF2-40B4-BE49-F238E27FC236}">
                <a16:creationId xmlns:a16="http://schemas.microsoft.com/office/drawing/2014/main" id="{1F238112-5667-4C81-9626-7BFB11ABCD1E}"/>
              </a:ext>
            </a:extLst>
          </p:cNvPr>
          <p:cNvSpPr>
            <a:spLocks noChangeArrowheads="1"/>
          </p:cNvSpPr>
          <p:nvPr/>
        </p:nvSpPr>
        <p:spPr bwMode="auto">
          <a:xfrm>
            <a:off x="0" y="4733925"/>
            <a:ext cx="9144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solidFill>
                  <a:srgbClr val="242729"/>
                </a:solidFill>
              </a:rPr>
              <a:t>the loss would be same no matter if the predictions are</a:t>
            </a:r>
          </a:p>
          <a:p>
            <a:r>
              <a:rPr lang="en-US" altLang="en-US" sz="3200">
                <a:solidFill>
                  <a:srgbClr val="242729"/>
                </a:solidFill>
              </a:rPr>
              <a:t>     </a:t>
            </a:r>
            <a:r>
              <a:rPr lang="en-US" altLang="en-US" sz="3600">
                <a:solidFill>
                  <a:srgbClr val="242729"/>
                </a:solidFill>
                <a:latin typeface="MathJax_Main"/>
              </a:rPr>
              <a:t>[0.178,0.619,0.148 ]</a:t>
            </a:r>
            <a:r>
              <a:rPr lang="en-US" altLang="en-US" sz="3200">
                <a:solidFill>
                  <a:srgbClr val="242729"/>
                </a:solidFill>
              </a:rPr>
              <a:t>  </a:t>
            </a:r>
          </a:p>
          <a:p>
            <a:r>
              <a:rPr lang="en-US" altLang="en-US" sz="3200">
                <a:solidFill>
                  <a:srgbClr val="242729"/>
                </a:solidFill>
              </a:rPr>
              <a:t> </a:t>
            </a:r>
            <a:endParaRPr lang="en-US" altLang="en-US" sz="480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1">
            <a:extLst>
              <a:ext uri="{FF2B5EF4-FFF2-40B4-BE49-F238E27FC236}">
                <a16:creationId xmlns:a16="http://schemas.microsoft.com/office/drawing/2014/main" id="{CB41AA1C-877F-4577-9EE2-5598F6981471}"/>
              </a:ext>
            </a:extLst>
          </p:cNvPr>
          <p:cNvSpPr>
            <a:spLocks noChangeArrowheads="1"/>
          </p:cNvSpPr>
          <p:nvPr/>
        </p:nvSpPr>
        <p:spPr bwMode="auto">
          <a:xfrm>
            <a:off x="0" y="0"/>
            <a:ext cx="9144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three data points in   classification have  their true label as </a:t>
            </a:r>
            <a:r>
              <a:rPr lang="en-US" altLang="en-US" sz="4000">
                <a:solidFill>
                  <a:srgbClr val="FF0000"/>
                </a:solidFill>
              </a:rPr>
              <a:t>1, 1, 0</a:t>
            </a:r>
            <a:r>
              <a:rPr lang="en-US" altLang="en-US" sz="4000"/>
              <a:t>, and my predicted y is 0.8, 0.9, 0.3. Then the average cross entropy is</a:t>
            </a:r>
          </a:p>
        </p:txBody>
      </p:sp>
      <p:graphicFrame>
        <p:nvGraphicFramePr>
          <p:cNvPr id="45058" name="Object 2">
            <a:extLst>
              <a:ext uri="{FF2B5EF4-FFF2-40B4-BE49-F238E27FC236}">
                <a16:creationId xmlns:a16="http://schemas.microsoft.com/office/drawing/2014/main" id="{269EDDD2-9417-4991-BC6B-8E1E16E17282}"/>
              </a:ext>
            </a:extLst>
          </p:cNvPr>
          <p:cNvGraphicFramePr>
            <a:graphicFrameLocks noChangeAspect="1"/>
          </p:cNvGraphicFramePr>
          <p:nvPr/>
        </p:nvGraphicFramePr>
        <p:xfrm>
          <a:off x="457200" y="3554413"/>
          <a:ext cx="8686800" cy="2355850"/>
        </p:xfrm>
        <a:graphic>
          <a:graphicData uri="http://schemas.openxmlformats.org/presentationml/2006/ole">
            <mc:AlternateContent xmlns:mc="http://schemas.openxmlformats.org/markup-compatibility/2006">
              <mc:Choice xmlns:v="urn:schemas-microsoft-com:vml" Requires="v">
                <p:oleObj spid="_x0000_s45062" name="Equation" r:id="rId3" imgW="3746160" imgH="1015920" progId="Equation.DSMT4">
                  <p:embed/>
                </p:oleObj>
              </mc:Choice>
              <mc:Fallback>
                <p:oleObj name="Equation" r:id="rId3" imgW="3746160" imgH="101592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54413"/>
                        <a:ext cx="8686800" cy="235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A4B37E4D-FF34-4096-BC42-377C961E79B5}"/>
              </a:ext>
            </a:extLst>
          </p:cNvPr>
          <p:cNvSpPr>
            <a:spLocks noChangeArrowheads="1"/>
          </p:cNvSpPr>
          <p:nvPr/>
        </p:nvSpPr>
        <p:spPr bwMode="auto">
          <a:xfrm>
            <a:off x="0" y="-1195388"/>
            <a:ext cx="9296400" cy="784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latin typeface="Calibri" panose="020F0502020204030204" pitchFamily="34" charset="0"/>
            </a:endParaRPr>
          </a:p>
          <a:p>
            <a:pPr eaLnBrk="1" hangingPunct="1"/>
            <a:endParaRPr lang="en-US" altLang="en-US" sz="3200" b="1" i="1">
              <a:solidFill>
                <a:srgbClr val="FF0000"/>
              </a:solidFill>
              <a:latin typeface="Century Schoolbook" panose="02040604050505020304" pitchFamily="18" charset="0"/>
            </a:endParaRPr>
          </a:p>
          <a:p>
            <a:pPr eaLnBrk="1" hangingPunct="1"/>
            <a:endParaRPr lang="en-US" altLang="en-US" sz="3200" b="1" i="1">
              <a:solidFill>
                <a:srgbClr val="FF0000"/>
              </a:solidFill>
              <a:latin typeface="Century Schoolbook" panose="02040604050505020304" pitchFamily="18" charset="0"/>
            </a:endParaRPr>
          </a:p>
          <a:p>
            <a:pPr eaLnBrk="1" hangingPunct="1"/>
            <a:r>
              <a:rPr lang="en-US" altLang="en-US" sz="3200" b="1" i="1">
                <a:solidFill>
                  <a:srgbClr val="FF0000"/>
                </a:solidFill>
                <a:latin typeface="Century Schoolbook" panose="02040604050505020304" pitchFamily="18" charset="0"/>
              </a:rPr>
              <a:t>Learning rate</a:t>
            </a:r>
          </a:p>
          <a:p>
            <a:pPr eaLnBrk="1" hangingPunct="1"/>
            <a:r>
              <a:rPr lang="en-US" altLang="en-US" sz="3200" b="1">
                <a:latin typeface="Calibri" panose="020F0502020204030204" pitchFamily="34" charset="0"/>
              </a:rPr>
              <a:t>   </a:t>
            </a:r>
          </a:p>
          <a:p>
            <a:pPr eaLnBrk="1" hangingPunct="1"/>
            <a:r>
              <a:rPr lang="en-US" altLang="en-US" sz="3200" b="1">
                <a:latin typeface="Calibri" panose="020F0502020204030204" pitchFamily="34" charset="0"/>
              </a:rPr>
              <a:t>Determines </a:t>
            </a:r>
            <a:r>
              <a:rPr lang="en-US" altLang="en-US" sz="3200" b="1">
                <a:solidFill>
                  <a:srgbClr val="FF0000"/>
                </a:solidFill>
                <a:latin typeface="Calibri" panose="020F0502020204030204" pitchFamily="34" charset="0"/>
              </a:rPr>
              <a:t>how far to move in the direction of the gradient</a:t>
            </a:r>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Affects the speed with which it  arrives at  minimum</a:t>
            </a:r>
          </a:p>
          <a:p>
            <a:pPr eaLnBrk="1" hangingPunct="1"/>
            <a:endParaRPr lang="en-US" altLang="en-US" sz="3200" b="1">
              <a:latin typeface="Calibri" panose="020F0502020204030204" pitchFamily="34" charset="0"/>
            </a:endParaRPr>
          </a:p>
          <a:p>
            <a:pPr eaLnBrk="1" hangingPunct="1"/>
            <a:r>
              <a:rPr lang="en-US" altLang="en-US" sz="3200" b="1">
                <a:solidFill>
                  <a:srgbClr val="FF0000"/>
                </a:solidFill>
                <a:latin typeface="Calibri" panose="020F0502020204030204" pitchFamily="34" charset="0"/>
              </a:rPr>
              <a:t>A small learning rate  will lead to slower learning, but a large one may cause a move through weight space that ``overshoots'' the solution vector. </a:t>
            </a:r>
          </a:p>
          <a:p>
            <a:pPr eaLnBrk="1" hangingPunct="1"/>
            <a:endParaRPr lang="en-US" altLang="en-US" sz="3200" b="1">
              <a:solidFill>
                <a:srgbClr val="FF0000"/>
              </a:solidFill>
              <a:latin typeface="Calibri" panose="020F0502020204030204" pitchFamily="34" charset="0"/>
            </a:endParaRPr>
          </a:p>
          <a:p>
            <a:pPr eaLnBrk="1" hangingPunct="1"/>
            <a:endParaRPr lang="en-US" altLang="en-US" sz="3200">
              <a:latin typeface="Calibri" panose="020F0502020204030204" pitchFamily="34" charset="0"/>
            </a:endParaRPr>
          </a:p>
          <a:p>
            <a:pPr eaLnBrk="1" hangingPunct="1"/>
            <a:r>
              <a:rPr lang="en-US" altLang="en-US" sz="3200">
                <a:latin typeface="Calibri" panose="020F0502020204030204" pitchFamily="34" charset="0"/>
              </a:rPr>
              <a:t> </a:t>
            </a:r>
          </a:p>
          <a:p>
            <a:pPr eaLnBrk="1" hangingPunct="1"/>
            <a:endParaRPr lang="en-US" altLang="en-US" sz="3200">
              <a:latin typeface="Calibri" panose="020F0502020204030204" pitchFamily="34" charset="0"/>
            </a:endParaRPr>
          </a:p>
        </p:txBody>
      </p:sp>
      <p:sp>
        <p:nvSpPr>
          <p:cNvPr id="3" name="Content Placeholder 2">
            <a:extLst>
              <a:ext uri="{FF2B5EF4-FFF2-40B4-BE49-F238E27FC236}">
                <a16:creationId xmlns:a16="http://schemas.microsoft.com/office/drawing/2014/main" id="{C78A662E-2A46-4A6F-BCDC-5F1DC07A591A}"/>
              </a:ext>
            </a:extLst>
          </p:cNvPr>
          <p:cNvSpPr txBox="1">
            <a:spLocks/>
          </p:cNvSpPr>
          <p:nvPr/>
        </p:nvSpPr>
        <p:spPr bwMode="auto">
          <a:xfrm>
            <a:off x="0" y="4594225"/>
            <a:ext cx="9144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Font typeface="Arial" panose="020B0604020202020204" pitchFamily="34" charset="0"/>
              <a:buChar char="•"/>
            </a:pPr>
            <a:r>
              <a:rPr lang="en-US" altLang="en-US" sz="3200" b="1" i="1">
                <a:latin typeface="Calibri" panose="020F0502020204030204" pitchFamily="34" charset="0"/>
              </a:rPr>
              <a:t>  learning rate  </a:t>
            </a:r>
            <a:r>
              <a:rPr lang="en-US" altLang="en-US" sz="3200" b="1" i="1">
                <a:solidFill>
                  <a:srgbClr val="FF0000"/>
                </a:solidFill>
                <a:latin typeface="Calibri" panose="020F0502020204030204" pitchFamily="34" charset="0"/>
              </a:rPr>
              <a:t>Too small  </a:t>
            </a:r>
            <a:r>
              <a:rPr lang="en-US" altLang="en-US" sz="3200" b="1" i="1">
                <a:latin typeface="Calibri" panose="020F0502020204030204" pitchFamily="34" charset="0"/>
              </a:rPr>
              <a:t>Convergence extremely slow </a:t>
            </a:r>
          </a:p>
          <a:p>
            <a:pPr eaLnBrk="1" hangingPunct="1">
              <a:spcBef>
                <a:spcPct val="20000"/>
              </a:spcBef>
              <a:buFont typeface="Arial" panose="020B0604020202020204" pitchFamily="34" charset="0"/>
              <a:buChar char="•"/>
            </a:pPr>
            <a:r>
              <a:rPr lang="en-US" altLang="en-US" sz="3200" b="1" i="1">
                <a:latin typeface="Calibri" panose="020F0502020204030204" pitchFamily="34" charset="0"/>
              </a:rPr>
              <a:t>learning rate </a:t>
            </a:r>
            <a:r>
              <a:rPr lang="en-US" altLang="en-US" sz="3200" b="1" i="1">
                <a:solidFill>
                  <a:srgbClr val="FF0000"/>
                </a:solidFill>
                <a:latin typeface="Calibri" panose="020F0502020204030204" pitchFamily="34" charset="0"/>
              </a:rPr>
              <a:t>Too large</a:t>
            </a:r>
            <a:r>
              <a:rPr lang="en-US" altLang="en-US" sz="3200" b="1" i="1">
                <a:latin typeface="Calibri" panose="020F0502020204030204" pitchFamily="34" charset="0"/>
              </a:rPr>
              <a:t> Solution vector may not </a:t>
            </a:r>
            <a:r>
              <a:rPr lang="en-US" altLang="en-US" sz="3200" b="1" i="1">
                <a:solidFill>
                  <a:srgbClr val="FF0000"/>
                </a:solidFill>
                <a:latin typeface="Calibri" panose="020F0502020204030204" pitchFamily="34" charset="0"/>
              </a:rPr>
              <a:t>converge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06">
                                            <p:txEl>
                                              <p:pRg st="3" end="3"/>
                                            </p:txEl>
                                          </p:spTgt>
                                        </p:tgtEl>
                                        <p:attrNameLst>
                                          <p:attrName>style.visibility</p:attrName>
                                        </p:attrNameLst>
                                      </p:cBhvr>
                                      <p:to>
                                        <p:strVal val="visible"/>
                                      </p:to>
                                    </p:set>
                                    <p:anim calcmode="lin" valueType="num">
                                      <p:cBhvr additive="base">
                                        <p:cTn id="7" dur="500" fill="hold"/>
                                        <p:tgtEl>
                                          <p:spTgt spid="17510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1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5106">
                                            <p:txEl>
                                              <p:pRg st="4" end="4"/>
                                            </p:txEl>
                                          </p:spTgt>
                                        </p:tgtEl>
                                        <p:attrNameLst>
                                          <p:attrName>style.visibility</p:attrName>
                                        </p:attrNameLst>
                                      </p:cBhvr>
                                      <p:to>
                                        <p:strVal val="visible"/>
                                      </p:to>
                                    </p:set>
                                    <p:anim calcmode="lin" valueType="num">
                                      <p:cBhvr additive="base">
                                        <p:cTn id="13" dur="500" fill="hold"/>
                                        <p:tgtEl>
                                          <p:spTgt spid="17510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51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5106">
                                            <p:txEl>
                                              <p:pRg st="5" end="5"/>
                                            </p:txEl>
                                          </p:spTgt>
                                        </p:tgtEl>
                                        <p:attrNameLst>
                                          <p:attrName>style.visibility</p:attrName>
                                        </p:attrNameLst>
                                      </p:cBhvr>
                                      <p:to>
                                        <p:strVal val="visible"/>
                                      </p:to>
                                    </p:set>
                                    <p:anim calcmode="lin" valueType="num">
                                      <p:cBhvr additive="base">
                                        <p:cTn id="19" dur="500" fill="hold"/>
                                        <p:tgtEl>
                                          <p:spTgt spid="17510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510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5106">
                                            <p:txEl>
                                              <p:pRg st="6" end="6"/>
                                            </p:txEl>
                                          </p:spTgt>
                                        </p:tgtEl>
                                        <p:attrNameLst>
                                          <p:attrName>style.visibility</p:attrName>
                                        </p:attrNameLst>
                                      </p:cBhvr>
                                      <p:to>
                                        <p:strVal val="visible"/>
                                      </p:to>
                                    </p:set>
                                    <p:anim calcmode="lin" valueType="num">
                                      <p:cBhvr additive="base">
                                        <p:cTn id="25" dur="500" fill="hold"/>
                                        <p:tgtEl>
                                          <p:spTgt spid="17510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51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5106">
                                            <p:txEl>
                                              <p:pRg st="8" end="8"/>
                                            </p:txEl>
                                          </p:spTgt>
                                        </p:tgtEl>
                                        <p:attrNameLst>
                                          <p:attrName>style.visibility</p:attrName>
                                        </p:attrNameLst>
                                      </p:cBhvr>
                                      <p:to>
                                        <p:strVal val="visible"/>
                                      </p:to>
                                    </p:set>
                                    <p:anim calcmode="lin" valueType="num">
                                      <p:cBhvr additive="base">
                                        <p:cTn id="31" dur="500" fill="hold"/>
                                        <p:tgtEl>
                                          <p:spTgt spid="17510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510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5106">
                                            <p:txEl>
                                              <p:pRg st="11" end="11"/>
                                            </p:txEl>
                                          </p:spTgt>
                                        </p:tgtEl>
                                        <p:attrNameLst>
                                          <p:attrName>style.visibility</p:attrName>
                                        </p:attrNameLst>
                                      </p:cBhvr>
                                      <p:to>
                                        <p:strVal val="visible"/>
                                      </p:to>
                                    </p:set>
                                    <p:anim calcmode="lin" valueType="num">
                                      <p:cBhvr additive="base">
                                        <p:cTn id="37" dur="500" fill="hold"/>
                                        <p:tgtEl>
                                          <p:spTgt spid="175106">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510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 calcmode="lin" valueType="num">
                                      <p:cBhvr additive="base">
                                        <p:cTn id="4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 calcmode="lin" valueType="num">
                                      <p:cBhvr additive="base">
                                        <p:cTn id="4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build="p"/>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5810" name="Picture 2">
            <a:extLst>
              <a:ext uri="{FF2B5EF4-FFF2-40B4-BE49-F238E27FC236}">
                <a16:creationId xmlns:a16="http://schemas.microsoft.com/office/drawing/2014/main" id="{9F1D9E58-1639-4A0C-A2E4-003B0A57D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91000" cy="336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1F1E349-7942-4B5B-964F-BB9044552D03}"/>
              </a:ext>
            </a:extLst>
          </p:cNvPr>
          <p:cNvSpPr txBox="1">
            <a:spLocks noChangeArrowheads="1"/>
          </p:cNvSpPr>
          <p:nvPr/>
        </p:nvSpPr>
        <p:spPr bwMode="auto">
          <a:xfrm>
            <a:off x="4876800" y="609600"/>
            <a:ext cx="39624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If length of jump is too long, might never reach there, because of overshoot</a:t>
            </a:r>
          </a:p>
        </p:txBody>
      </p:sp>
      <p:pic>
        <p:nvPicPr>
          <p:cNvPr id="1015811" name="Picture 3">
            <a:extLst>
              <a:ext uri="{FF2B5EF4-FFF2-40B4-BE49-F238E27FC236}">
                <a16:creationId xmlns:a16="http://schemas.microsoft.com/office/drawing/2014/main" id="{9D0D3A68-D0B9-458D-86B4-61BB70B7F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5638"/>
            <a:ext cx="442118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8E61194-EF14-4E53-A209-C6CF06DC78B7}"/>
              </a:ext>
            </a:extLst>
          </p:cNvPr>
          <p:cNvSpPr txBox="1">
            <a:spLocks noChangeArrowheads="1"/>
          </p:cNvSpPr>
          <p:nvPr/>
        </p:nvSpPr>
        <p:spPr bwMode="auto">
          <a:xfrm>
            <a:off x="4953000" y="2887663"/>
            <a:ext cx="4191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If bowl was not parabola shaped, has many local minimas, learning rate is small, the probability of getting caught in local minima for several iterations is quite high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15810"/>
                                        </p:tgtEl>
                                        <p:attrNameLst>
                                          <p:attrName>style.visibility</p:attrName>
                                        </p:attrNameLst>
                                      </p:cBhvr>
                                      <p:to>
                                        <p:strVal val="visible"/>
                                      </p:to>
                                    </p:set>
                                    <p:anim calcmode="lin" valueType="num">
                                      <p:cBhvr additive="base">
                                        <p:cTn id="7" dur="500" fill="hold"/>
                                        <p:tgtEl>
                                          <p:spTgt spid="1015810"/>
                                        </p:tgtEl>
                                        <p:attrNameLst>
                                          <p:attrName>ppt_x</p:attrName>
                                        </p:attrNameLst>
                                      </p:cBhvr>
                                      <p:tavLst>
                                        <p:tav tm="0">
                                          <p:val>
                                            <p:strVal val="#ppt_x"/>
                                          </p:val>
                                        </p:tav>
                                        <p:tav tm="100000">
                                          <p:val>
                                            <p:strVal val="#ppt_x"/>
                                          </p:val>
                                        </p:tav>
                                      </p:tavLst>
                                    </p:anim>
                                    <p:anim calcmode="lin" valueType="num">
                                      <p:cBhvr additive="base">
                                        <p:cTn id="8" dur="500" fill="hold"/>
                                        <p:tgtEl>
                                          <p:spTgt spid="10158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15811"/>
                                        </p:tgtEl>
                                        <p:attrNameLst>
                                          <p:attrName>style.visibility</p:attrName>
                                        </p:attrNameLst>
                                      </p:cBhvr>
                                      <p:to>
                                        <p:strVal val="visible"/>
                                      </p:to>
                                    </p:set>
                                    <p:anim calcmode="lin" valueType="num">
                                      <p:cBhvr additive="base">
                                        <p:cTn id="19" dur="500" fill="hold"/>
                                        <p:tgtEl>
                                          <p:spTgt spid="1015811"/>
                                        </p:tgtEl>
                                        <p:attrNameLst>
                                          <p:attrName>ppt_x</p:attrName>
                                        </p:attrNameLst>
                                      </p:cBhvr>
                                      <p:tavLst>
                                        <p:tav tm="0">
                                          <p:val>
                                            <p:strVal val="#ppt_x"/>
                                          </p:val>
                                        </p:tav>
                                        <p:tav tm="100000">
                                          <p:val>
                                            <p:strVal val="#ppt_x"/>
                                          </p:val>
                                        </p:tav>
                                      </p:tavLst>
                                    </p:anim>
                                    <p:anim calcmode="lin" valueType="num">
                                      <p:cBhvr additive="base">
                                        <p:cTn id="20" dur="500" fill="hold"/>
                                        <p:tgtEl>
                                          <p:spTgt spid="10158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0306" name="Picture 3">
            <a:extLst>
              <a:ext uri="{FF2B5EF4-FFF2-40B4-BE49-F238E27FC236}">
                <a16:creationId xmlns:a16="http://schemas.microsoft.com/office/drawing/2014/main" id="{67C79DBF-06A4-459F-A806-B78DE6A9F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242888"/>
            <a:ext cx="8982075" cy="637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4" name="Picture 1">
            <a:extLst>
              <a:ext uri="{FF2B5EF4-FFF2-40B4-BE49-F238E27FC236}">
                <a16:creationId xmlns:a16="http://schemas.microsoft.com/office/drawing/2014/main" id="{E100362C-9BB5-4383-9A23-7C66813AD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9750"/>
            <a:ext cx="7543800" cy="583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6274" name="Picture 2">
            <a:extLst>
              <a:ext uri="{FF2B5EF4-FFF2-40B4-BE49-F238E27FC236}">
                <a16:creationId xmlns:a16="http://schemas.microsoft.com/office/drawing/2014/main" id="{93A3BBB7-66A6-4110-9A47-431954F89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66274"/>
                                        </p:tgtEl>
                                        <p:attrNameLst>
                                          <p:attrName>style.visibility</p:attrName>
                                        </p:attrNameLst>
                                      </p:cBhvr>
                                      <p:to>
                                        <p:strVal val="visible"/>
                                      </p:to>
                                    </p:set>
                                    <p:anim calcmode="lin" valueType="num">
                                      <p:cBhvr additive="base">
                                        <p:cTn id="7" dur="500" fill="hold"/>
                                        <p:tgtEl>
                                          <p:spTgt spid="566274"/>
                                        </p:tgtEl>
                                        <p:attrNameLst>
                                          <p:attrName>ppt_x</p:attrName>
                                        </p:attrNameLst>
                                      </p:cBhvr>
                                      <p:tavLst>
                                        <p:tav tm="0">
                                          <p:val>
                                            <p:strVal val="#ppt_x"/>
                                          </p:val>
                                        </p:tav>
                                        <p:tav tm="100000">
                                          <p:val>
                                            <p:strVal val="#ppt_x"/>
                                          </p:val>
                                        </p:tav>
                                      </p:tavLst>
                                    </p:anim>
                                    <p:anim calcmode="lin" valueType="num">
                                      <p:cBhvr additive="base">
                                        <p:cTn id="8" dur="500" fill="hold"/>
                                        <p:tgtEl>
                                          <p:spTgt spid="566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5491" name="Picture 3">
            <a:extLst>
              <a:ext uri="{FF2B5EF4-FFF2-40B4-BE49-F238E27FC236}">
                <a16:creationId xmlns:a16="http://schemas.microsoft.com/office/drawing/2014/main" id="{050432E7-91E1-4E0D-A8BB-411CA832F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29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80D39B4-01A6-46CD-AF79-C5B609D79ED8}"/>
              </a:ext>
            </a:extLst>
          </p:cNvPr>
          <p:cNvSpPr txBox="1">
            <a:spLocks noChangeArrowheads="1"/>
          </p:cNvSpPr>
          <p:nvPr/>
        </p:nvSpPr>
        <p:spPr bwMode="auto">
          <a:xfrm>
            <a:off x="5029200" y="0"/>
            <a:ext cx="4114800" cy="649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Learning rates are no longer fixed</a:t>
            </a:r>
          </a:p>
          <a:p>
            <a:pPr eaLnBrk="1" hangingPunct="1"/>
            <a:r>
              <a:rPr lang="en-US" altLang="en-US" sz="3200"/>
              <a:t>Can be made larger/smaller depending on</a:t>
            </a:r>
          </a:p>
          <a:p>
            <a:pPr eaLnBrk="1" hangingPunct="1"/>
            <a:endParaRPr lang="en-US" altLang="en-US" sz="3200"/>
          </a:p>
          <a:p>
            <a:pPr eaLnBrk="1" hangingPunct="1">
              <a:buFont typeface="Wingdings" panose="05000000000000000000" pitchFamily="2" charset="2"/>
              <a:buChar char="ü"/>
            </a:pPr>
            <a:r>
              <a:rPr lang="en-US" altLang="en-US" sz="3200"/>
              <a:t>How large gradient is</a:t>
            </a:r>
          </a:p>
          <a:p>
            <a:pPr eaLnBrk="1" hangingPunct="1">
              <a:buFont typeface="Wingdings" panose="05000000000000000000" pitchFamily="2" charset="2"/>
              <a:buChar char="ü"/>
            </a:pPr>
            <a:r>
              <a:rPr lang="en-US" altLang="en-US" sz="3200"/>
              <a:t>How fast learning is happening ( error)</a:t>
            </a:r>
          </a:p>
          <a:p>
            <a:pPr eaLnBrk="1" hangingPunct="1">
              <a:buFont typeface="Wingdings" panose="05000000000000000000" pitchFamily="2" charset="2"/>
              <a:buChar char="ü"/>
            </a:pPr>
            <a:endParaRPr lang="en-US" altLang="en-US" sz="3200"/>
          </a:p>
          <a:p>
            <a:pPr eaLnBrk="1" hangingPunct="1">
              <a:buFont typeface="Wingdings" panose="05000000000000000000" pitchFamily="2" charset="2"/>
              <a:buChar char="ü"/>
            </a:pPr>
            <a:r>
              <a:rPr lang="en-US" altLang="en-US" sz="3200"/>
              <a:t>Size of particular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5491"/>
                                        </p:tgtEl>
                                        <p:attrNameLst>
                                          <p:attrName>style.visibility</p:attrName>
                                        </p:attrNameLst>
                                      </p:cBhvr>
                                      <p:to>
                                        <p:strVal val="visible"/>
                                      </p:to>
                                    </p:set>
                                    <p:anim calcmode="lin" valueType="num">
                                      <p:cBhvr additive="base">
                                        <p:cTn id="7" dur="500" fill="hold"/>
                                        <p:tgtEl>
                                          <p:spTgt spid="575491"/>
                                        </p:tgtEl>
                                        <p:attrNameLst>
                                          <p:attrName>ppt_x</p:attrName>
                                        </p:attrNameLst>
                                      </p:cBhvr>
                                      <p:tavLst>
                                        <p:tav tm="0">
                                          <p:val>
                                            <p:strVal val="#ppt_x"/>
                                          </p:val>
                                        </p:tav>
                                        <p:tav tm="100000">
                                          <p:val>
                                            <p:strVal val="#ppt_x"/>
                                          </p:val>
                                        </p:tav>
                                      </p:tavLst>
                                    </p:anim>
                                    <p:anim calcmode="lin" valueType="num">
                                      <p:cBhvr additive="base">
                                        <p:cTn id="8" dur="500" fill="hold"/>
                                        <p:tgtEl>
                                          <p:spTgt spid="57549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Content Placeholder 1">
            <a:extLst>
              <a:ext uri="{FF2B5EF4-FFF2-40B4-BE49-F238E27FC236}">
                <a16:creationId xmlns:a16="http://schemas.microsoft.com/office/drawing/2014/main" id="{FDD9C2EF-33CC-4CD9-86B3-ECB5FC185AE1}"/>
              </a:ext>
            </a:extLst>
          </p:cNvPr>
          <p:cNvSpPr>
            <a:spLocks noGrp="1"/>
          </p:cNvSpPr>
          <p:nvPr>
            <p:ph/>
          </p:nvPr>
        </p:nvSpPr>
        <p:spPr/>
        <p:txBody>
          <a:bodyPr/>
          <a:lstStyle/>
          <a:p>
            <a:endParaRPr lang="en-US" altLang="en-US"/>
          </a:p>
        </p:txBody>
      </p:sp>
      <p:pic>
        <p:nvPicPr>
          <p:cNvPr id="618499" name="Picture 2" descr="http://slideplayer.com/5132330/16/images/1/Back-Propagation+Algorithm.jpg">
            <a:extLst>
              <a:ext uri="{FF2B5EF4-FFF2-40B4-BE49-F238E27FC236}">
                <a16:creationId xmlns:a16="http://schemas.microsoft.com/office/drawing/2014/main" id="{1AB762E3-C577-4120-A6AC-5EB9F19A0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9" name="Text Box 3">
            <a:extLst>
              <a:ext uri="{FF2B5EF4-FFF2-40B4-BE49-F238E27FC236}">
                <a16:creationId xmlns:a16="http://schemas.microsoft.com/office/drawing/2014/main" id="{335F7FFD-5842-460B-B1B5-145935268ECF}"/>
              </a:ext>
            </a:extLst>
          </p:cNvPr>
          <p:cNvSpPr txBox="1">
            <a:spLocks noChangeArrowheads="1"/>
          </p:cNvSpPr>
          <p:nvPr/>
        </p:nvSpPr>
        <p:spPr bwMode="auto">
          <a:xfrm>
            <a:off x="228600" y="0"/>
            <a:ext cx="807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3200" b="1"/>
              <a:t>Prediction of Time Series</a:t>
            </a:r>
          </a:p>
        </p:txBody>
      </p:sp>
      <p:sp>
        <p:nvSpPr>
          <p:cNvPr id="260119" name="Text Box 23">
            <a:extLst>
              <a:ext uri="{FF2B5EF4-FFF2-40B4-BE49-F238E27FC236}">
                <a16:creationId xmlns:a16="http://schemas.microsoft.com/office/drawing/2014/main" id="{55047132-207E-4AA5-9E12-6ADEC20F9E06}"/>
              </a:ext>
            </a:extLst>
          </p:cNvPr>
          <p:cNvSpPr txBox="1">
            <a:spLocks noChangeArrowheads="1"/>
          </p:cNvSpPr>
          <p:nvPr/>
        </p:nvSpPr>
        <p:spPr bwMode="auto">
          <a:xfrm>
            <a:off x="0" y="6096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3200"/>
              <a:t>time series x</a:t>
            </a:r>
            <a:r>
              <a:rPr lang="de-DE" altLang="en-US" sz="3200" baseline="-25000"/>
              <a:t>1</a:t>
            </a:r>
            <a:r>
              <a:rPr lang="de-DE" altLang="en-US" sz="3200"/>
              <a:t>, x</a:t>
            </a:r>
            <a:r>
              <a:rPr lang="de-DE" altLang="en-US" sz="3200" baseline="-25000"/>
              <a:t>2</a:t>
            </a:r>
            <a:r>
              <a:rPr lang="de-DE" altLang="en-US" sz="3200"/>
              <a:t>, x</a:t>
            </a:r>
            <a:r>
              <a:rPr lang="de-DE" altLang="en-US" sz="3200" baseline="-25000"/>
              <a:t>3</a:t>
            </a:r>
            <a:r>
              <a:rPr lang="de-DE" altLang="en-US" sz="3200"/>
              <a:t>, ... (e.g. temperatures,pressures,stock values..)</a:t>
            </a:r>
          </a:p>
        </p:txBody>
      </p:sp>
      <p:sp>
        <p:nvSpPr>
          <p:cNvPr id="260120" name="Text Box 24">
            <a:extLst>
              <a:ext uri="{FF2B5EF4-FFF2-40B4-BE49-F238E27FC236}">
                <a16:creationId xmlns:a16="http://schemas.microsoft.com/office/drawing/2014/main" id="{54CD4C08-4E31-44DF-9390-2E158F35ECBF}"/>
              </a:ext>
            </a:extLst>
          </p:cNvPr>
          <p:cNvSpPr txBox="1">
            <a:spLocks noChangeArrowheads="1"/>
          </p:cNvSpPr>
          <p:nvPr/>
        </p:nvSpPr>
        <p:spPr bwMode="auto">
          <a:xfrm>
            <a:off x="0" y="16764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3200">
                <a:solidFill>
                  <a:srgbClr val="FF0000"/>
                </a:solidFill>
              </a:rPr>
              <a:t>task: given a subset of historical data, predict the future</a:t>
            </a:r>
          </a:p>
        </p:txBody>
      </p:sp>
      <p:grpSp>
        <p:nvGrpSpPr>
          <p:cNvPr id="2" name="Group 40">
            <a:extLst>
              <a:ext uri="{FF2B5EF4-FFF2-40B4-BE49-F238E27FC236}">
                <a16:creationId xmlns:a16="http://schemas.microsoft.com/office/drawing/2014/main" id="{62292AA5-C5A8-4279-9BE0-267743F03599}"/>
              </a:ext>
            </a:extLst>
          </p:cNvPr>
          <p:cNvGrpSpPr>
            <a:grpSpLocks/>
          </p:cNvGrpSpPr>
          <p:nvPr/>
        </p:nvGrpSpPr>
        <p:grpSpPr bwMode="auto">
          <a:xfrm>
            <a:off x="406400" y="2924175"/>
            <a:ext cx="5918200" cy="2028825"/>
            <a:chOff x="256" y="1842"/>
            <a:chExt cx="3440" cy="1044"/>
          </a:xfrm>
        </p:grpSpPr>
        <p:pic>
          <p:nvPicPr>
            <p:cNvPr id="142347" name="Picture 26" descr="txp_fig">
              <a:extLst>
                <a:ext uri="{FF2B5EF4-FFF2-40B4-BE49-F238E27FC236}">
                  <a16:creationId xmlns:a16="http://schemas.microsoft.com/office/drawing/2014/main" id="{21F75E76-B65F-4600-AAC4-258468515A30}"/>
                </a:ext>
              </a:extLst>
            </p:cNvPr>
            <p:cNvPicPr>
              <a:picLocks noChangeAspect="1" noChangeArrowheads="1"/>
            </p:cNvPicPr>
            <p:nvPr>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256" y="1842"/>
              <a:ext cx="3440"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2348" name="Group 36">
              <a:extLst>
                <a:ext uri="{FF2B5EF4-FFF2-40B4-BE49-F238E27FC236}">
                  <a16:creationId xmlns:a16="http://schemas.microsoft.com/office/drawing/2014/main" id="{2BA48FAA-B531-4BA1-A54B-1FC6627B6DA8}"/>
                </a:ext>
              </a:extLst>
            </p:cNvPr>
            <p:cNvGrpSpPr>
              <a:grpSpLocks/>
            </p:cNvGrpSpPr>
            <p:nvPr/>
          </p:nvGrpSpPr>
          <p:grpSpPr bwMode="auto">
            <a:xfrm>
              <a:off x="657" y="2085"/>
              <a:ext cx="2722" cy="801"/>
              <a:chOff x="657" y="2039"/>
              <a:chExt cx="2722" cy="801"/>
            </a:xfrm>
          </p:grpSpPr>
          <p:sp>
            <p:nvSpPr>
              <p:cNvPr id="142349" name="Text Box 28">
                <a:extLst>
                  <a:ext uri="{FF2B5EF4-FFF2-40B4-BE49-F238E27FC236}">
                    <a16:creationId xmlns:a16="http://schemas.microsoft.com/office/drawing/2014/main" id="{373EAF31-1912-444E-B071-7ECEFF3A182A}"/>
                  </a:ext>
                </a:extLst>
              </p:cNvPr>
              <p:cNvSpPr txBox="1">
                <a:spLocks noChangeArrowheads="1"/>
              </p:cNvSpPr>
              <p:nvPr/>
            </p:nvSpPr>
            <p:spPr bwMode="auto">
              <a:xfrm>
                <a:off x="1202" y="2432"/>
                <a:ext cx="725" cy="19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b="1">
                    <a:solidFill>
                      <a:srgbClr val="FF0000"/>
                    </a:solidFill>
                  </a:rPr>
                  <a:t>predictor</a:t>
                </a:r>
              </a:p>
            </p:txBody>
          </p:sp>
          <p:sp>
            <p:nvSpPr>
              <p:cNvPr id="142350" name="Line 29">
                <a:extLst>
                  <a:ext uri="{FF2B5EF4-FFF2-40B4-BE49-F238E27FC236}">
                    <a16:creationId xmlns:a16="http://schemas.microsoft.com/office/drawing/2014/main" id="{A33284F6-1B28-439E-8F34-3E3183F0D4FE}"/>
                  </a:ext>
                </a:extLst>
              </p:cNvPr>
              <p:cNvSpPr>
                <a:spLocks noChangeShapeType="1"/>
              </p:cNvSpPr>
              <p:nvPr/>
            </p:nvSpPr>
            <p:spPr bwMode="auto">
              <a:xfrm>
                <a:off x="657" y="2039"/>
                <a:ext cx="635" cy="3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2351" name="Line 30">
                <a:extLst>
                  <a:ext uri="{FF2B5EF4-FFF2-40B4-BE49-F238E27FC236}">
                    <a16:creationId xmlns:a16="http://schemas.microsoft.com/office/drawing/2014/main" id="{CD2316CC-5DAF-4A8D-95C0-5B902D4B807F}"/>
                  </a:ext>
                </a:extLst>
              </p:cNvPr>
              <p:cNvSpPr>
                <a:spLocks noChangeShapeType="1"/>
              </p:cNvSpPr>
              <p:nvPr/>
            </p:nvSpPr>
            <p:spPr bwMode="auto">
              <a:xfrm>
                <a:off x="1202" y="2039"/>
                <a:ext cx="227" cy="3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2352" name="Line 31">
                <a:extLst>
                  <a:ext uri="{FF2B5EF4-FFF2-40B4-BE49-F238E27FC236}">
                    <a16:creationId xmlns:a16="http://schemas.microsoft.com/office/drawing/2014/main" id="{E0073AAC-7AA2-4ED2-8FE7-98AAE38B5196}"/>
                  </a:ext>
                </a:extLst>
              </p:cNvPr>
              <p:cNvSpPr>
                <a:spLocks noChangeShapeType="1"/>
              </p:cNvSpPr>
              <p:nvPr/>
            </p:nvSpPr>
            <p:spPr bwMode="auto">
              <a:xfrm flipH="1">
                <a:off x="1791" y="2039"/>
                <a:ext cx="136" cy="3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2353" name="Text Box 32">
                <a:extLst>
                  <a:ext uri="{FF2B5EF4-FFF2-40B4-BE49-F238E27FC236}">
                    <a16:creationId xmlns:a16="http://schemas.microsoft.com/office/drawing/2014/main" id="{D9ED0827-FB4E-4A2C-A9B8-E09A716D5FEB}"/>
                  </a:ext>
                </a:extLst>
              </p:cNvPr>
              <p:cNvSpPr txBox="1">
                <a:spLocks noChangeArrowheads="1"/>
              </p:cNvSpPr>
              <p:nvPr/>
            </p:nvSpPr>
            <p:spPr bwMode="auto">
              <a:xfrm>
                <a:off x="1429" y="2115"/>
                <a:ext cx="3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a:latin typeface="Calibri" panose="020F0502020204030204" pitchFamily="34" charset="0"/>
                  </a:rPr>
                  <a:t>...</a:t>
                </a:r>
              </a:p>
            </p:txBody>
          </p:sp>
          <p:sp>
            <p:nvSpPr>
              <p:cNvPr id="142354" name="Line 33">
                <a:extLst>
                  <a:ext uri="{FF2B5EF4-FFF2-40B4-BE49-F238E27FC236}">
                    <a16:creationId xmlns:a16="http://schemas.microsoft.com/office/drawing/2014/main" id="{C01A716B-0C6E-4F05-90D1-F112450436FC}"/>
                  </a:ext>
                </a:extLst>
              </p:cNvPr>
              <p:cNvSpPr>
                <a:spLocks noChangeShapeType="1"/>
              </p:cNvSpPr>
              <p:nvPr/>
            </p:nvSpPr>
            <p:spPr bwMode="auto">
              <a:xfrm>
                <a:off x="1565" y="2716"/>
                <a:ext cx="0" cy="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55" name="Line 34">
                <a:extLst>
                  <a:ext uri="{FF2B5EF4-FFF2-40B4-BE49-F238E27FC236}">
                    <a16:creationId xmlns:a16="http://schemas.microsoft.com/office/drawing/2014/main" id="{1B940B06-AA63-4D03-85A7-FC042AB7A951}"/>
                  </a:ext>
                </a:extLst>
              </p:cNvPr>
              <p:cNvSpPr>
                <a:spLocks noChangeShapeType="1"/>
              </p:cNvSpPr>
              <p:nvPr/>
            </p:nvSpPr>
            <p:spPr bwMode="auto">
              <a:xfrm>
                <a:off x="1565" y="2840"/>
                <a:ext cx="181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56" name="Line 35">
                <a:extLst>
                  <a:ext uri="{FF2B5EF4-FFF2-40B4-BE49-F238E27FC236}">
                    <a16:creationId xmlns:a16="http://schemas.microsoft.com/office/drawing/2014/main" id="{324ED0D9-DCBF-46D0-9D10-5294AE386477}"/>
                  </a:ext>
                </a:extLst>
              </p:cNvPr>
              <p:cNvSpPr>
                <a:spLocks noChangeShapeType="1"/>
              </p:cNvSpPr>
              <p:nvPr/>
            </p:nvSpPr>
            <p:spPr bwMode="auto">
              <a:xfrm flipV="1">
                <a:off x="3379" y="2039"/>
                <a:ext cx="0" cy="80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sp>
        <p:nvSpPr>
          <p:cNvPr id="260133" name="Text Box 37">
            <a:extLst>
              <a:ext uri="{FF2B5EF4-FFF2-40B4-BE49-F238E27FC236}">
                <a16:creationId xmlns:a16="http://schemas.microsoft.com/office/drawing/2014/main" id="{B54BFD0F-9A7F-4F51-929D-DC4FA8662E25}"/>
              </a:ext>
            </a:extLst>
          </p:cNvPr>
          <p:cNvSpPr txBox="1">
            <a:spLocks noChangeArrowheads="1"/>
          </p:cNvSpPr>
          <p:nvPr/>
        </p:nvSpPr>
        <p:spPr bwMode="auto">
          <a:xfrm>
            <a:off x="6629400" y="2286000"/>
            <a:ext cx="2514600" cy="4124325"/>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2400" b="1">
                <a:solidFill>
                  <a:schemeClr val="accent2"/>
                </a:solidFill>
              </a:rPr>
              <a:t>phase I:</a:t>
            </a:r>
          </a:p>
          <a:p>
            <a:pPr eaLnBrk="1" hangingPunct="1">
              <a:spcBef>
                <a:spcPct val="50000"/>
              </a:spcBef>
            </a:pPr>
            <a:r>
              <a:rPr lang="de-DE" altLang="en-US" sz="2400" b="1"/>
              <a:t>train network</a:t>
            </a:r>
            <a:br>
              <a:rPr lang="de-DE" altLang="en-US" sz="2400" b="1"/>
            </a:br>
            <a:endParaRPr lang="de-DE" altLang="en-US" sz="1000" b="1"/>
          </a:p>
          <a:p>
            <a:pPr eaLnBrk="1" hangingPunct="1">
              <a:spcBef>
                <a:spcPct val="50000"/>
              </a:spcBef>
            </a:pPr>
            <a:r>
              <a:rPr lang="de-DE" altLang="en-US" sz="2400" b="1">
                <a:solidFill>
                  <a:schemeClr val="accent2"/>
                </a:solidFill>
              </a:rPr>
              <a:t>phase II:</a:t>
            </a:r>
          </a:p>
          <a:p>
            <a:pPr eaLnBrk="1" hangingPunct="1">
              <a:spcBef>
                <a:spcPct val="50000"/>
              </a:spcBef>
            </a:pPr>
            <a:r>
              <a:rPr lang="de-DE" altLang="en-US" sz="2400" b="1"/>
              <a:t>apply network to historical inputs for predicting </a:t>
            </a:r>
            <a:r>
              <a:rPr lang="de-DE" altLang="en-US" sz="2400" b="1" u="sng"/>
              <a:t>unkown</a:t>
            </a:r>
            <a:r>
              <a:rPr lang="de-DE" altLang="en-US" sz="2400" b="1"/>
              <a:t> outputs</a:t>
            </a:r>
          </a:p>
        </p:txBody>
      </p:sp>
      <p:grpSp>
        <p:nvGrpSpPr>
          <p:cNvPr id="4" name="Group 41">
            <a:extLst>
              <a:ext uri="{FF2B5EF4-FFF2-40B4-BE49-F238E27FC236}">
                <a16:creationId xmlns:a16="http://schemas.microsoft.com/office/drawing/2014/main" id="{1CFEEB14-5554-46BF-B33F-FB82D260B6C2}"/>
              </a:ext>
            </a:extLst>
          </p:cNvPr>
          <p:cNvGrpSpPr>
            <a:grpSpLocks/>
          </p:cNvGrpSpPr>
          <p:nvPr/>
        </p:nvGrpSpPr>
        <p:grpSpPr bwMode="auto">
          <a:xfrm>
            <a:off x="0" y="5334000"/>
            <a:ext cx="6934200" cy="1570038"/>
            <a:chOff x="204" y="3249"/>
            <a:chExt cx="3175" cy="774"/>
          </a:xfrm>
        </p:grpSpPr>
        <p:sp>
          <p:nvSpPr>
            <p:cNvPr id="142345" name="Text Box 38">
              <a:extLst>
                <a:ext uri="{FF2B5EF4-FFF2-40B4-BE49-F238E27FC236}">
                  <a16:creationId xmlns:a16="http://schemas.microsoft.com/office/drawing/2014/main" id="{F3153429-44B2-4DC2-8F35-488065874F7D}"/>
                </a:ext>
              </a:extLst>
            </p:cNvPr>
            <p:cNvSpPr txBox="1">
              <a:spLocks noChangeArrowheads="1"/>
            </p:cNvSpPr>
            <p:nvPr/>
          </p:nvSpPr>
          <p:spPr bwMode="auto">
            <a:xfrm>
              <a:off x="204" y="3249"/>
              <a:ext cx="3175"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2400" b="1"/>
                <a:t>training patterns: </a:t>
              </a:r>
            </a:p>
            <a:p>
              <a:pPr eaLnBrk="1" hangingPunct="1">
                <a:spcBef>
                  <a:spcPct val="50000"/>
                </a:spcBef>
              </a:pPr>
              <a:r>
                <a:rPr lang="de-DE" altLang="en-US" sz="2400" b="1"/>
                <a:t>historical data where true output is known;</a:t>
              </a:r>
            </a:p>
            <a:p>
              <a:pPr eaLnBrk="1" hangingPunct="1">
                <a:spcBef>
                  <a:spcPct val="50000"/>
                </a:spcBef>
              </a:pPr>
              <a:r>
                <a:rPr lang="de-DE" altLang="en-US" sz="2400" b="1"/>
                <a:t>error per pattern =</a:t>
              </a:r>
            </a:p>
          </p:txBody>
        </p:sp>
        <p:pic>
          <p:nvPicPr>
            <p:cNvPr id="142346" name="Picture 39" descr="txp_fig">
              <a:extLst>
                <a:ext uri="{FF2B5EF4-FFF2-40B4-BE49-F238E27FC236}">
                  <a16:creationId xmlns:a16="http://schemas.microsoft.com/office/drawing/2014/main" id="{BAE4F042-1338-4279-AD4A-39DC84CB5C13}"/>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519" y="3793"/>
              <a:ext cx="1043"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865" name="Picture 1">
            <a:extLst>
              <a:ext uri="{FF2B5EF4-FFF2-40B4-BE49-F238E27FC236}">
                <a16:creationId xmlns:a16="http://schemas.microsoft.com/office/drawing/2014/main" id="{339CAD33-3D2F-49B3-B678-4F8459D19FA1}"/>
              </a:ext>
            </a:extLst>
          </p:cNvPr>
          <p:cNvPicPr>
            <a:picLocks noChangeAspect="1" noChangeArrowheads="1"/>
          </p:cNvPicPr>
          <p:nvPr/>
        </p:nvPicPr>
        <p:blipFill>
          <a:blip r:embed="rId6">
            <a:lum bright="-16000"/>
            <a:extLst>
              <a:ext uri="{28A0092B-C50C-407E-A947-70E740481C1C}">
                <a14:useLocalDpi xmlns:a14="http://schemas.microsoft.com/office/drawing/2010/main" val="0"/>
              </a:ext>
            </a:extLst>
          </a:blip>
          <a:srcRect/>
          <a:stretch>
            <a:fillRect/>
          </a:stretch>
        </p:blipFill>
        <p:spPr bwMode="auto">
          <a:xfrm>
            <a:off x="3733800" y="3429000"/>
            <a:ext cx="15240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099"/>
                                        </p:tgtEl>
                                        <p:attrNameLst>
                                          <p:attrName>style.visibility</p:attrName>
                                        </p:attrNameLst>
                                      </p:cBhvr>
                                      <p:to>
                                        <p:strVal val="visible"/>
                                      </p:to>
                                    </p:set>
                                    <p:anim calcmode="lin" valueType="num">
                                      <p:cBhvr additive="base">
                                        <p:cTn id="7" dur="500" fill="hold"/>
                                        <p:tgtEl>
                                          <p:spTgt spid="260099"/>
                                        </p:tgtEl>
                                        <p:attrNameLst>
                                          <p:attrName>ppt_x</p:attrName>
                                        </p:attrNameLst>
                                      </p:cBhvr>
                                      <p:tavLst>
                                        <p:tav tm="0">
                                          <p:val>
                                            <p:strVal val="#ppt_x"/>
                                          </p:val>
                                        </p:tav>
                                        <p:tav tm="100000">
                                          <p:val>
                                            <p:strVal val="#ppt_x"/>
                                          </p:val>
                                        </p:tav>
                                      </p:tavLst>
                                    </p:anim>
                                    <p:anim calcmode="lin" valueType="num">
                                      <p:cBhvr additive="base">
                                        <p:cTn id="8" dur="500" fill="hold"/>
                                        <p:tgtEl>
                                          <p:spTgt spid="2600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0119"/>
                                        </p:tgtEl>
                                        <p:attrNameLst>
                                          <p:attrName>style.visibility</p:attrName>
                                        </p:attrNameLst>
                                      </p:cBhvr>
                                      <p:to>
                                        <p:strVal val="visible"/>
                                      </p:to>
                                    </p:set>
                                    <p:anim calcmode="lin" valueType="num">
                                      <p:cBhvr additive="base">
                                        <p:cTn id="13" dur="500" fill="hold"/>
                                        <p:tgtEl>
                                          <p:spTgt spid="260119"/>
                                        </p:tgtEl>
                                        <p:attrNameLst>
                                          <p:attrName>ppt_x</p:attrName>
                                        </p:attrNameLst>
                                      </p:cBhvr>
                                      <p:tavLst>
                                        <p:tav tm="0">
                                          <p:val>
                                            <p:strVal val="#ppt_x"/>
                                          </p:val>
                                        </p:tav>
                                        <p:tav tm="100000">
                                          <p:val>
                                            <p:strVal val="#ppt_x"/>
                                          </p:val>
                                        </p:tav>
                                      </p:tavLst>
                                    </p:anim>
                                    <p:anim calcmode="lin" valueType="num">
                                      <p:cBhvr additive="base">
                                        <p:cTn id="14" dur="500" fill="hold"/>
                                        <p:tgtEl>
                                          <p:spTgt spid="2601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0120"/>
                                        </p:tgtEl>
                                        <p:attrNameLst>
                                          <p:attrName>style.visibility</p:attrName>
                                        </p:attrNameLst>
                                      </p:cBhvr>
                                      <p:to>
                                        <p:strVal val="visible"/>
                                      </p:to>
                                    </p:set>
                                    <p:anim calcmode="lin" valueType="num">
                                      <p:cBhvr additive="base">
                                        <p:cTn id="19" dur="500" fill="hold"/>
                                        <p:tgtEl>
                                          <p:spTgt spid="260120"/>
                                        </p:tgtEl>
                                        <p:attrNameLst>
                                          <p:attrName>ppt_x</p:attrName>
                                        </p:attrNameLst>
                                      </p:cBhvr>
                                      <p:tavLst>
                                        <p:tav tm="0">
                                          <p:val>
                                            <p:strVal val="#ppt_x"/>
                                          </p:val>
                                        </p:tav>
                                        <p:tav tm="100000">
                                          <p:val>
                                            <p:strVal val="#ppt_x"/>
                                          </p:val>
                                        </p:tav>
                                      </p:tavLst>
                                    </p:anim>
                                    <p:anim calcmode="lin" valueType="num">
                                      <p:cBhvr additive="base">
                                        <p:cTn id="20" dur="500" fill="hold"/>
                                        <p:tgtEl>
                                          <p:spTgt spid="26012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6865"/>
                                        </p:tgtEl>
                                        <p:attrNameLst>
                                          <p:attrName>style.visibility</p:attrName>
                                        </p:attrNameLst>
                                      </p:cBhvr>
                                      <p:to>
                                        <p:strVal val="visible"/>
                                      </p:to>
                                    </p:set>
                                    <p:anim calcmode="lin" valueType="num">
                                      <p:cBhvr additive="base">
                                        <p:cTn id="29" dur="500" fill="hold"/>
                                        <p:tgtEl>
                                          <p:spTgt spid="36865"/>
                                        </p:tgtEl>
                                        <p:attrNameLst>
                                          <p:attrName>ppt_x</p:attrName>
                                        </p:attrNameLst>
                                      </p:cBhvr>
                                      <p:tavLst>
                                        <p:tav tm="0">
                                          <p:val>
                                            <p:strVal val="#ppt_x"/>
                                          </p:val>
                                        </p:tav>
                                        <p:tav tm="100000">
                                          <p:val>
                                            <p:strVal val="#ppt_x"/>
                                          </p:val>
                                        </p:tav>
                                      </p:tavLst>
                                    </p:anim>
                                    <p:anim calcmode="lin" valueType="num">
                                      <p:cBhvr additive="base">
                                        <p:cTn id="30" dur="500" fill="hold"/>
                                        <p:tgtEl>
                                          <p:spTgt spid="36865"/>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0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9" grpId="0"/>
      <p:bldP spid="260119" grpId="0"/>
      <p:bldP spid="260120" grpId="0"/>
      <p:bldP spid="260133"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Content Placeholder 1">
            <a:extLst>
              <a:ext uri="{FF2B5EF4-FFF2-40B4-BE49-F238E27FC236}">
                <a16:creationId xmlns:a16="http://schemas.microsoft.com/office/drawing/2014/main" id="{DDF0ED4E-FCE9-4CE3-A8C0-A7EAC663F91A}"/>
              </a:ext>
            </a:extLst>
          </p:cNvPr>
          <p:cNvSpPr>
            <a:spLocks noGrp="1"/>
          </p:cNvSpPr>
          <p:nvPr>
            <p:ph/>
          </p:nvPr>
        </p:nvSpPr>
        <p:spPr>
          <a:xfrm>
            <a:off x="0" y="0"/>
            <a:ext cx="9144000" cy="5851525"/>
          </a:xfrm>
        </p:spPr>
        <p:txBody>
          <a:bodyPr/>
          <a:lstStyle/>
          <a:p>
            <a:r>
              <a:rPr lang="en-US" altLang="en-US" sz="2800" b="1"/>
              <a:t>The  BPA was originally introduced in the 1970s, but its importance wasn't fully appreciated until a </a:t>
            </a:r>
            <a:r>
              <a:rPr lang="en-US" altLang="en-US" sz="2800" b="1">
                <a:hlinkClick r:id="rId2"/>
              </a:rPr>
              <a:t>famous 1986 paper</a:t>
            </a:r>
            <a:r>
              <a:rPr lang="en-US" altLang="en-US" sz="2800" b="1"/>
              <a:t> by </a:t>
            </a:r>
            <a:r>
              <a:rPr lang="en-US" altLang="en-US" sz="2800" b="1">
                <a:hlinkClick r:id="rId3"/>
              </a:rPr>
              <a:t>David Rumelhart</a:t>
            </a:r>
            <a:r>
              <a:rPr lang="en-US" altLang="en-US" sz="2800" b="1"/>
              <a:t>, </a:t>
            </a:r>
            <a:r>
              <a:rPr lang="en-US" altLang="en-US" sz="2800" b="1">
                <a:hlinkClick r:id="rId4"/>
              </a:rPr>
              <a:t>Geoffrey Hinton</a:t>
            </a:r>
            <a:r>
              <a:rPr lang="en-US" altLang="en-US" sz="2800" b="1"/>
              <a:t>, and </a:t>
            </a:r>
            <a:r>
              <a:rPr lang="en-US" altLang="en-US" sz="2800" b="1">
                <a:hlinkClick r:id="rId5"/>
              </a:rPr>
              <a:t>Ronald Williams</a:t>
            </a:r>
            <a:r>
              <a:rPr lang="en-US" altLang="en-US" sz="2800" b="1"/>
              <a:t>.</a:t>
            </a:r>
          </a:p>
          <a:p>
            <a:endParaRPr lang="en-US" altLang="en-US" sz="2800" b="1"/>
          </a:p>
          <a:p>
            <a:r>
              <a:rPr lang="en-US" altLang="en-US" sz="2800" b="1"/>
              <a:t>Rumelhart, D.E., </a:t>
            </a:r>
            <a:r>
              <a:rPr lang="en-US" altLang="en-US" sz="2800" b="1">
                <a:solidFill>
                  <a:srgbClr val="FF0000"/>
                </a:solidFill>
              </a:rPr>
              <a:t>Hinton, G. E</a:t>
            </a:r>
            <a:r>
              <a:rPr lang="en-US" altLang="en-US" sz="2800" b="1"/>
              <a:t>., and Williams, R, J. </a:t>
            </a:r>
            <a:r>
              <a:rPr lang="en-US" altLang="en-US" sz="2800" b="1">
                <a:solidFill>
                  <a:srgbClr val="FF0000"/>
                </a:solidFill>
              </a:rPr>
              <a:t>Learning Internal Representations by Error Propagation.1986</a:t>
            </a:r>
          </a:p>
          <a:p>
            <a:endParaRPr lang="en-US" altLang="en-US" sz="2800" b="1">
              <a:solidFill>
                <a:srgbClr val="FF0000"/>
              </a:solidFill>
            </a:endParaRPr>
          </a:p>
          <a:p>
            <a:r>
              <a:rPr lang="en-US" altLang="en-US" sz="2800" b="1"/>
              <a:t> This paper describes several neural networks where backpropagation works far faster than earlier approaches to learning, making it possible to use neural nets to solve problems which had previously been insoluble.</a:t>
            </a:r>
            <a:r>
              <a:rPr lang="en-US" altLang="en-US" sz="2800"/>
              <a:t> </a:t>
            </a:r>
          </a:p>
          <a:p>
            <a:pPr>
              <a:buFont typeface="Wingdings" panose="05000000000000000000" pitchFamily="2" charset="2"/>
              <a:buChar char="§"/>
            </a:pPr>
            <a:r>
              <a:rPr lang="en-US" altLang="en-US" b="1">
                <a:solidFill>
                  <a:srgbClr val="FF0000"/>
                </a:solidFill>
              </a:rPr>
              <a:t>Today, the backpropagation algorithm is the workhorse of learning in neural networks.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5186">
                                            <p:txEl>
                                              <p:pRg st="0" end="0"/>
                                            </p:txEl>
                                          </p:spTgt>
                                        </p:tgtEl>
                                        <p:attrNameLst>
                                          <p:attrName>style.visibility</p:attrName>
                                        </p:attrNameLst>
                                      </p:cBhvr>
                                      <p:to>
                                        <p:strVal val="visible"/>
                                      </p:to>
                                    </p:set>
                                    <p:anim calcmode="lin" valueType="num">
                                      <p:cBhvr additive="base">
                                        <p:cTn id="7" dur="500" fill="hold"/>
                                        <p:tgtEl>
                                          <p:spTgt spid="6051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51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5186">
                                            <p:txEl>
                                              <p:pRg st="2" end="2"/>
                                            </p:txEl>
                                          </p:spTgt>
                                        </p:tgtEl>
                                        <p:attrNameLst>
                                          <p:attrName>style.visibility</p:attrName>
                                        </p:attrNameLst>
                                      </p:cBhvr>
                                      <p:to>
                                        <p:strVal val="visible"/>
                                      </p:to>
                                    </p:set>
                                    <p:anim calcmode="lin" valueType="num">
                                      <p:cBhvr additive="base">
                                        <p:cTn id="13" dur="500" fill="hold"/>
                                        <p:tgtEl>
                                          <p:spTgt spid="60518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051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05186">
                                            <p:txEl>
                                              <p:pRg st="4" end="4"/>
                                            </p:txEl>
                                          </p:spTgt>
                                        </p:tgtEl>
                                        <p:attrNameLst>
                                          <p:attrName>style.visibility</p:attrName>
                                        </p:attrNameLst>
                                      </p:cBhvr>
                                      <p:to>
                                        <p:strVal val="visible"/>
                                      </p:to>
                                    </p:set>
                                    <p:anim calcmode="lin" valueType="num">
                                      <p:cBhvr additive="base">
                                        <p:cTn id="19" dur="500" fill="hold"/>
                                        <p:tgtEl>
                                          <p:spTgt spid="60518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51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05186">
                                            <p:txEl>
                                              <p:pRg st="5" end="5"/>
                                            </p:txEl>
                                          </p:spTgt>
                                        </p:tgtEl>
                                        <p:attrNameLst>
                                          <p:attrName>style.visibility</p:attrName>
                                        </p:attrNameLst>
                                      </p:cBhvr>
                                      <p:to>
                                        <p:strVal val="visible"/>
                                      </p:to>
                                    </p:set>
                                    <p:anim calcmode="lin" valueType="num">
                                      <p:cBhvr additive="base">
                                        <p:cTn id="25" dur="500" fill="hold"/>
                                        <p:tgtEl>
                                          <p:spTgt spid="60518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0518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86" grpId="0" build="p"/>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a:extLst>
              <a:ext uri="{FF2B5EF4-FFF2-40B4-BE49-F238E27FC236}">
                <a16:creationId xmlns:a16="http://schemas.microsoft.com/office/drawing/2014/main" id="{25339C20-366A-4432-A98E-C81E0D2E9CCC}"/>
              </a:ext>
            </a:extLst>
          </p:cNvPr>
          <p:cNvSpPr txBox="1">
            <a:spLocks noRot="1" noChangeArrowheads="1"/>
          </p:cNvSpPr>
          <p:nvPr/>
        </p:nvSpPr>
        <p:spPr bwMode="auto">
          <a:xfrm>
            <a:off x="0" y="1371600"/>
            <a:ext cx="9144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3200">
              <a:latin typeface="Times New Roman" panose="02020603050405020304" pitchFamily="18" charset="0"/>
            </a:endParaRPr>
          </a:p>
          <a:p>
            <a:pPr eaLnBrk="1" hangingPunct="1"/>
            <a:r>
              <a:rPr lang="en-US" altLang="en-US" sz="3200">
                <a:solidFill>
                  <a:srgbClr val="FF0000"/>
                </a:solidFill>
                <a:latin typeface="Times New Roman" panose="02020603050405020304" pitchFamily="18" charset="0"/>
              </a:rPr>
              <a:t>A Fast Learning Algorithm for Deep Belief Nets</a:t>
            </a:r>
          </a:p>
          <a:p>
            <a:pPr eaLnBrk="1" hangingPunct="1"/>
            <a:r>
              <a:rPr lang="en-US" altLang="en-US" sz="3200">
                <a:latin typeface="Times New Roman" panose="02020603050405020304" pitchFamily="18" charset="0"/>
              </a:rPr>
              <a:t>by G. Hinton, S. Osindero, and Y. W. The.</a:t>
            </a:r>
          </a:p>
          <a:p>
            <a:pPr eaLnBrk="1" hangingPunct="1"/>
            <a:r>
              <a:rPr lang="en-US" altLang="en-US" sz="3200" i="1">
                <a:latin typeface="Times New Roman" panose="02020603050405020304" pitchFamily="18" charset="0"/>
              </a:rPr>
              <a:t>IEEE Transactions on Neural Comp</a:t>
            </a:r>
            <a:r>
              <a:rPr lang="en-US" altLang="en-US" sz="3200">
                <a:latin typeface="Times New Roman" panose="02020603050405020304" pitchFamily="18" charset="0"/>
              </a:rPr>
              <a:t>utation Vol. 18 pp. 1527-1554, 2006.</a:t>
            </a:r>
          </a:p>
          <a:p>
            <a:pPr eaLnBrk="1" hangingPunct="1"/>
            <a:endParaRPr lang="en-US" altLang="en-US" sz="2000">
              <a:latin typeface="Times New Roman" panose="02020603050405020304" pitchFamily="18" charset="0"/>
            </a:endParaRPr>
          </a:p>
          <a:p>
            <a:pPr eaLnBrk="1" hangingPunct="1"/>
            <a:endParaRPr lang="en-US" altLang="en-US" sz="2000">
              <a:latin typeface="Times New Roman" panose="02020603050405020304" pitchFamily="18" charset="0"/>
            </a:endParaRPr>
          </a:p>
          <a:p>
            <a:pPr eaLnBrk="1" hangingPunct="1"/>
            <a:r>
              <a:rPr lang="en-US" altLang="en-US" sz="2000">
                <a:latin typeface="Times New Roman" panose="02020603050405020304" pitchFamily="18" charset="0"/>
              </a:rPr>
              <a:t> </a:t>
            </a:r>
          </a:p>
          <a:p>
            <a:pPr eaLnBrk="1" hangingPunct="1"/>
            <a:r>
              <a:rPr lang="en-US" altLang="en-US" sz="2000">
                <a:latin typeface="Times New Roman" panose="02020603050405020304" pitchFamily="18" charset="0"/>
              </a:rPr>
              <a:t> </a:t>
            </a:r>
          </a:p>
          <a:p>
            <a:pPr eaLnBrk="1" hangingPunct="1"/>
            <a:endParaRPr lang="en-US" altLang="en-US" sz="2000" b="1" i="1">
              <a:latin typeface="Times New Roman" panose="02020603050405020304" pitchFamily="18" charset="0"/>
            </a:endParaRPr>
          </a:p>
          <a:p>
            <a:pPr eaLnBrk="1" hangingPunct="1"/>
            <a:br>
              <a:rPr lang="en-US" altLang="en-US" sz="2000">
                <a:latin typeface="Times New Roman" panose="02020603050405020304" pitchFamily="18" charset="0"/>
              </a:rPr>
            </a:br>
            <a:r>
              <a:rPr lang="en-US" altLang="en-US" sz="2000">
                <a:latin typeface="Times New Roman" panose="02020603050405020304" pitchFamily="18" charset="0"/>
              </a:rPr>
              <a:t> </a:t>
            </a:r>
            <a:r>
              <a:rPr lang="en-US" altLang="en-US" sz="2000" b="1">
                <a:latin typeface="Times New Roman" panose="02020603050405020304" pitchFamily="18" charset="0"/>
              </a:rPr>
              <a:t> </a:t>
            </a:r>
            <a:br>
              <a:rPr lang="en-US" altLang="en-US" sz="2000">
                <a:latin typeface="Times New Roman" panose="02020603050405020304" pitchFamily="18" charset="0"/>
              </a:rPr>
            </a:br>
            <a:r>
              <a:rPr lang="en-US" altLang="en-US" sz="2000">
                <a:latin typeface="Times New Roman" panose="02020603050405020304" pitchFamily="18" charset="0"/>
              </a:rPr>
              <a:t> </a:t>
            </a:r>
          </a:p>
        </p:txBody>
      </p:sp>
      <p:sp>
        <p:nvSpPr>
          <p:cNvPr id="620547" name="AutoShape 4" descr="data:image/jpeg;base64,/9j/4AAQSkZJRgABAQAAAQABAAD/2wCEAAkGBwgHBgkIBwgKCgkLDRYPDQwMDRsUFRAWIB0iIiAdHx8kKDQsJCYxJx8fLT0tMTU3Ojo6Iys/RD84QzQ5OjcBCgoKDQwNGg8PGjclHyU3Nzc3Nzc3Nzc3Nzc3Nzc3Nzc3Nzc3Nzc3Nzc3Nzc3Nzc3Nzc3Nzc3Nzc3Nzc3Nzc3N//AABEIAKAAdwMBIgACEQEDEQH/xAAcAAABBQEBAQAAAAAAAAAAAAAGAgMEBQcAAQj/xABCEAACAQMCAwUEBQkGBwAAAAABAgMABBEFIRIxQQYTIlFhcYGRoRQjMjPBBxVCUmJygrHRJDREk6LwQ1RjkrLC8f/EABgBAAMBAQAAAAAAAAAAAAAAAAECAwAE/8QAIREAAgICAgMBAQEAAAAAAAAAAAECEQMhEjEyQVEjQxP/2gAMAwEAAhEDEQA/AINe0jNdxVQkKNdSOKktIqgliABRMOE1Dv7pLeIkvg1Tah2j4SUs0Dftty91U1xdyzeOeQknyoWMkW0mrx78Ibi/WL5roNbeP7Z7wVQl0ABJ3zjhpSsnFy50tjUFkGsQyBiwwRinPpzPuiqB5k/hQhtxHwkHzWnMyPj63I99awcQxjuA/Pn6UsmhazadG4kcsBzFX8M5eIM2N6KYGh80lqb7yvC+aJj0kV1ILV1AxZFqSWpgSE9D8K4ljyU/CmFHeOqntDfrDaGBD9ZKMY9OtTLh2jieQgqFGdxQhcSvcTM7nLH+XlQk6GSGgvhHqaW8ZdxjkNqdWPhKr0FWKWgCKcdd6lZVKyr+isd8bACnLG3ZwQV3HP0q+itlV+BwMMKkWVkYrlwyjBUZFaxuBQy2Tq2wIPOowikEhBB+FH/5oW4gJHNB8qiS6E6hZCoZem3OimBxoH9OhIkBBCkbkNyqYx7lMk4UnAHlTr2/BKe6QggeLJ3HlTWocTw8TIV4TtnyoiiDLjrXhn9ah8TEbAnHOkkv+qaItE3vs9a8qKhY/omvaFmoe/P98oJCRkfumiG1naW0ilfZ3QMcctxQZFIxUBWIzzAp+S9uLeS2QTOYztwg+h/pR5C0i47SXXBaCHO8h39g/wBihq1XMuT51IvJnlYGRi2OVNWgygbrmlbspFEq1i439tX9lAGJVhsBVVYIDL780V2MA7ssBmkLxRCltWJSQDcDFOWsM80yhFYlavhDhVBUbipmnqqYIAOTQHoesdPkXiLKcMNtqlPpMiwcHPIzgirW1Uvji9KsyqlcN5UUK0jLtVtHinHFC6HcA9DVXcw4jAfDxvtt0Nanq9hHd2pDICVG1B7WEQt340DE7qeXCQcEU62Rnoz2eN45+5iBJDYXO2B5H51BYu1y6b7YwPdRnrWlLEGvOHgK9PdzoOjP9vb2r/KjDWQy3Gx25klFyO6iD5jXI4gMbV1KP94P7i/yrqpPyEZCtt1U+le6pgS2uBjf8DTdsR3S58hS9TwXtf3v61IX2eT78PsNLtfDCtdKo7tPMc6XHHlVHSgUSJ+nSIJQX6UXae4MYKtz6UO2+nRNCGaUIfbzpJu2sXGJFYA9D+FK0Wi6DyKUTXaxY2WMHPtrtLdTlW5h8/OqvsjfHUtYYAbFAN6s7q1fThJ35wOI4I670pVBTp9zEG8bAZ5b1ZCSOX7uRWz0BrNPpZkmRFlWLoMtjNGOiRTCESGTiI59aZMSSaLmZSYHHpQexEowh/SI/wB+u1FyycSYb2UHXERt9e4Rsve8QHvpovZKatWNdrIg2lHbh4VPETybBxvWUq2NQYnGPDy99bXqFnbahYSR3s7W8bNwIwH6Z/DNYu8Rg1eWBjlo2CEjzBI/Cn/qgRT4HrnMzdRwCur1vv29Vrynn5CMgWf3S07qP2bc/timbL7sU/qP3UB8pKkT9jgG759KW7MqgJsfOvFORinRHxsB1pS62JSz+kBeKTDDfiJ9aZ1P79cScWBuT1PX2eyrLEkCYUry6VUyKzylpNzmjYzig7/JainUmdj9nFGXbeAS2iyZxhsDp8TQT+TZyNSMa5BODtWqX9nDe2ktrcpxq3x+NKiyVUzIX0meeJlgkWOYk4I2PxPOjDQbLtBp1tE9tOt0gHjgkblsPsnnn5U5FpGoWE2bfguYc/ZcAMPSimxlkkjCPEyHHKsnoMo7s6zne4iDyRNE5Ayj4BFVPaK3WK7t7jBPG2OIdKJuAKgJHTlUO7tor7uUkGUR+M+7kKyJS2iBL3Fxo7xREMwZST/EOVYZcOJNbnkHJ24vixrXtbddH0XU71PApUiFTyydl+eKxhvDeHBP2Bz9powf6IfIkopIkSH+0nH6tdTcsiRzIXfhBTma6rT8jlZBstkFSNR/u8J/6gpu2hZFKujA55cqkXsfHBCiAk94Mjy3qYj7FIux+NPjfhpbW7xRSOACVGcE+lJj3CnGKUrjZKYARcTVXOxbPB0qbcsTAAOtV4DBvCayLMNPyfxmLUo7kcj4TnrWuSo2CoYrkZLZ5VjvZm6ktVjLRHAkDceOVapZXgvYxJx8UeNvWsh/SBy27QyJfvaX6gOGPC/6w6Gi7Tp4ZU4wwz7aEe1ejd6VuIfDIrcx0zXmiy3cC8LqcA8JHkaXpjupIOpWDLgHNR0jVgyHOGG+DiodndNJtjlzqBrfaCPRr60SQFkZHaQKd+mPxotkmqBn8rV6UistOTYSZlkP7uyj5sfcKy2U/wBrJ/YH40S9qNYOt67cXcq8Ma4SOPizwqOXzJJ9tDM+BdZJwOAY+dLjf6An4ib3PeRcJIPD0zXUqURzPHuSFXmpNdXRN7OdhcNFQf8AGP8A20s6OrAfWnA68NAw1nUVI4r65I9ZDTh1y/HO8nP8Zrm4z+jWvga/mlCMd8T7Vqo1O0NnccIPEpGVOKovz7fg8P0mbP75p2O9vZj3lzM7QoP0yd/ZTRjJPbCmi1VQbdnbkuBVbi6aXijKYzspHKpkM4ktiBnhbcVyAFeuRTDphJ2fn1hLbu1s7eWI8iSAaLdEk1xvqStvbRjrjiP4UN9mo7teEKp7snqNjR9Y20scQ75fhWR03GiHqVvqdvH9I+krcxnwvEUC7HqDVnpsEbQLMFILoMj1HWn54jJFwsM7cqbtyYYeBulK9sk2cgEUhY7Adaz3tFONT1WW5DN3YHdxj9kdffuaPZVeSCVj+o3CvmcbVg8095EzRyTTq6EqymQggjYig4t9CZGEL2ETEnJ39KYfTYgchj7qHmurk/4ib/MNQLu6uscS3VwADg/Wt/WioslyC1tPi28Tj3V1A4vLw/4u4/zW/rXUeL+gtHtwhCr5gnNW+jaPnUYk1AMqOjEcLDOQM/hV92ZhtjqV7HLBHIeKN141BwGJBx8qYuJ4NO1K1kncKkMpVx1xyNCcmmkh8cFKMnfRQS2b2mqvIFbu4bjwseoDVcdtbvvb9YkOIkGVXpz5/KqzV9WS4mlFozgSS8YPIDKqDt7RU3tDYs1tDPGM90vC3s/+mqpOiWhFiwaBP3RUyFMSAHkartP2hReoGDVtCwIwRSlkGnZ68RYkTkaPbG5R4gM5OKySyRioaIkHNEOm3F6/hMjgA48JoFbtBreanFF9WnjkGxA3qPbmSQcUm2TyqLY2TcOSpyd81YBODagCK2e37CLTbl84Cwsc+wGst7d6Xix0bXYl8Go2wEpHLvFA39pB/wBJrUL+N5tOnt4xmWeMxIPNmGB/OrDV+ylredjRoCKD3FuqW7t+i6jwt8eftNPBaJ5nR82Farp45ZJisYyXIAUcyelW80TJIySKUkUlWU9CNiKiIjxXsMjLhVkVjjyBzTvG4vZDkqKxIJml7tUJfccNdVhCTHfiV/sBmPxzXUKByEPq90JXkgcws6cDFNiRnP4VAlleRy8jMzNuSTkmvKSRQoY9VuEhvI5rRrcJKoSReNGHI9QeYrN6MezV79IsxEzfWw7euByNPj7FkIvtMl0i+7l94W3ik6Ov9akQruKPNGtrLtDpraXqPheP7uUc08mHsOx9DVBqXZ6+0W6a2voiMZ7uRR4ZB5g/hWyY+O10Uwz5afZ7ou1x3Z5GjfTbdEI5ZJ6iga3Ro+Fx9pTRbpGpd4F4lztg1Fo6EF8LKEwPKoks0cSNJKyqi7sW5AUyb1IoS7MAAM71D0qyl7TXaXE44NJifIH/ADDDc/wj5nArJWZtRVsJuzts1wiahOpQNvBG3NVP6R9T8h76v25YpKKAoAGPTy9KUd2xTnK25Oz51/KTZx2vae9eJAoe4kJA885J/wBQoTLZyDuD0oq/KLdrc9orwKchbmb/AMsf+tCTdK7vSICXiDfZJX211K6+ldSf5xZin4a8IpeDXYyK5iwwRg1I0+8ksblZoidj4h5imytJK+dDoJqfYnUoL3VrVo5UQlip4/s5KnAPoTge+iFdRurhJodWfv3RuGWOY8iOfD5EdMfy2rEbWeW1lEkTFT19aP7ftZY3trA167LepDwSMynxsORz1yABXRjmmqZJxadoJr+wVLNLu1YPCwGcc1PkaqI9ZW1LLipWj9otMQvHLdhYZVKSxtyPrnzBwR7KiaVocesa7NBJdRCzhHE8okUcYPLGfn5VOeLejox5dbL/ALOafd9qZVe4YxaWjfWEHDSYx4R8snpT+udprzs7rcYsOD6JEoQWoGE4B09D60Vw3FpaWa20d5BFbxrwrGsi4AGP6/Ks57dXGn/Rmkgu4JbiR8KkcgYhcnc49tXhhUYs555XORtmkahBqunW99atxQzIHHmPMH1zULtNrtv2e0ma/uWHEAREnV36Csh7BflEj7N6Td2N5DLcLnjtVjIGCeYJPIdfjQx2m7Sah2ivTdX8uQNkiUYWMeQFSjit76GcirvZ3ubl5HOWdixPqSSf51G6kkVzNnlSAPb7quTF17Te/QnNdQsJ/9k=">
            <a:extLst>
              <a:ext uri="{FF2B5EF4-FFF2-40B4-BE49-F238E27FC236}">
                <a16:creationId xmlns:a16="http://schemas.microsoft.com/office/drawing/2014/main" id="{17981ABA-79FA-4146-90E0-F449FA50B465}"/>
              </a:ext>
            </a:extLst>
          </p:cNvPr>
          <p:cNvSpPr>
            <a:spLocks noChangeAspect="1" noChangeArrowheads="1"/>
          </p:cNvSpPr>
          <p:nvPr/>
        </p:nvSpPr>
        <p:spPr bwMode="auto">
          <a:xfrm>
            <a:off x="1635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pic>
        <p:nvPicPr>
          <p:cNvPr id="620548" name="Picture 6" descr="Geoffrey Hinton at UBC.jpg">
            <a:extLst>
              <a:ext uri="{FF2B5EF4-FFF2-40B4-BE49-F238E27FC236}">
                <a16:creationId xmlns:a16="http://schemas.microsoft.com/office/drawing/2014/main" id="{3559E9C9-ED20-481B-A927-26C61606C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384016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549" name="Rectangle 5">
            <a:extLst>
              <a:ext uri="{FF2B5EF4-FFF2-40B4-BE49-F238E27FC236}">
                <a16:creationId xmlns:a16="http://schemas.microsoft.com/office/drawing/2014/main" id="{8B68417E-2F6E-47FB-9A9C-AAA4FB153D61}"/>
              </a:ext>
            </a:extLst>
          </p:cNvPr>
          <p:cNvSpPr>
            <a:spLocks noChangeArrowheads="1"/>
          </p:cNvSpPr>
          <p:nvPr/>
        </p:nvSpPr>
        <p:spPr bwMode="auto">
          <a:xfrm>
            <a:off x="4216400" y="2057400"/>
            <a:ext cx="4927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Times New Roman" panose="02020603050405020304" pitchFamily="18" charset="0"/>
              </a:rPr>
              <a:t>Geoffrey Hinton</a:t>
            </a:r>
          </a:p>
          <a:p>
            <a:pPr eaLnBrk="1" hangingPunct="1"/>
            <a:r>
              <a:rPr lang="en-US" altLang="en-US" sz="3200">
                <a:latin typeface="Times New Roman" panose="02020603050405020304" pitchFamily="18" charset="0"/>
              </a:rPr>
              <a:t>Researcher at Google</a:t>
            </a:r>
          </a:p>
          <a:p>
            <a:pPr eaLnBrk="1" hangingPunct="1"/>
            <a:r>
              <a:rPr lang="en-US" altLang="en-US" sz="3200">
                <a:latin typeface="Times New Roman" panose="02020603050405020304" pitchFamily="18" charset="0"/>
              </a:rPr>
              <a:t>Invented “backpropagation”</a:t>
            </a:r>
          </a:p>
          <a:p>
            <a:pPr eaLnBrk="1" hangingPunct="1"/>
            <a:endParaRPr lang="en-US" altLang="en-US" sz="3200">
              <a:latin typeface="Times New Roman" panose="02020603050405020304" pitchFamily="18" charset="0"/>
            </a:endParaRPr>
          </a:p>
          <a:p>
            <a:pPr eaLnBrk="1" hangingPunct="1"/>
            <a:r>
              <a:rPr lang="en-US" altLang="en-US" sz="3200"/>
              <a:t>His dramatic image-recognition milestone in </a:t>
            </a:r>
            <a:r>
              <a:rPr lang="en-US" altLang="en-US" sz="3200">
                <a:hlinkClick r:id="rId4" tooltip="ImageNet challenge"/>
              </a:rPr>
              <a:t>Imagenet</a:t>
            </a:r>
            <a:r>
              <a:rPr lang="en-US" altLang="en-US" sz="3200"/>
              <a:t> challenge 2012 revolutionized the field of computer vision.</a:t>
            </a:r>
            <a:r>
              <a:rPr lang="en-US" altLang="en-US" sz="3200">
                <a:latin typeface="Times New Roman" panose="02020603050405020304" pitchFamily="18" charset="0"/>
              </a:rPr>
              <a:t> </a:t>
            </a:r>
            <a:endParaRPr lang="en-US" altLang="en-US" sz="3200">
              <a:latin typeface="Calibri" panose="020F0502020204030204" pitchFamily="34" charset="0"/>
            </a:endParaRPr>
          </a:p>
        </p:txBody>
      </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DAEECAB-6B3F-46B2-9C05-34097C0DD1FF}"/>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F7130C-1FD0-4984-8D21-FB14097B4902}" type="slidenum">
              <a:rPr lang="en-US" altLang="en-US">
                <a:solidFill>
                  <a:srgbClr val="898989"/>
                </a:solidFill>
                <a:latin typeface="Calibri" panose="020F0502020204030204" pitchFamily="34" charset="0"/>
              </a:rPr>
              <a:pPr eaLnBrk="1" hangingPunct="1"/>
              <a:t>342</a:t>
            </a:fld>
            <a:endParaRPr lang="en-US" altLang="en-US">
              <a:solidFill>
                <a:srgbClr val="898989"/>
              </a:solidFill>
              <a:latin typeface="Calibri" panose="020F0502020204030204" pitchFamily="34" charset="0"/>
            </a:endParaRPr>
          </a:p>
        </p:txBody>
      </p:sp>
      <p:sp>
        <p:nvSpPr>
          <p:cNvPr id="33794" name="Rectangle 2">
            <a:extLst>
              <a:ext uri="{FF2B5EF4-FFF2-40B4-BE49-F238E27FC236}">
                <a16:creationId xmlns:a16="http://schemas.microsoft.com/office/drawing/2014/main" id="{6B5B307B-603F-4A04-9B23-2990DDFB487C}"/>
              </a:ext>
            </a:extLst>
          </p:cNvPr>
          <p:cNvSpPr>
            <a:spLocks noGrp="1" noChangeArrowheads="1"/>
          </p:cNvSpPr>
          <p:nvPr>
            <p:ph type="title"/>
          </p:nvPr>
        </p:nvSpPr>
        <p:spPr>
          <a:xfrm>
            <a:off x="457200" y="0"/>
            <a:ext cx="8229600" cy="1143000"/>
          </a:xfrm>
        </p:spPr>
        <p:txBody>
          <a:bodyPr rtlCol="0">
            <a:normAutofit fontScale="90000"/>
          </a:bodyPr>
          <a:lstStyle/>
          <a:p>
            <a:pPr eaLnBrk="1" fontAlgn="auto" hangingPunct="1">
              <a:spcAft>
                <a:spcPts val="0"/>
              </a:spcAft>
              <a:defRPr/>
            </a:pPr>
            <a:br>
              <a:rPr lang="en-US" altLang="ko-KR" sz="3200" b="1" dirty="0">
                <a:ea typeface="Gulim" pitchFamily="34" charset="-127"/>
              </a:rPr>
            </a:br>
            <a:r>
              <a:rPr lang="en-US" altLang="ko-KR" sz="3200" b="1" dirty="0">
                <a:ea typeface="Gulim" pitchFamily="34" charset="-127"/>
              </a:rPr>
              <a:t>MULTILAYER NETWORKS AND THE </a:t>
            </a:r>
            <a:r>
              <a:rPr lang="en-US" altLang="ko-KR" sz="3200" b="1" dirty="0">
                <a:solidFill>
                  <a:srgbClr val="FF0000"/>
                </a:solidFill>
                <a:ea typeface="Gulim" pitchFamily="34" charset="-127"/>
              </a:rPr>
              <a:t>BACKPROPOGATION ALGORITHM</a:t>
            </a:r>
            <a:endParaRPr lang="en-US" sz="3200" b="1" dirty="0">
              <a:solidFill>
                <a:srgbClr val="FF0000"/>
              </a:solidFill>
            </a:endParaRPr>
          </a:p>
        </p:txBody>
      </p:sp>
      <p:sp>
        <p:nvSpPr>
          <p:cNvPr id="33795" name="Rectangle 3">
            <a:extLst>
              <a:ext uri="{FF2B5EF4-FFF2-40B4-BE49-F238E27FC236}">
                <a16:creationId xmlns:a16="http://schemas.microsoft.com/office/drawing/2014/main" id="{2541D0FC-DB54-4D3C-A0F7-BBADCF00EAE2}"/>
              </a:ext>
            </a:extLst>
          </p:cNvPr>
          <p:cNvSpPr>
            <a:spLocks noGrp="1" noChangeArrowheads="1"/>
          </p:cNvSpPr>
          <p:nvPr>
            <p:ph type="body" idx="1"/>
          </p:nvPr>
        </p:nvSpPr>
        <p:spPr>
          <a:xfrm>
            <a:off x="0" y="1600200"/>
            <a:ext cx="9144000" cy="5257800"/>
          </a:xfrm>
        </p:spPr>
        <p:txBody>
          <a:bodyPr/>
          <a:lstStyle/>
          <a:p>
            <a:pPr eaLnBrk="1" hangingPunct="1">
              <a:lnSpc>
                <a:spcPct val="90000"/>
              </a:lnSpc>
            </a:pPr>
            <a:r>
              <a:rPr lang="en-US" altLang="ko-KR" sz="3600">
                <a:ea typeface="Gulim" panose="020B0600000101010101" pitchFamily="34" charset="-127"/>
              </a:rPr>
              <a:t>Single layer perceptrons can only express linear decision surfaces.</a:t>
            </a:r>
          </a:p>
          <a:p>
            <a:pPr eaLnBrk="1" hangingPunct="1">
              <a:lnSpc>
                <a:spcPct val="90000"/>
              </a:lnSpc>
            </a:pPr>
            <a:r>
              <a:rPr lang="en-US" altLang="ko-KR" sz="3600">
                <a:ea typeface="Gulim" panose="020B0600000101010101" pitchFamily="34" charset="-127"/>
              </a:rPr>
              <a:t> In contrast, the kind of multilayer networks learned by the backpropagation algorithm are capable of expressing a rich variety of </a:t>
            </a:r>
            <a:r>
              <a:rPr lang="en-US" altLang="ko-KR" sz="3600" b="1">
                <a:ea typeface="Gulim" panose="020B0600000101010101" pitchFamily="34" charset="-127"/>
              </a:rPr>
              <a:t>nonlinear </a:t>
            </a:r>
            <a:r>
              <a:rPr lang="en-US" altLang="ko-KR" sz="3600">
                <a:ea typeface="Gulim" panose="020B0600000101010101" pitchFamily="34" charset="-127"/>
              </a:rPr>
              <a:t>decision surfaces.</a:t>
            </a:r>
            <a:r>
              <a:rPr lang="en-US" altLang="en-US" sz="3600"/>
              <a:t> </a:t>
            </a:r>
          </a:p>
          <a:p>
            <a:pPr eaLnBrk="1" hangingPunct="1">
              <a:lnSpc>
                <a:spcPct val="90000"/>
              </a:lnSpc>
            </a:pPr>
            <a:r>
              <a:rPr lang="en-US" altLang="en-US" sz="3600"/>
              <a:t>Smooth activation functions are important for generalizing the delta rule to multilayer perceptrons. </a:t>
            </a:r>
          </a:p>
          <a:p>
            <a:pPr eaLnBrk="1" hangingPunct="1">
              <a:lnSpc>
                <a:spcPct val="90000"/>
              </a:lnSpc>
            </a:pPr>
            <a:endParaRPr lang="en-US" altLang="ko-KR" sz="4000">
              <a:ea typeface="Gulim" panose="020B0600000101010101" pitchFamily="34" charset="-127"/>
            </a:endParaRPr>
          </a:p>
          <a:p>
            <a:pPr eaLnBrk="1" hangingPunct="1">
              <a:lnSpc>
                <a:spcPct val="90000"/>
              </a:lnSpc>
              <a:buFont typeface="Wingdings" panose="05000000000000000000" pitchFamily="2" charset="2"/>
              <a:buNone/>
            </a:pPr>
            <a:endParaRPr lang="en-US" altLang="ko-KR" b="1">
              <a:ea typeface="Gulim" panose="020B0600000101010101" pitchFamily="34" charset="-127"/>
            </a:endParaRPr>
          </a:p>
          <a:p>
            <a:pPr eaLnBrk="1" hangingPunct="1">
              <a:lnSpc>
                <a:spcPct val="90000"/>
              </a:lnSpc>
              <a:buFont typeface="Wingdings" panose="05000000000000000000" pitchFamily="2" charset="2"/>
              <a:buNone/>
            </a:pPr>
            <a:endParaRPr lang="en-US" altLang="ko-KR" sz="2100" b="1">
              <a:ea typeface="Gulim"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ppt_x"/>
                                          </p:val>
                                        </p:tav>
                                        <p:tav tm="100000">
                                          <p:val>
                                            <p:strVal val="#ppt_x"/>
                                          </p:val>
                                        </p:tav>
                                      </p:tavLst>
                                    </p:anim>
                                    <p:anim calcmode="lin" valueType="num">
                                      <p:cBhvr additive="base">
                                        <p:cTn id="8"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5">
                                            <p:txEl>
                                              <p:pRg st="0" end="0"/>
                                            </p:txEl>
                                          </p:spTgt>
                                        </p:tgtEl>
                                        <p:attrNameLst>
                                          <p:attrName>style.visibility</p:attrName>
                                        </p:attrNameLst>
                                      </p:cBhvr>
                                      <p:to>
                                        <p:strVal val="visible"/>
                                      </p:to>
                                    </p:set>
                                    <p:anim calcmode="lin" valueType="num">
                                      <p:cBhvr additive="base">
                                        <p:cTn id="13" dur="500" fill="hold"/>
                                        <p:tgtEl>
                                          <p:spTgt spid="3379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5">
                                            <p:txEl>
                                              <p:pRg st="1" end="1"/>
                                            </p:txEl>
                                          </p:spTgt>
                                        </p:tgtEl>
                                        <p:attrNameLst>
                                          <p:attrName>style.visibility</p:attrName>
                                        </p:attrNameLst>
                                      </p:cBhvr>
                                      <p:to>
                                        <p:strVal val="visible"/>
                                      </p:to>
                                    </p:set>
                                    <p:anim calcmode="lin" valueType="num">
                                      <p:cBhvr additive="base">
                                        <p:cTn id="19" dur="500" fill="hold"/>
                                        <p:tgtEl>
                                          <p:spTgt spid="3379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5">
                                            <p:txEl>
                                              <p:pRg st="2" end="2"/>
                                            </p:txEl>
                                          </p:spTgt>
                                        </p:tgtEl>
                                        <p:attrNameLst>
                                          <p:attrName>style.visibility</p:attrName>
                                        </p:attrNameLst>
                                      </p:cBhvr>
                                      <p:to>
                                        <p:strVal val="visible"/>
                                      </p:to>
                                    </p:set>
                                    <p:anim calcmode="lin" valueType="num">
                                      <p:cBhvr additive="base">
                                        <p:cTn id="25" dur="500" fill="hold"/>
                                        <p:tgtEl>
                                          <p:spTgt spid="3379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72366C-35C0-44BB-9757-C8E77BB0A19E}"/>
              </a:ext>
            </a:extLst>
          </p:cNvPr>
          <p:cNvSpPr>
            <a:spLocks noChangeArrowheads="1"/>
          </p:cNvSpPr>
          <p:nvPr/>
        </p:nvSpPr>
        <p:spPr bwMode="auto">
          <a:xfrm>
            <a:off x="0" y="0"/>
            <a:ext cx="9144000"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The </a:t>
            </a:r>
            <a:r>
              <a:rPr lang="en-US" altLang="en-US" sz="2400" b="1">
                <a:hlinkClick r:id="rId2"/>
              </a:rPr>
              <a:t>Backpropagation</a:t>
            </a:r>
            <a:r>
              <a:rPr lang="en-US" altLang="en-US" sz="2400" b="1"/>
              <a:t> neural network is a  </a:t>
            </a:r>
            <a:r>
              <a:rPr lang="en-US" altLang="en-US" sz="2400" b="1">
                <a:hlinkClick r:id="rId3"/>
              </a:rPr>
              <a:t>multilayered</a:t>
            </a:r>
            <a:r>
              <a:rPr lang="en-US" altLang="en-US" sz="2400" b="1"/>
              <a:t>, </a:t>
            </a:r>
            <a:r>
              <a:rPr lang="en-US" altLang="en-US" sz="2400" b="1">
                <a:hlinkClick r:id="rId4"/>
              </a:rPr>
              <a:t>feedforward</a:t>
            </a:r>
            <a:r>
              <a:rPr lang="en-US" altLang="en-US" sz="2400" b="1"/>
              <a:t> neural network</a:t>
            </a:r>
          </a:p>
          <a:p>
            <a:pPr eaLnBrk="1" hangingPunct="1"/>
            <a:endParaRPr lang="en-US" altLang="en-US" sz="2400" b="1"/>
          </a:p>
          <a:p>
            <a:pPr eaLnBrk="1" hangingPunct="1"/>
            <a:r>
              <a:rPr lang="en-US" altLang="en-US" sz="2400" b="1"/>
              <a:t>BPA is one of the simplest and most general methods used for </a:t>
            </a:r>
            <a:r>
              <a:rPr lang="en-US" altLang="en-US" sz="2400" b="1">
                <a:hlinkClick r:id="rId5"/>
              </a:rPr>
              <a:t>supervised training</a:t>
            </a:r>
            <a:r>
              <a:rPr lang="en-US" altLang="en-US" sz="2400" b="1"/>
              <a:t> of multilayered neural networks.</a:t>
            </a:r>
          </a:p>
          <a:p>
            <a:pPr eaLnBrk="1" hangingPunct="1"/>
            <a:endParaRPr lang="en-US" altLang="en-US" sz="2400" b="1"/>
          </a:p>
          <a:p>
            <a:pPr eaLnBrk="1" hangingPunct="1"/>
            <a:r>
              <a:rPr lang="en-US" altLang="en-US" sz="2400" b="1"/>
              <a:t> BPA works by approximating the non-linear relationship between the </a:t>
            </a:r>
            <a:r>
              <a:rPr lang="en-US" altLang="en-US" sz="2400" b="1">
                <a:hlinkClick r:id="rId6"/>
              </a:rPr>
              <a:t>input</a:t>
            </a:r>
            <a:r>
              <a:rPr lang="en-US" altLang="en-US" sz="2400" b="1"/>
              <a:t> and the </a:t>
            </a:r>
            <a:r>
              <a:rPr lang="en-US" altLang="en-US" sz="2400" b="1">
                <a:hlinkClick r:id="rId7"/>
              </a:rPr>
              <a:t>output</a:t>
            </a:r>
            <a:r>
              <a:rPr lang="en-US" altLang="en-US" sz="2400" b="1"/>
              <a:t> by adjusting the </a:t>
            </a:r>
            <a:r>
              <a:rPr lang="en-US" altLang="en-US" sz="2400" b="1">
                <a:hlinkClick r:id="rId8"/>
              </a:rPr>
              <a:t>weight</a:t>
            </a:r>
            <a:r>
              <a:rPr lang="en-US" altLang="en-US" sz="2400" b="1"/>
              <a:t>/biases values internally. </a:t>
            </a:r>
          </a:p>
          <a:p>
            <a:pPr eaLnBrk="1" hangingPunct="1"/>
            <a:endParaRPr lang="en-US" altLang="en-US" sz="2400" b="1"/>
          </a:p>
          <a:p>
            <a:pPr eaLnBrk="1" hangingPunct="1"/>
            <a:r>
              <a:rPr lang="en-US" altLang="en-US" sz="2400" b="1"/>
              <a:t>It can be generalized for the input that is not included in the </a:t>
            </a:r>
            <a:r>
              <a:rPr lang="en-US" altLang="en-US" sz="2400" b="1">
                <a:hlinkClick r:id="rId9"/>
              </a:rPr>
              <a:t>training patterns</a:t>
            </a:r>
            <a:r>
              <a:rPr lang="en-US" altLang="en-US" sz="2400" b="1"/>
              <a:t> (</a:t>
            </a:r>
            <a:r>
              <a:rPr lang="en-US" altLang="en-US" sz="2400" b="1">
                <a:solidFill>
                  <a:srgbClr val="FF0000"/>
                </a:solidFill>
              </a:rPr>
              <a:t>predictive abilities</a:t>
            </a:r>
            <a:r>
              <a:rPr lang="en-US" altLang="en-US" sz="2400" b="1"/>
              <a:t>).</a:t>
            </a:r>
          </a:p>
          <a:p>
            <a:pPr eaLnBrk="1" hangingPunct="1"/>
            <a:endParaRPr lang="en-US" altLang="en-US" sz="2400" b="1"/>
          </a:p>
          <a:p>
            <a:pPr eaLnBrk="1" hangingPunct="1"/>
            <a:r>
              <a:rPr lang="en-US" altLang="en-US" sz="2400" b="1"/>
              <a:t> BPA learning has two stages</a:t>
            </a:r>
            <a:r>
              <a:rPr lang="en-US" altLang="en-US" sz="2400" b="1" u="sng">
                <a:solidFill>
                  <a:srgbClr val="002060"/>
                </a:solidFill>
              </a:rPr>
              <a:t>, training </a:t>
            </a:r>
            <a:r>
              <a:rPr lang="en-US" altLang="en-US" sz="2400" b="1"/>
              <a:t>and </a:t>
            </a:r>
            <a:r>
              <a:rPr lang="en-US" altLang="en-US" sz="2400" b="1">
                <a:hlinkClick r:id="rId10"/>
              </a:rPr>
              <a:t>testing</a:t>
            </a:r>
            <a:r>
              <a:rPr lang="en-US" altLang="en-US" sz="2400" b="1"/>
              <a:t>. </a:t>
            </a:r>
          </a:p>
          <a:p>
            <a:pPr eaLnBrk="1" hangingPunct="1"/>
            <a:endParaRPr lang="en-US" altLang="en-US" sz="2400" b="1"/>
          </a:p>
          <a:p>
            <a:pPr eaLnBrk="1" hangingPunct="1"/>
            <a:r>
              <a:rPr lang="en-US" altLang="en-US" sz="2400" b="1"/>
              <a:t>During the training phase, the network is "shown" sample inputs and the correct classifications.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C08AB9DD-7C88-4F2D-A675-027FE67B68ED}"/>
              </a:ext>
            </a:extLst>
          </p:cNvPr>
          <p:cNvSpPr>
            <a:spLocks noChangeArrowheads="1"/>
          </p:cNvSpPr>
          <p:nvPr/>
        </p:nvSpPr>
        <p:spPr bwMode="auto">
          <a:xfrm>
            <a:off x="457200" y="228600"/>
            <a:ext cx="8337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Tahoma" panose="020B0604030504040204" pitchFamily="34" charset="0"/>
              </a:rPr>
              <a:t>BACK-PROPAGATION LEARNING ALGORITHM</a:t>
            </a:r>
            <a:endParaRPr lang="en-US" altLang="en-US" sz="2800">
              <a:latin typeface="Tahoma" panose="020B0604030504040204" pitchFamily="34" charset="0"/>
            </a:endParaRPr>
          </a:p>
          <a:p>
            <a:pPr eaLnBrk="1" hangingPunct="1"/>
            <a:endParaRPr lang="en-US" altLang="en-US" sz="2800">
              <a:latin typeface="Times New Roman" panose="02020603050405020304" pitchFamily="18" charset="0"/>
            </a:endParaRPr>
          </a:p>
        </p:txBody>
      </p:sp>
      <p:sp>
        <p:nvSpPr>
          <p:cNvPr id="184323" name="Rectangle 5">
            <a:extLst>
              <a:ext uri="{FF2B5EF4-FFF2-40B4-BE49-F238E27FC236}">
                <a16:creationId xmlns:a16="http://schemas.microsoft.com/office/drawing/2014/main" id="{AE8F46E4-E483-4257-922B-9DB4EE4202A8}"/>
              </a:ext>
            </a:extLst>
          </p:cNvPr>
          <p:cNvSpPr>
            <a:spLocks noChangeArrowheads="1"/>
          </p:cNvSpPr>
          <p:nvPr/>
        </p:nvSpPr>
        <p:spPr bwMode="auto">
          <a:xfrm>
            <a:off x="685800" y="1219200"/>
            <a:ext cx="7223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3600">
                <a:latin typeface="Tahoma" panose="020B0604030504040204" pitchFamily="34" charset="0"/>
              </a:rPr>
              <a:t>The training involves three stages:</a:t>
            </a:r>
          </a:p>
        </p:txBody>
      </p:sp>
      <p:sp>
        <p:nvSpPr>
          <p:cNvPr id="184324" name="Rectangle 6">
            <a:extLst>
              <a:ext uri="{FF2B5EF4-FFF2-40B4-BE49-F238E27FC236}">
                <a16:creationId xmlns:a16="http://schemas.microsoft.com/office/drawing/2014/main" id="{A759519D-07B4-490C-A3D9-8C1B42851093}"/>
              </a:ext>
            </a:extLst>
          </p:cNvPr>
          <p:cNvSpPr>
            <a:spLocks noChangeArrowheads="1"/>
          </p:cNvSpPr>
          <p:nvPr/>
        </p:nvSpPr>
        <p:spPr bwMode="auto">
          <a:xfrm>
            <a:off x="0" y="2743200"/>
            <a:ext cx="7081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a:latin typeface="Tahoma" panose="020B0604030504040204" pitchFamily="34" charset="0"/>
              </a:rPr>
              <a:t>1)Feed forward of the input training pattern</a:t>
            </a:r>
          </a:p>
        </p:txBody>
      </p:sp>
      <p:sp>
        <p:nvSpPr>
          <p:cNvPr id="184325" name="Rectangle 7">
            <a:extLst>
              <a:ext uri="{FF2B5EF4-FFF2-40B4-BE49-F238E27FC236}">
                <a16:creationId xmlns:a16="http://schemas.microsoft.com/office/drawing/2014/main" id="{3CE036BE-5CCD-4828-B484-A1142B063CDF}"/>
              </a:ext>
            </a:extLst>
          </p:cNvPr>
          <p:cNvSpPr>
            <a:spLocks noChangeArrowheads="1"/>
          </p:cNvSpPr>
          <p:nvPr/>
        </p:nvSpPr>
        <p:spPr bwMode="auto">
          <a:xfrm>
            <a:off x="0" y="3733800"/>
            <a:ext cx="940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2)Calculation and backpropogation of the associated error </a:t>
            </a:r>
          </a:p>
        </p:txBody>
      </p:sp>
      <p:sp>
        <p:nvSpPr>
          <p:cNvPr id="184326" name="Rectangle 8">
            <a:extLst>
              <a:ext uri="{FF2B5EF4-FFF2-40B4-BE49-F238E27FC236}">
                <a16:creationId xmlns:a16="http://schemas.microsoft.com/office/drawing/2014/main" id="{2D80CCA6-CC14-48C6-98D5-31EFCA6FE81D}"/>
              </a:ext>
            </a:extLst>
          </p:cNvPr>
          <p:cNvSpPr>
            <a:spLocks noChangeArrowheads="1"/>
          </p:cNvSpPr>
          <p:nvPr/>
        </p:nvSpPr>
        <p:spPr bwMode="auto">
          <a:xfrm>
            <a:off x="0" y="4648200"/>
            <a:ext cx="4148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3)Adjustment of weights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ppt_x"/>
                                          </p:val>
                                        </p:tav>
                                        <p:tav tm="100000">
                                          <p:val>
                                            <p:strVal val="#ppt_x"/>
                                          </p:val>
                                        </p:tav>
                                      </p:tavLst>
                                    </p:anim>
                                    <p:anim calcmode="lin" valueType="num">
                                      <p:cBhvr additive="base">
                                        <p:cTn id="8" dur="500" fill="hold"/>
                                        <p:tgtEl>
                                          <p:spTgt spid="1843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4323"/>
                                        </p:tgtEl>
                                        <p:attrNameLst>
                                          <p:attrName>style.visibility</p:attrName>
                                        </p:attrNameLst>
                                      </p:cBhvr>
                                      <p:to>
                                        <p:strVal val="visible"/>
                                      </p:to>
                                    </p:set>
                                    <p:anim calcmode="lin" valueType="num">
                                      <p:cBhvr additive="base">
                                        <p:cTn id="13" dur="500" fill="hold"/>
                                        <p:tgtEl>
                                          <p:spTgt spid="184323"/>
                                        </p:tgtEl>
                                        <p:attrNameLst>
                                          <p:attrName>ppt_x</p:attrName>
                                        </p:attrNameLst>
                                      </p:cBhvr>
                                      <p:tavLst>
                                        <p:tav tm="0">
                                          <p:val>
                                            <p:strVal val="#ppt_x"/>
                                          </p:val>
                                        </p:tav>
                                        <p:tav tm="100000">
                                          <p:val>
                                            <p:strVal val="#ppt_x"/>
                                          </p:val>
                                        </p:tav>
                                      </p:tavLst>
                                    </p:anim>
                                    <p:anim calcmode="lin" valueType="num">
                                      <p:cBhvr additive="base">
                                        <p:cTn id="14" dur="500" fill="hold"/>
                                        <p:tgtEl>
                                          <p:spTgt spid="1843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4324"/>
                                        </p:tgtEl>
                                        <p:attrNameLst>
                                          <p:attrName>style.visibility</p:attrName>
                                        </p:attrNameLst>
                                      </p:cBhvr>
                                      <p:to>
                                        <p:strVal val="visible"/>
                                      </p:to>
                                    </p:set>
                                    <p:anim calcmode="lin" valueType="num">
                                      <p:cBhvr additive="base">
                                        <p:cTn id="19" dur="500" fill="hold"/>
                                        <p:tgtEl>
                                          <p:spTgt spid="184324"/>
                                        </p:tgtEl>
                                        <p:attrNameLst>
                                          <p:attrName>ppt_x</p:attrName>
                                        </p:attrNameLst>
                                      </p:cBhvr>
                                      <p:tavLst>
                                        <p:tav tm="0">
                                          <p:val>
                                            <p:strVal val="#ppt_x"/>
                                          </p:val>
                                        </p:tav>
                                        <p:tav tm="100000">
                                          <p:val>
                                            <p:strVal val="#ppt_x"/>
                                          </p:val>
                                        </p:tav>
                                      </p:tavLst>
                                    </p:anim>
                                    <p:anim calcmode="lin" valueType="num">
                                      <p:cBhvr additive="base">
                                        <p:cTn id="20" dur="500" fill="hold"/>
                                        <p:tgtEl>
                                          <p:spTgt spid="1843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4325"/>
                                        </p:tgtEl>
                                        <p:attrNameLst>
                                          <p:attrName>style.visibility</p:attrName>
                                        </p:attrNameLst>
                                      </p:cBhvr>
                                      <p:to>
                                        <p:strVal val="visible"/>
                                      </p:to>
                                    </p:set>
                                    <p:anim calcmode="lin" valueType="num">
                                      <p:cBhvr additive="base">
                                        <p:cTn id="25" dur="500" fill="hold"/>
                                        <p:tgtEl>
                                          <p:spTgt spid="184325"/>
                                        </p:tgtEl>
                                        <p:attrNameLst>
                                          <p:attrName>ppt_x</p:attrName>
                                        </p:attrNameLst>
                                      </p:cBhvr>
                                      <p:tavLst>
                                        <p:tav tm="0">
                                          <p:val>
                                            <p:strVal val="#ppt_x"/>
                                          </p:val>
                                        </p:tav>
                                        <p:tav tm="100000">
                                          <p:val>
                                            <p:strVal val="#ppt_x"/>
                                          </p:val>
                                        </p:tav>
                                      </p:tavLst>
                                    </p:anim>
                                    <p:anim calcmode="lin" valueType="num">
                                      <p:cBhvr additive="base">
                                        <p:cTn id="26" dur="500" fill="hold"/>
                                        <p:tgtEl>
                                          <p:spTgt spid="18432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4326"/>
                                        </p:tgtEl>
                                        <p:attrNameLst>
                                          <p:attrName>style.visibility</p:attrName>
                                        </p:attrNameLst>
                                      </p:cBhvr>
                                      <p:to>
                                        <p:strVal val="visible"/>
                                      </p:to>
                                    </p:set>
                                    <p:anim calcmode="lin" valueType="num">
                                      <p:cBhvr additive="base">
                                        <p:cTn id="31" dur="500" fill="hold"/>
                                        <p:tgtEl>
                                          <p:spTgt spid="184326"/>
                                        </p:tgtEl>
                                        <p:attrNameLst>
                                          <p:attrName>ppt_x</p:attrName>
                                        </p:attrNameLst>
                                      </p:cBhvr>
                                      <p:tavLst>
                                        <p:tav tm="0">
                                          <p:val>
                                            <p:strVal val="#ppt_x"/>
                                          </p:val>
                                        </p:tav>
                                        <p:tav tm="100000">
                                          <p:val>
                                            <p:strVal val="#ppt_x"/>
                                          </p:val>
                                        </p:tav>
                                      </p:tavLst>
                                    </p:anim>
                                    <p:anim calcmode="lin" valueType="num">
                                      <p:cBhvr additive="base">
                                        <p:cTn id="32" dur="500" fill="hold"/>
                                        <p:tgtEl>
                                          <p:spTgt spid="184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p:bldP spid="184323" grpId="0"/>
      <p:bldP spid="184324" grpId="0"/>
      <p:bldP spid="184325" grpId="0"/>
      <p:bldP spid="184326" grpId="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3">
            <a:extLst>
              <a:ext uri="{FF2B5EF4-FFF2-40B4-BE49-F238E27FC236}">
                <a16:creationId xmlns:a16="http://schemas.microsoft.com/office/drawing/2014/main" id="{409895A6-677E-4F00-AB0F-F8AEB4939F47}"/>
              </a:ext>
            </a:extLst>
          </p:cNvPr>
          <p:cNvSpPr>
            <a:spLocks noGrp="1" noChangeArrowheads="1"/>
          </p:cNvSpPr>
          <p:nvPr>
            <p:ph type="body" idx="1"/>
          </p:nvPr>
        </p:nvSpPr>
        <p:spPr>
          <a:xfrm>
            <a:off x="0" y="0"/>
            <a:ext cx="9144000" cy="6858000"/>
          </a:xfrm>
        </p:spPr>
        <p:txBody>
          <a:bodyPr/>
          <a:lstStyle/>
          <a:p>
            <a:pPr eaLnBrk="1" hangingPunct="1"/>
            <a:r>
              <a:rPr lang="en-US" altLang="en-US" sz="2800" b="1">
                <a:solidFill>
                  <a:schemeClr val="accent2"/>
                </a:solidFill>
              </a:rPr>
              <a:t>Three Major Phases Using Backpropagation</a:t>
            </a:r>
          </a:p>
          <a:p>
            <a:pPr eaLnBrk="1" hangingPunct="1"/>
            <a:endParaRPr lang="en-US" altLang="en-US" sz="2800" b="1"/>
          </a:p>
          <a:p>
            <a:pPr eaLnBrk="1" hangingPunct="1"/>
            <a:r>
              <a:rPr lang="en-US" altLang="en-US" sz="2800" b="1" i="1">
                <a:solidFill>
                  <a:srgbClr val="FF0066"/>
                </a:solidFill>
              </a:rPr>
              <a:t>First phase</a:t>
            </a:r>
            <a:r>
              <a:rPr lang="en-US" altLang="en-US" sz="2800" b="1"/>
              <a:t>: an input vector is presented to the network which leads via the </a:t>
            </a:r>
            <a:r>
              <a:rPr lang="en-US" altLang="en-US" sz="2800" b="1">
                <a:solidFill>
                  <a:srgbClr val="FF0000"/>
                </a:solidFill>
              </a:rPr>
              <a:t>forward pass </a:t>
            </a:r>
            <a:r>
              <a:rPr lang="en-US" altLang="en-US" sz="2800" b="1"/>
              <a:t>to the activation of the network as a whole. This generates a difference (error) between the output of the network and the desired output. </a:t>
            </a:r>
          </a:p>
          <a:p>
            <a:pPr eaLnBrk="1" hangingPunct="1"/>
            <a:endParaRPr lang="en-US" altLang="en-US" sz="2800" b="1"/>
          </a:p>
          <a:p>
            <a:pPr eaLnBrk="1" hangingPunct="1"/>
            <a:r>
              <a:rPr lang="en-US" altLang="en-US" sz="2800" b="1" i="1">
                <a:solidFill>
                  <a:srgbClr val="FF0066"/>
                </a:solidFill>
              </a:rPr>
              <a:t>Second phase:</a:t>
            </a:r>
            <a:r>
              <a:rPr lang="en-US" altLang="en-US" sz="2800" b="1" i="1"/>
              <a:t> </a:t>
            </a:r>
            <a:r>
              <a:rPr lang="en-US" altLang="en-US" sz="2800" b="1"/>
              <a:t> compute the error vector for the output unit and propagates this  factor successively back through the network (error </a:t>
            </a:r>
            <a:r>
              <a:rPr lang="en-US" altLang="en-US" sz="2800" b="1">
                <a:solidFill>
                  <a:srgbClr val="FF0000"/>
                </a:solidFill>
              </a:rPr>
              <a:t>backward pass</a:t>
            </a:r>
            <a:r>
              <a:rPr lang="en-US" altLang="en-US" sz="2800" b="1"/>
              <a:t>). </a:t>
            </a:r>
          </a:p>
          <a:p>
            <a:pPr eaLnBrk="1" hangingPunct="1"/>
            <a:endParaRPr lang="en-US" altLang="en-US" sz="2800" b="1"/>
          </a:p>
          <a:p>
            <a:pPr eaLnBrk="1" hangingPunct="1"/>
            <a:r>
              <a:rPr lang="en-US" altLang="en-US" sz="2800" b="1" i="1">
                <a:solidFill>
                  <a:srgbClr val="FF0066"/>
                </a:solidFill>
              </a:rPr>
              <a:t>Third phase</a:t>
            </a:r>
            <a:r>
              <a:rPr lang="en-US" altLang="en-US" sz="2800" b="1" i="1"/>
              <a:t>: </a:t>
            </a:r>
            <a:r>
              <a:rPr lang="en-US" altLang="en-US" sz="2800" b="1"/>
              <a:t> compute the </a:t>
            </a:r>
            <a:r>
              <a:rPr lang="en-US" altLang="en-US" sz="2800" b="1">
                <a:solidFill>
                  <a:srgbClr val="FF0000"/>
                </a:solidFill>
              </a:rPr>
              <a:t>changes</a:t>
            </a:r>
            <a:r>
              <a:rPr lang="en-US" altLang="en-US" sz="2800" b="1"/>
              <a:t> for the connection weights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62">
                                            <p:txEl>
                                              <p:pRg st="0" end="0"/>
                                            </p:txEl>
                                          </p:spTgt>
                                        </p:tgtEl>
                                        <p:attrNameLst>
                                          <p:attrName>style.visibility</p:attrName>
                                        </p:attrNameLst>
                                      </p:cBhvr>
                                      <p:to>
                                        <p:strVal val="visible"/>
                                      </p:to>
                                    </p:set>
                                    <p:anim calcmode="lin" valueType="num">
                                      <p:cBhvr additive="base">
                                        <p:cTn id="7" dur="500" fill="hold"/>
                                        <p:tgtEl>
                                          <p:spTgt spid="1945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62">
                                            <p:txEl>
                                              <p:pRg st="2" end="2"/>
                                            </p:txEl>
                                          </p:spTgt>
                                        </p:tgtEl>
                                        <p:attrNameLst>
                                          <p:attrName>style.visibility</p:attrName>
                                        </p:attrNameLst>
                                      </p:cBhvr>
                                      <p:to>
                                        <p:strVal val="visible"/>
                                      </p:to>
                                    </p:set>
                                    <p:anim calcmode="lin" valueType="num">
                                      <p:cBhvr additive="base">
                                        <p:cTn id="13" dur="500" fill="hold"/>
                                        <p:tgtEl>
                                          <p:spTgt spid="19456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62">
                                            <p:txEl>
                                              <p:pRg st="4" end="4"/>
                                            </p:txEl>
                                          </p:spTgt>
                                        </p:tgtEl>
                                        <p:attrNameLst>
                                          <p:attrName>style.visibility</p:attrName>
                                        </p:attrNameLst>
                                      </p:cBhvr>
                                      <p:to>
                                        <p:strVal val="visible"/>
                                      </p:to>
                                    </p:set>
                                    <p:anim calcmode="lin" valueType="num">
                                      <p:cBhvr additive="base">
                                        <p:cTn id="19" dur="500" fill="hold"/>
                                        <p:tgtEl>
                                          <p:spTgt spid="19456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62">
                                            <p:txEl>
                                              <p:pRg st="6" end="6"/>
                                            </p:txEl>
                                          </p:spTgt>
                                        </p:tgtEl>
                                        <p:attrNameLst>
                                          <p:attrName>style.visibility</p:attrName>
                                        </p:attrNameLst>
                                      </p:cBhvr>
                                      <p:to>
                                        <p:strVal val="visible"/>
                                      </p:to>
                                    </p:set>
                                    <p:anim calcmode="lin" valueType="num">
                                      <p:cBhvr additive="base">
                                        <p:cTn id="25" dur="500" fill="hold"/>
                                        <p:tgtEl>
                                          <p:spTgt spid="19456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6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2">
            <a:extLst>
              <a:ext uri="{FF2B5EF4-FFF2-40B4-BE49-F238E27FC236}">
                <a16:creationId xmlns:a16="http://schemas.microsoft.com/office/drawing/2014/main" id="{820201BC-7808-461B-BED0-BEC4ABCA39A0}"/>
              </a:ext>
            </a:extLst>
          </p:cNvPr>
          <p:cNvSpPr>
            <a:spLocks noChangeArrowheads="1"/>
          </p:cNvSpPr>
          <p:nvPr/>
        </p:nvSpPr>
        <p:spPr bwMode="auto">
          <a:xfrm>
            <a:off x="0" y="304800"/>
            <a:ext cx="909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Tahoma" panose="020B0604030504040204" pitchFamily="34" charset="0"/>
              </a:rPr>
              <a:t>INSTANTEOUS BACK PROPAGATION ALGORITHM</a:t>
            </a:r>
            <a:r>
              <a:rPr lang="en-US" altLang="en-US" sz="2800">
                <a:latin typeface="Tahoma" panose="020B0604030504040204" pitchFamily="34" charset="0"/>
              </a:rPr>
              <a:t> </a:t>
            </a:r>
          </a:p>
        </p:txBody>
      </p:sp>
      <p:graphicFrame>
        <p:nvGraphicFramePr>
          <p:cNvPr id="52226" name="Object 4">
            <a:extLst>
              <a:ext uri="{FF2B5EF4-FFF2-40B4-BE49-F238E27FC236}">
                <a16:creationId xmlns:a16="http://schemas.microsoft.com/office/drawing/2014/main" id="{E3BA79DA-F833-4275-B987-AD39D319240D}"/>
              </a:ext>
            </a:extLst>
          </p:cNvPr>
          <p:cNvGraphicFramePr>
            <a:graphicFrameLocks noChangeAspect="1"/>
          </p:cNvGraphicFramePr>
          <p:nvPr/>
        </p:nvGraphicFramePr>
        <p:xfrm>
          <a:off x="381000" y="2971800"/>
          <a:ext cx="3141663" cy="1065213"/>
        </p:xfrm>
        <a:graphic>
          <a:graphicData uri="http://schemas.openxmlformats.org/presentationml/2006/ole">
            <mc:AlternateContent xmlns:mc="http://schemas.openxmlformats.org/markup-compatibility/2006">
              <mc:Choice xmlns:v="urn:schemas-microsoft-com:vml" Requires="v">
                <p:oleObj spid="_x0000_s52242" name="Equation" r:id="rId3" imgW="1231560" imgH="419040" progId="Equation.3">
                  <p:embed/>
                </p:oleObj>
              </mc:Choice>
              <mc:Fallback>
                <p:oleObj name="Equation" r:id="rId3" imgW="1231560" imgH="419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971800"/>
                        <a:ext cx="3141663" cy="1065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1" name="Rectangle 5">
            <a:extLst>
              <a:ext uri="{FF2B5EF4-FFF2-40B4-BE49-F238E27FC236}">
                <a16:creationId xmlns:a16="http://schemas.microsoft.com/office/drawing/2014/main" id="{783A0270-30AD-4317-B08E-69D6D0F45121}"/>
              </a:ext>
            </a:extLst>
          </p:cNvPr>
          <p:cNvSpPr>
            <a:spLocks noChangeArrowheads="1"/>
          </p:cNvSpPr>
          <p:nvPr/>
        </p:nvSpPr>
        <p:spPr bwMode="auto">
          <a:xfrm>
            <a:off x="4062413" y="3624263"/>
            <a:ext cx="39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Times New Roman" panose="02020603050405020304" pitchFamily="18" charset="0"/>
                <a:ea typeface="MS Mincho" panose="02020609040205080304" pitchFamily="49" charset="-128"/>
                <a:cs typeface="Times New Roman" panose="02020603050405020304" pitchFamily="18" charset="0"/>
              </a:rPr>
              <a:t>    </a:t>
            </a:r>
            <a:r>
              <a:rPr lang="en-US" altLang="en-US" sz="1400">
                <a:latin typeface="Tahoma" panose="020B0604030504040204" pitchFamily="34" charset="0"/>
                <a:ea typeface="MS Mincho" panose="02020609040205080304" pitchFamily="49" charset="-128"/>
                <a:cs typeface="Times New Roman" panose="02020603050405020304" pitchFamily="18" charset="0"/>
              </a:rPr>
              <a:t> </a:t>
            </a:r>
            <a:endParaRPr lang="en-US" altLang="en-US" sz="2400">
              <a:latin typeface="Times New Roman" panose="02020603050405020304" pitchFamily="18" charset="0"/>
              <a:ea typeface="MS Mincho" panose="02020609040205080304" pitchFamily="49" charset="-128"/>
              <a:cs typeface="Times New Roman" panose="02020603050405020304" pitchFamily="18" charset="0"/>
            </a:endParaRPr>
          </a:p>
        </p:txBody>
      </p:sp>
      <p:graphicFrame>
        <p:nvGraphicFramePr>
          <p:cNvPr id="22531" name="Object 7">
            <a:extLst>
              <a:ext uri="{FF2B5EF4-FFF2-40B4-BE49-F238E27FC236}">
                <a16:creationId xmlns:a16="http://schemas.microsoft.com/office/drawing/2014/main" id="{BFD222AD-74C0-4414-96FC-227301CCBF90}"/>
              </a:ext>
            </a:extLst>
          </p:cNvPr>
          <p:cNvGraphicFramePr>
            <a:graphicFrameLocks noChangeAspect="1"/>
          </p:cNvGraphicFramePr>
          <p:nvPr/>
        </p:nvGraphicFramePr>
        <p:xfrm>
          <a:off x="5105400" y="2971800"/>
          <a:ext cx="3040063" cy="1066800"/>
        </p:xfrm>
        <a:graphic>
          <a:graphicData uri="http://schemas.openxmlformats.org/presentationml/2006/ole">
            <mc:AlternateContent xmlns:mc="http://schemas.openxmlformats.org/markup-compatibility/2006">
              <mc:Choice xmlns:v="urn:schemas-microsoft-com:vml" Requires="v">
                <p:oleObj spid="_x0000_s52243" name="Equation" r:id="rId5" imgW="1218960" imgH="419040" progId="Equation.3">
                  <p:embed/>
                </p:oleObj>
              </mc:Choice>
              <mc:Fallback>
                <p:oleObj name="Equation" r:id="rId5" imgW="1218960" imgH="4190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971800"/>
                        <a:ext cx="304006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2" name="Object 9">
            <a:extLst>
              <a:ext uri="{FF2B5EF4-FFF2-40B4-BE49-F238E27FC236}">
                <a16:creationId xmlns:a16="http://schemas.microsoft.com/office/drawing/2014/main" id="{168B7362-AECD-4D06-BDB4-F9B784802471}"/>
              </a:ext>
            </a:extLst>
          </p:cNvPr>
          <p:cNvGraphicFramePr>
            <a:graphicFrameLocks noChangeAspect="1"/>
          </p:cNvGraphicFramePr>
          <p:nvPr/>
        </p:nvGraphicFramePr>
        <p:xfrm>
          <a:off x="2590800" y="4343400"/>
          <a:ext cx="3163888" cy="1143000"/>
        </p:xfrm>
        <a:graphic>
          <a:graphicData uri="http://schemas.openxmlformats.org/presentationml/2006/ole">
            <mc:AlternateContent xmlns:mc="http://schemas.openxmlformats.org/markup-compatibility/2006">
              <mc:Choice xmlns:v="urn:schemas-microsoft-com:vml" Requires="v">
                <p:oleObj spid="_x0000_s52244" name="Equation" r:id="rId7" imgW="1485720" imgH="419040" progId="Equation.3">
                  <p:embed/>
                </p:oleObj>
              </mc:Choice>
              <mc:Fallback>
                <p:oleObj name="Equation" r:id="rId7" imgW="1485720" imgH="4190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4343400"/>
                        <a:ext cx="3163888"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2" name="Rectangle 10">
            <a:extLst>
              <a:ext uri="{FF2B5EF4-FFF2-40B4-BE49-F238E27FC236}">
                <a16:creationId xmlns:a16="http://schemas.microsoft.com/office/drawing/2014/main" id="{868599BF-0392-4960-AE4F-A038095B6829}"/>
              </a:ext>
            </a:extLst>
          </p:cNvPr>
          <p:cNvSpPr>
            <a:spLocks noChangeArrowheads="1"/>
          </p:cNvSpPr>
          <p:nvPr/>
        </p:nvSpPr>
        <p:spPr bwMode="auto">
          <a:xfrm>
            <a:off x="3816350" y="3624263"/>
            <a:ext cx="811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Times New Roman" panose="02020603050405020304" pitchFamily="18" charset="0"/>
                <a:ea typeface="MS Mincho" panose="02020609040205080304" pitchFamily="49" charset="-128"/>
                <a:cs typeface="Times New Roman" panose="02020603050405020304" pitchFamily="18" charset="0"/>
              </a:rPr>
              <a:t>               </a:t>
            </a:r>
            <a:r>
              <a:rPr lang="en-US" altLang="en-US" sz="1400">
                <a:latin typeface="Tahoma" panose="020B0604030504040204" pitchFamily="34" charset="0"/>
                <a:ea typeface="MS Mincho" panose="02020609040205080304" pitchFamily="49" charset="-128"/>
                <a:cs typeface="Times New Roman" panose="02020603050405020304" pitchFamily="18" charset="0"/>
              </a:rPr>
              <a:t> </a:t>
            </a:r>
            <a:endParaRPr lang="en-US" altLang="en-US" sz="2400">
              <a:latin typeface="Times New Roman" panose="02020603050405020304" pitchFamily="18" charset="0"/>
              <a:ea typeface="MS Mincho" panose="02020609040205080304" pitchFamily="49" charset="-128"/>
              <a:cs typeface="Times New Roman" panose="02020603050405020304" pitchFamily="18" charset="0"/>
            </a:endParaRPr>
          </a:p>
        </p:txBody>
      </p:sp>
      <p:graphicFrame>
        <p:nvGraphicFramePr>
          <p:cNvPr id="22533" name="Object 12">
            <a:extLst>
              <a:ext uri="{FF2B5EF4-FFF2-40B4-BE49-F238E27FC236}">
                <a16:creationId xmlns:a16="http://schemas.microsoft.com/office/drawing/2014/main" id="{D592F213-8B2F-4D61-869C-78256EA38AE5}"/>
              </a:ext>
            </a:extLst>
          </p:cNvPr>
          <p:cNvGraphicFramePr>
            <a:graphicFrameLocks noChangeAspect="1"/>
          </p:cNvGraphicFramePr>
          <p:nvPr/>
        </p:nvGraphicFramePr>
        <p:xfrm>
          <a:off x="2590800" y="5715000"/>
          <a:ext cx="2921000" cy="1143000"/>
        </p:xfrm>
        <a:graphic>
          <a:graphicData uri="http://schemas.openxmlformats.org/presentationml/2006/ole">
            <mc:AlternateContent xmlns:mc="http://schemas.openxmlformats.org/markup-compatibility/2006">
              <mc:Choice xmlns:v="urn:schemas-microsoft-com:vml" Requires="v">
                <p:oleObj spid="_x0000_s52245" name="Equation" r:id="rId9" imgW="1460160" imgH="419040" progId="Equation.3">
                  <p:embed/>
                </p:oleObj>
              </mc:Choice>
              <mc:Fallback>
                <p:oleObj name="Equation" r:id="rId9" imgW="1460160" imgH="4190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5715000"/>
                        <a:ext cx="2921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41" name="Picture 13" descr="đę">
            <a:extLst>
              <a:ext uri="{FF2B5EF4-FFF2-40B4-BE49-F238E27FC236}">
                <a16:creationId xmlns:a16="http://schemas.microsoft.com/office/drawing/2014/main" id="{5F248EB5-1C88-41A2-9D2D-0EA49A03BD9D}"/>
              </a:ext>
            </a:extLst>
          </p:cNvPr>
          <p:cNvPicPr>
            <a:picLocks noGrp="1" noChangeAspect="1" noChangeArrowheads="1"/>
          </p:cNvPicPr>
          <p:nvPr>
            <p:ph/>
          </p:nvPr>
        </p:nvPicPr>
        <p:blipFill>
          <a:blip r:embed="rId11">
            <a:extLst>
              <a:ext uri="{28A0092B-C50C-407E-A947-70E740481C1C}">
                <a14:useLocalDpi xmlns:a14="http://schemas.microsoft.com/office/drawing/2010/main" val="0"/>
              </a:ext>
            </a:extLst>
          </a:blip>
          <a:srcRect/>
          <a:stretch>
            <a:fillRect/>
          </a:stretch>
        </p:blipFill>
        <p:spPr>
          <a:xfrm>
            <a:off x="457200" y="1325563"/>
            <a:ext cx="7924800" cy="1258887"/>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2541"/>
                                        </p:tgtEl>
                                        <p:attrNameLst>
                                          <p:attrName>style.visibility</p:attrName>
                                        </p:attrNameLst>
                                      </p:cBhvr>
                                      <p:to>
                                        <p:strVal val="visible"/>
                                      </p:to>
                                    </p:set>
                                    <p:anim calcmode="lin" valueType="num">
                                      <p:cBhvr additive="base">
                                        <p:cTn id="13" dur="500" fill="hold"/>
                                        <p:tgtEl>
                                          <p:spTgt spid="22541"/>
                                        </p:tgtEl>
                                        <p:attrNameLst>
                                          <p:attrName>ppt_x</p:attrName>
                                        </p:attrNameLst>
                                      </p:cBhvr>
                                      <p:tavLst>
                                        <p:tav tm="0">
                                          <p:val>
                                            <p:strVal val="#ppt_x"/>
                                          </p:val>
                                        </p:tav>
                                        <p:tav tm="100000">
                                          <p:val>
                                            <p:strVal val="#ppt_x"/>
                                          </p:val>
                                        </p:tav>
                                      </p:tavLst>
                                    </p:anim>
                                    <p:anim calcmode="lin" valueType="num">
                                      <p:cBhvr additive="base">
                                        <p:cTn id="14" dur="500" fill="hold"/>
                                        <p:tgtEl>
                                          <p:spTgt spid="2254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531"/>
                                        </p:tgtEl>
                                        <p:attrNameLst>
                                          <p:attrName>style.visibility</p:attrName>
                                        </p:attrNameLst>
                                      </p:cBhvr>
                                      <p:to>
                                        <p:strVal val="visible"/>
                                      </p:to>
                                    </p:set>
                                    <p:anim calcmode="lin" valueType="num">
                                      <p:cBhvr additive="base">
                                        <p:cTn id="19" dur="500" fill="hold"/>
                                        <p:tgtEl>
                                          <p:spTgt spid="22531"/>
                                        </p:tgtEl>
                                        <p:attrNameLst>
                                          <p:attrName>ppt_x</p:attrName>
                                        </p:attrNameLst>
                                      </p:cBhvr>
                                      <p:tavLst>
                                        <p:tav tm="0">
                                          <p:val>
                                            <p:strVal val="#ppt_x"/>
                                          </p:val>
                                        </p:tav>
                                        <p:tav tm="100000">
                                          <p:val>
                                            <p:strVal val="#ppt_x"/>
                                          </p:val>
                                        </p:tav>
                                      </p:tavLst>
                                    </p:anim>
                                    <p:anim calcmode="lin" valueType="num">
                                      <p:cBhvr additive="base">
                                        <p:cTn id="20" dur="500" fill="hold"/>
                                        <p:tgtEl>
                                          <p:spTgt spid="2253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2"/>
                                        </p:tgtEl>
                                        <p:attrNameLst>
                                          <p:attrName>style.visibility</p:attrName>
                                        </p:attrNameLst>
                                      </p:cBhvr>
                                      <p:to>
                                        <p:strVal val="visible"/>
                                      </p:to>
                                    </p:set>
                                    <p:anim calcmode="lin" valueType="num">
                                      <p:cBhvr additive="base">
                                        <p:cTn id="25" dur="500" fill="hold"/>
                                        <p:tgtEl>
                                          <p:spTgt spid="22532"/>
                                        </p:tgtEl>
                                        <p:attrNameLst>
                                          <p:attrName>ppt_x</p:attrName>
                                        </p:attrNameLst>
                                      </p:cBhvr>
                                      <p:tavLst>
                                        <p:tav tm="0">
                                          <p:val>
                                            <p:strVal val="#ppt_x"/>
                                          </p:val>
                                        </p:tav>
                                        <p:tav tm="100000">
                                          <p:val>
                                            <p:strVal val="#ppt_x"/>
                                          </p:val>
                                        </p:tav>
                                      </p:tavLst>
                                    </p:anim>
                                    <p:anim calcmode="lin" valueType="num">
                                      <p:cBhvr additive="base">
                                        <p:cTn id="26"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2533"/>
                                        </p:tgtEl>
                                        <p:attrNameLst>
                                          <p:attrName>style.visibility</p:attrName>
                                        </p:attrNameLst>
                                      </p:cBhvr>
                                      <p:to>
                                        <p:strVal val="visible"/>
                                      </p:to>
                                    </p:set>
                                    <p:anim calcmode="lin" valueType="num">
                                      <p:cBhvr additive="base">
                                        <p:cTn id="31" dur="500" fill="hold"/>
                                        <p:tgtEl>
                                          <p:spTgt spid="22533"/>
                                        </p:tgtEl>
                                        <p:attrNameLst>
                                          <p:attrName>ppt_x</p:attrName>
                                        </p:attrNameLst>
                                      </p:cBhvr>
                                      <p:tavLst>
                                        <p:tav tm="0">
                                          <p:val>
                                            <p:strVal val="#ppt_x"/>
                                          </p:val>
                                        </p:tav>
                                        <p:tav tm="100000">
                                          <p:val>
                                            <p:strVal val="#ppt_x"/>
                                          </p:val>
                                        </p:tav>
                                      </p:tavLst>
                                    </p:anim>
                                    <p:anim calcmode="lin" valueType="num">
                                      <p:cBhvr additive="base">
                                        <p:cTn id="32" dur="500" fill="hold"/>
                                        <p:tgtEl>
                                          <p:spTgt spid="22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5">
            <a:extLst>
              <a:ext uri="{FF2B5EF4-FFF2-40B4-BE49-F238E27FC236}">
                <a16:creationId xmlns:a16="http://schemas.microsoft.com/office/drawing/2014/main" id="{B44F4AE9-A199-4491-B62E-0EFC5D9072B7}"/>
              </a:ext>
            </a:extLst>
          </p:cNvPr>
          <p:cNvSpPr>
            <a:spLocks noGrp="1" noChangeArrowheads="1"/>
          </p:cNvSpPr>
          <p:nvPr>
            <p:ph type="title"/>
          </p:nvPr>
        </p:nvSpPr>
        <p:spPr/>
        <p:txBody>
          <a:bodyPr/>
          <a:lstStyle/>
          <a:p>
            <a:pPr eaLnBrk="1" hangingPunct="1"/>
            <a:endParaRPr lang="en-US" altLang="en-US"/>
          </a:p>
        </p:txBody>
      </p:sp>
      <p:pic>
        <p:nvPicPr>
          <p:cNvPr id="23569" name="Picture 22" descr="đę">
            <a:extLst>
              <a:ext uri="{FF2B5EF4-FFF2-40B4-BE49-F238E27FC236}">
                <a16:creationId xmlns:a16="http://schemas.microsoft.com/office/drawing/2014/main" id="{36FA6A9B-32A2-4FE5-B652-04029FD31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79248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565" name="Object 24">
            <a:extLst>
              <a:ext uri="{FF2B5EF4-FFF2-40B4-BE49-F238E27FC236}">
                <a16:creationId xmlns:a16="http://schemas.microsoft.com/office/drawing/2014/main" id="{6F10C4EE-A3F5-42FD-921D-F3D1A56A44DA}"/>
              </a:ext>
            </a:extLst>
          </p:cNvPr>
          <p:cNvGraphicFramePr>
            <a:graphicFrameLocks noGrp="1" noChangeAspect="1"/>
          </p:cNvGraphicFramePr>
          <p:nvPr>
            <p:ph sz="quarter" idx="2"/>
          </p:nvPr>
        </p:nvGraphicFramePr>
        <p:xfrm>
          <a:off x="5257800" y="2903538"/>
          <a:ext cx="3124200" cy="1074737"/>
        </p:xfrm>
        <a:graphic>
          <a:graphicData uri="http://schemas.openxmlformats.org/presentationml/2006/ole">
            <mc:AlternateContent xmlns:mc="http://schemas.openxmlformats.org/markup-compatibility/2006">
              <mc:Choice xmlns:v="urn:schemas-microsoft-com:vml" Requires="v">
                <p:oleObj spid="_x0000_s53266" name="Equation" r:id="rId4" imgW="1218960" imgH="419040" progId="Equation.3">
                  <p:embed/>
                </p:oleObj>
              </mc:Choice>
              <mc:Fallback>
                <p:oleObj name="Equation" r:id="rId4" imgW="1218960" imgH="419040" progId="Equation.3">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2903538"/>
                        <a:ext cx="3124200" cy="1074737"/>
                      </a:xfrm>
                      <a:prstGeom prst="rect">
                        <a:avLst/>
                      </a:prstGeom>
                    </p:spPr>
                  </p:pic>
                </p:oleObj>
              </mc:Fallback>
            </mc:AlternateContent>
          </a:graphicData>
        </a:graphic>
      </p:graphicFrame>
      <p:graphicFrame>
        <p:nvGraphicFramePr>
          <p:cNvPr id="23566" name="Object 27">
            <a:extLst>
              <a:ext uri="{FF2B5EF4-FFF2-40B4-BE49-F238E27FC236}">
                <a16:creationId xmlns:a16="http://schemas.microsoft.com/office/drawing/2014/main" id="{9A44FBAC-5422-4E5B-AAD7-D2708B836453}"/>
              </a:ext>
            </a:extLst>
          </p:cNvPr>
          <p:cNvGraphicFramePr>
            <a:graphicFrameLocks noChangeAspect="1"/>
          </p:cNvGraphicFramePr>
          <p:nvPr/>
        </p:nvGraphicFramePr>
        <p:xfrm>
          <a:off x="381000" y="2743200"/>
          <a:ext cx="3429000" cy="1163638"/>
        </p:xfrm>
        <a:graphic>
          <a:graphicData uri="http://schemas.openxmlformats.org/presentationml/2006/ole">
            <mc:AlternateContent xmlns:mc="http://schemas.openxmlformats.org/markup-compatibility/2006">
              <mc:Choice xmlns:v="urn:schemas-microsoft-com:vml" Requires="v">
                <p:oleObj spid="_x0000_s53267" name="Equation" r:id="rId6" imgW="1231560" imgH="419040" progId="Equation.3">
                  <p:embed/>
                </p:oleObj>
              </mc:Choice>
              <mc:Fallback>
                <p:oleObj name="Equation" r:id="rId6" imgW="1231560" imgH="41904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743200"/>
                        <a:ext cx="3429000" cy="1163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5">
            <a:extLst>
              <a:ext uri="{FF2B5EF4-FFF2-40B4-BE49-F238E27FC236}">
                <a16:creationId xmlns:a16="http://schemas.microsoft.com/office/drawing/2014/main" id="{716A06F5-DD4E-4DD1-BDE2-0D81BA8FA39B}"/>
              </a:ext>
            </a:extLst>
          </p:cNvPr>
          <p:cNvGraphicFramePr>
            <a:graphicFrameLocks noChangeAspect="1"/>
          </p:cNvGraphicFramePr>
          <p:nvPr/>
        </p:nvGraphicFramePr>
        <p:xfrm>
          <a:off x="0" y="1447800"/>
          <a:ext cx="2503488" cy="1035050"/>
        </p:xfrm>
        <a:graphic>
          <a:graphicData uri="http://schemas.openxmlformats.org/presentationml/2006/ole">
            <mc:AlternateContent xmlns:mc="http://schemas.openxmlformats.org/markup-compatibility/2006">
              <mc:Choice xmlns:v="urn:schemas-microsoft-com:vml" Requires="v">
                <p:oleObj spid="_x0000_s53268" name="Equation" r:id="rId8" imgW="952200" imgH="393480" progId="Equation.3">
                  <p:embed/>
                </p:oleObj>
              </mc:Choice>
              <mc:Fallback>
                <p:oleObj name="Equation" r:id="rId8" imgW="952200" imgH="39348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447800"/>
                        <a:ext cx="2503488"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4448" name="Picture 16">
            <a:extLst>
              <a:ext uri="{FF2B5EF4-FFF2-40B4-BE49-F238E27FC236}">
                <a16:creationId xmlns:a16="http://schemas.microsoft.com/office/drawing/2014/main" id="{F0C127DE-572D-45F0-BC9A-AD7425787A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43400" y="1524000"/>
            <a:ext cx="46275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49" name="Picture 17">
            <a:extLst>
              <a:ext uri="{FF2B5EF4-FFF2-40B4-BE49-F238E27FC236}">
                <a16:creationId xmlns:a16="http://schemas.microsoft.com/office/drawing/2014/main" id="{5AD4EE3C-8FA1-49D9-B2BF-2DCD53A5F8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 y="4267200"/>
            <a:ext cx="31083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50" name="Picture 18">
            <a:extLst>
              <a:ext uri="{FF2B5EF4-FFF2-40B4-BE49-F238E27FC236}">
                <a16:creationId xmlns:a16="http://schemas.microsoft.com/office/drawing/2014/main" id="{449CD02C-942D-4DA0-8D96-301880A227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67400" y="4343400"/>
            <a:ext cx="2895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51" name="Picture 19">
            <a:extLst>
              <a:ext uri="{FF2B5EF4-FFF2-40B4-BE49-F238E27FC236}">
                <a16:creationId xmlns:a16="http://schemas.microsoft.com/office/drawing/2014/main" id="{C4E9F64E-85F5-48A2-BF1C-0A90F8C8A5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7800" y="5786438"/>
            <a:ext cx="3148013"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B650A0C0-64F5-4A5D-81A5-5544ADD555F8}"/>
              </a:ext>
            </a:extLst>
          </p:cNvPr>
          <p:cNvSpPr txBox="1">
            <a:spLocks noChangeArrowheads="1"/>
          </p:cNvSpPr>
          <p:nvPr/>
        </p:nvSpPr>
        <p:spPr bwMode="auto">
          <a:xfrm>
            <a:off x="0" y="5867400"/>
            <a:ext cx="4953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y  is a function of  v, &amp; v is a function of  w, use chain method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69"/>
                                        </p:tgtEl>
                                        <p:attrNameLst>
                                          <p:attrName>style.visibility</p:attrName>
                                        </p:attrNameLst>
                                      </p:cBhvr>
                                      <p:to>
                                        <p:strVal val="visible"/>
                                      </p:to>
                                    </p:set>
                                    <p:anim calcmode="lin" valueType="num">
                                      <p:cBhvr additive="base">
                                        <p:cTn id="7" dur="500" fill="hold"/>
                                        <p:tgtEl>
                                          <p:spTgt spid="23569"/>
                                        </p:tgtEl>
                                        <p:attrNameLst>
                                          <p:attrName>ppt_x</p:attrName>
                                        </p:attrNameLst>
                                      </p:cBhvr>
                                      <p:tavLst>
                                        <p:tav tm="0">
                                          <p:val>
                                            <p:strVal val="#ppt_x"/>
                                          </p:val>
                                        </p:tav>
                                        <p:tav tm="100000">
                                          <p:val>
                                            <p:strVal val="#ppt_x"/>
                                          </p:val>
                                        </p:tav>
                                      </p:tavLst>
                                    </p:anim>
                                    <p:anim calcmode="lin" valueType="num">
                                      <p:cBhvr additive="base">
                                        <p:cTn id="8" dur="500" fill="hold"/>
                                        <p:tgtEl>
                                          <p:spTgt spid="235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74448"/>
                                        </p:tgtEl>
                                        <p:attrNameLst>
                                          <p:attrName>style.visibility</p:attrName>
                                        </p:attrNameLst>
                                      </p:cBhvr>
                                      <p:to>
                                        <p:strVal val="visible"/>
                                      </p:to>
                                    </p:set>
                                    <p:anim calcmode="lin" valueType="num">
                                      <p:cBhvr additive="base">
                                        <p:cTn id="19" dur="500" fill="hold"/>
                                        <p:tgtEl>
                                          <p:spTgt spid="274448"/>
                                        </p:tgtEl>
                                        <p:attrNameLst>
                                          <p:attrName>ppt_x</p:attrName>
                                        </p:attrNameLst>
                                      </p:cBhvr>
                                      <p:tavLst>
                                        <p:tav tm="0">
                                          <p:val>
                                            <p:strVal val="#ppt_x"/>
                                          </p:val>
                                        </p:tav>
                                        <p:tav tm="100000">
                                          <p:val>
                                            <p:strVal val="#ppt_x"/>
                                          </p:val>
                                        </p:tav>
                                      </p:tavLst>
                                    </p:anim>
                                    <p:anim calcmode="lin" valueType="num">
                                      <p:cBhvr additive="base">
                                        <p:cTn id="20" dur="500" fill="hold"/>
                                        <p:tgtEl>
                                          <p:spTgt spid="27444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3566"/>
                                        </p:tgtEl>
                                        <p:attrNameLst>
                                          <p:attrName>style.visibility</p:attrName>
                                        </p:attrNameLst>
                                      </p:cBhvr>
                                      <p:to>
                                        <p:strVal val="visible"/>
                                      </p:to>
                                    </p:set>
                                    <p:anim calcmode="lin" valueType="num">
                                      <p:cBhvr additive="base">
                                        <p:cTn id="25" dur="500" fill="hold"/>
                                        <p:tgtEl>
                                          <p:spTgt spid="23566"/>
                                        </p:tgtEl>
                                        <p:attrNameLst>
                                          <p:attrName>ppt_x</p:attrName>
                                        </p:attrNameLst>
                                      </p:cBhvr>
                                      <p:tavLst>
                                        <p:tav tm="0">
                                          <p:val>
                                            <p:strVal val="#ppt_x"/>
                                          </p:val>
                                        </p:tav>
                                        <p:tav tm="100000">
                                          <p:val>
                                            <p:strVal val="#ppt_x"/>
                                          </p:val>
                                        </p:tav>
                                      </p:tavLst>
                                    </p:anim>
                                    <p:anim calcmode="lin" valueType="num">
                                      <p:cBhvr additive="base">
                                        <p:cTn id="26" dur="500" fill="hold"/>
                                        <p:tgtEl>
                                          <p:spTgt spid="2356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3565"/>
                                        </p:tgtEl>
                                        <p:attrNameLst>
                                          <p:attrName>style.visibility</p:attrName>
                                        </p:attrNameLst>
                                      </p:cBhvr>
                                      <p:to>
                                        <p:strVal val="visible"/>
                                      </p:to>
                                    </p:set>
                                    <p:anim calcmode="lin" valueType="num">
                                      <p:cBhvr additive="base">
                                        <p:cTn id="31" dur="500" fill="hold"/>
                                        <p:tgtEl>
                                          <p:spTgt spid="23565"/>
                                        </p:tgtEl>
                                        <p:attrNameLst>
                                          <p:attrName>ppt_x</p:attrName>
                                        </p:attrNameLst>
                                      </p:cBhvr>
                                      <p:tavLst>
                                        <p:tav tm="0">
                                          <p:val>
                                            <p:strVal val="#ppt_x"/>
                                          </p:val>
                                        </p:tav>
                                        <p:tav tm="100000">
                                          <p:val>
                                            <p:strVal val="#ppt_x"/>
                                          </p:val>
                                        </p:tav>
                                      </p:tavLst>
                                    </p:anim>
                                    <p:anim calcmode="lin" valueType="num">
                                      <p:cBhvr additive="base">
                                        <p:cTn id="32" dur="500" fill="hold"/>
                                        <p:tgtEl>
                                          <p:spTgt spid="2356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74449"/>
                                        </p:tgtEl>
                                        <p:attrNameLst>
                                          <p:attrName>style.visibility</p:attrName>
                                        </p:attrNameLst>
                                      </p:cBhvr>
                                      <p:to>
                                        <p:strVal val="visible"/>
                                      </p:to>
                                    </p:set>
                                    <p:anim calcmode="lin" valueType="num">
                                      <p:cBhvr additive="base">
                                        <p:cTn id="37" dur="500" fill="hold"/>
                                        <p:tgtEl>
                                          <p:spTgt spid="274449"/>
                                        </p:tgtEl>
                                        <p:attrNameLst>
                                          <p:attrName>ppt_x</p:attrName>
                                        </p:attrNameLst>
                                      </p:cBhvr>
                                      <p:tavLst>
                                        <p:tav tm="0">
                                          <p:val>
                                            <p:strVal val="#ppt_x"/>
                                          </p:val>
                                        </p:tav>
                                        <p:tav tm="100000">
                                          <p:val>
                                            <p:strVal val="#ppt_x"/>
                                          </p:val>
                                        </p:tav>
                                      </p:tavLst>
                                    </p:anim>
                                    <p:anim calcmode="lin" valueType="num">
                                      <p:cBhvr additive="base">
                                        <p:cTn id="38" dur="500" fill="hold"/>
                                        <p:tgtEl>
                                          <p:spTgt spid="274449"/>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74450"/>
                                        </p:tgtEl>
                                        <p:attrNameLst>
                                          <p:attrName>style.visibility</p:attrName>
                                        </p:attrNameLst>
                                      </p:cBhvr>
                                      <p:to>
                                        <p:strVal val="visible"/>
                                      </p:to>
                                    </p:set>
                                    <p:anim calcmode="lin" valueType="num">
                                      <p:cBhvr additive="base">
                                        <p:cTn id="43" dur="500" fill="hold"/>
                                        <p:tgtEl>
                                          <p:spTgt spid="274450"/>
                                        </p:tgtEl>
                                        <p:attrNameLst>
                                          <p:attrName>ppt_x</p:attrName>
                                        </p:attrNameLst>
                                      </p:cBhvr>
                                      <p:tavLst>
                                        <p:tav tm="0">
                                          <p:val>
                                            <p:strVal val="#ppt_x"/>
                                          </p:val>
                                        </p:tav>
                                        <p:tav tm="100000">
                                          <p:val>
                                            <p:strVal val="#ppt_x"/>
                                          </p:val>
                                        </p:tav>
                                      </p:tavLst>
                                    </p:anim>
                                    <p:anim calcmode="lin" valueType="num">
                                      <p:cBhvr additive="base">
                                        <p:cTn id="44" dur="500" fill="hold"/>
                                        <p:tgtEl>
                                          <p:spTgt spid="27445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274451"/>
                                        </p:tgtEl>
                                        <p:attrNameLst>
                                          <p:attrName>style.visibility</p:attrName>
                                        </p:attrNameLst>
                                      </p:cBhvr>
                                      <p:to>
                                        <p:strVal val="visible"/>
                                      </p:to>
                                    </p:set>
                                    <p:anim calcmode="lin" valueType="num">
                                      <p:cBhvr additive="base">
                                        <p:cTn id="55" dur="500" fill="hold"/>
                                        <p:tgtEl>
                                          <p:spTgt spid="274451"/>
                                        </p:tgtEl>
                                        <p:attrNameLst>
                                          <p:attrName>ppt_x</p:attrName>
                                        </p:attrNameLst>
                                      </p:cBhvr>
                                      <p:tavLst>
                                        <p:tav tm="0">
                                          <p:val>
                                            <p:strVal val="#ppt_x"/>
                                          </p:val>
                                        </p:tav>
                                        <p:tav tm="100000">
                                          <p:val>
                                            <p:strVal val="#ppt_x"/>
                                          </p:val>
                                        </p:tav>
                                      </p:tavLst>
                                    </p:anim>
                                    <p:anim calcmode="lin" valueType="num">
                                      <p:cBhvr additive="base">
                                        <p:cTn id="56" dur="500" fill="hold"/>
                                        <p:tgtEl>
                                          <p:spTgt spid="274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Rectangle 8">
            <a:extLst>
              <a:ext uri="{FF2B5EF4-FFF2-40B4-BE49-F238E27FC236}">
                <a16:creationId xmlns:a16="http://schemas.microsoft.com/office/drawing/2014/main" id="{1BA37520-5E84-4569-AFB2-A99DC6D0470C}"/>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graphicFrame>
        <p:nvGraphicFramePr>
          <p:cNvPr id="24579" name="Object 9">
            <a:extLst>
              <a:ext uri="{FF2B5EF4-FFF2-40B4-BE49-F238E27FC236}">
                <a16:creationId xmlns:a16="http://schemas.microsoft.com/office/drawing/2014/main" id="{826EEA26-FD71-41E4-9E2A-FE35C36DF016}"/>
              </a:ext>
            </a:extLst>
          </p:cNvPr>
          <p:cNvGraphicFramePr>
            <a:graphicFrameLocks noChangeAspect="1"/>
          </p:cNvGraphicFramePr>
          <p:nvPr/>
        </p:nvGraphicFramePr>
        <p:xfrm>
          <a:off x="0" y="2362200"/>
          <a:ext cx="5257800" cy="1071563"/>
        </p:xfrm>
        <a:graphic>
          <a:graphicData uri="http://schemas.openxmlformats.org/presentationml/2006/ole">
            <mc:AlternateContent xmlns:mc="http://schemas.openxmlformats.org/markup-compatibility/2006">
              <mc:Choice xmlns:v="urn:schemas-microsoft-com:vml" Requires="v">
                <p:oleObj spid="_x0000_s54296" name="Equation" r:id="rId3" imgW="2057400" imgH="419040" progId="Equation.3">
                  <p:embed/>
                </p:oleObj>
              </mc:Choice>
              <mc:Fallback>
                <p:oleObj name="Equation" r:id="rId3" imgW="2057400" imgH="41904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525780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280" name="Rectangle 11">
            <a:extLst>
              <a:ext uri="{FF2B5EF4-FFF2-40B4-BE49-F238E27FC236}">
                <a16:creationId xmlns:a16="http://schemas.microsoft.com/office/drawing/2014/main" id="{7FF1B346-EFF9-4BDD-9533-5C21152B020C}"/>
              </a:ext>
            </a:extLst>
          </p:cNvPr>
          <p:cNvSpPr>
            <a:spLocks noChangeArrowheads="1"/>
          </p:cNvSpPr>
          <p:nvPr/>
        </p:nvSpPr>
        <p:spPr bwMode="auto">
          <a:xfrm>
            <a:off x="0" y="2720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54281" name="Rectangle 13">
            <a:extLst>
              <a:ext uri="{FF2B5EF4-FFF2-40B4-BE49-F238E27FC236}">
                <a16:creationId xmlns:a16="http://schemas.microsoft.com/office/drawing/2014/main" id="{D101E895-1329-434E-8E34-13BF94212202}"/>
              </a:ext>
            </a:extLst>
          </p:cNvPr>
          <p:cNvSpPr>
            <a:spLocks noChangeArrowheads="1"/>
          </p:cNvSpPr>
          <p:nvPr/>
        </p:nvSpPr>
        <p:spPr bwMode="auto">
          <a:xfrm>
            <a:off x="0" y="3140075"/>
            <a:ext cx="222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Times New Roman" panose="02020603050405020304" pitchFamily="18" charset="0"/>
                <a:ea typeface="MS Mincho" panose="02020609040205080304" pitchFamily="49" charset="-128"/>
                <a:cs typeface="Times New Roman" panose="02020603050405020304" pitchFamily="18" charset="0"/>
              </a:rPr>
              <a:t> </a:t>
            </a:r>
            <a:endParaRPr lang="en-US" altLang="en-US" sz="240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54282" name="Rectangle 15">
            <a:extLst>
              <a:ext uri="{FF2B5EF4-FFF2-40B4-BE49-F238E27FC236}">
                <a16:creationId xmlns:a16="http://schemas.microsoft.com/office/drawing/2014/main" id="{481F1BD0-C91E-432A-8162-92BA139CBD6A}"/>
              </a:ext>
            </a:extLst>
          </p:cNvPr>
          <p:cNvSpPr>
            <a:spLocks noChangeArrowheads="1"/>
          </p:cNvSpPr>
          <p:nvPr/>
        </p:nvSpPr>
        <p:spPr bwMode="auto">
          <a:xfrm>
            <a:off x="0" y="3833813"/>
            <a:ext cx="239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ahoma" panose="020B0604030504040204" pitchFamily="34" charset="0"/>
              </a:rPr>
              <a:t> </a:t>
            </a:r>
            <a:endParaRPr lang="en-US" altLang="en-US" sz="2400">
              <a:latin typeface="Times New Roman" panose="02020603050405020304" pitchFamily="18" charset="0"/>
            </a:endParaRPr>
          </a:p>
        </p:txBody>
      </p:sp>
      <p:sp>
        <p:nvSpPr>
          <p:cNvPr id="54283" name="Rectangle 18">
            <a:extLst>
              <a:ext uri="{FF2B5EF4-FFF2-40B4-BE49-F238E27FC236}">
                <a16:creationId xmlns:a16="http://schemas.microsoft.com/office/drawing/2014/main" id="{84BBD2E4-CEB4-4AF3-9A1E-C25950A9323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54284" name="Rectangle 20">
            <a:extLst>
              <a:ext uri="{FF2B5EF4-FFF2-40B4-BE49-F238E27FC236}">
                <a16:creationId xmlns:a16="http://schemas.microsoft.com/office/drawing/2014/main" id="{B6F50AC8-19D5-459D-8556-A41750CB0B4D}"/>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graphicFrame>
        <p:nvGraphicFramePr>
          <p:cNvPr id="2" name="Object 21">
            <a:extLst>
              <a:ext uri="{FF2B5EF4-FFF2-40B4-BE49-F238E27FC236}">
                <a16:creationId xmlns:a16="http://schemas.microsoft.com/office/drawing/2014/main" id="{6A9616E2-95F4-4C1C-8166-603BF43CAA96}"/>
              </a:ext>
            </a:extLst>
          </p:cNvPr>
          <p:cNvGraphicFramePr>
            <a:graphicFrameLocks noChangeAspect="1"/>
          </p:cNvGraphicFramePr>
          <p:nvPr/>
        </p:nvGraphicFramePr>
        <p:xfrm>
          <a:off x="685800" y="3505200"/>
          <a:ext cx="5310188" cy="2166938"/>
        </p:xfrm>
        <a:graphic>
          <a:graphicData uri="http://schemas.openxmlformats.org/presentationml/2006/ole">
            <mc:AlternateContent xmlns:mc="http://schemas.openxmlformats.org/markup-compatibility/2006">
              <mc:Choice xmlns:v="urn:schemas-microsoft-com:vml" Requires="v">
                <p:oleObj spid="_x0000_s54297" name="Equation" r:id="rId5" imgW="1879560" imgH="863280" progId="Equation.DSMT4">
                  <p:embed/>
                </p:oleObj>
              </mc:Choice>
              <mc:Fallback>
                <p:oleObj name="Equation" r:id="rId5" imgW="1879560" imgH="86328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505200"/>
                        <a:ext cx="5310188" cy="216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5">
            <a:extLst>
              <a:ext uri="{FF2B5EF4-FFF2-40B4-BE49-F238E27FC236}">
                <a16:creationId xmlns:a16="http://schemas.microsoft.com/office/drawing/2014/main" id="{E5D727A0-7522-4855-BC01-61B181D93B49}"/>
              </a:ext>
            </a:extLst>
          </p:cNvPr>
          <p:cNvGraphicFramePr>
            <a:graphicFrameLocks noChangeAspect="1"/>
          </p:cNvGraphicFramePr>
          <p:nvPr/>
        </p:nvGraphicFramePr>
        <p:xfrm>
          <a:off x="2362200" y="5791200"/>
          <a:ext cx="4170363" cy="1066800"/>
        </p:xfrm>
        <a:graphic>
          <a:graphicData uri="http://schemas.openxmlformats.org/presentationml/2006/ole">
            <mc:AlternateContent xmlns:mc="http://schemas.openxmlformats.org/markup-compatibility/2006">
              <mc:Choice xmlns:v="urn:schemas-microsoft-com:vml" Requires="v">
                <p:oleObj spid="_x0000_s54298" name="Equation" r:id="rId7" imgW="1638000" imgH="419040" progId="Equation.3">
                  <p:embed/>
                </p:oleObj>
              </mc:Choice>
              <mc:Fallback>
                <p:oleObj name="Equation" r:id="rId7" imgW="1638000" imgH="419040" progId="Equation.3">
                  <p:embed/>
                  <p:pic>
                    <p:nvPicPr>
                      <p:cNvPr id="0"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5791200"/>
                        <a:ext cx="417036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4602" name="Picture 31" descr="đę">
            <a:extLst>
              <a:ext uri="{FF2B5EF4-FFF2-40B4-BE49-F238E27FC236}">
                <a16:creationId xmlns:a16="http://schemas.microsoft.com/office/drawing/2014/main" id="{1321A956-D05C-4A69-95A5-035979D9DC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7630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5466" name="Object 10">
            <a:extLst>
              <a:ext uri="{FF2B5EF4-FFF2-40B4-BE49-F238E27FC236}">
                <a16:creationId xmlns:a16="http://schemas.microsoft.com/office/drawing/2014/main" id="{2A68A5A5-5009-4F0C-872E-BC9B2F3460B0}"/>
              </a:ext>
            </a:extLst>
          </p:cNvPr>
          <p:cNvGraphicFramePr>
            <a:graphicFrameLocks noChangeAspect="1"/>
          </p:cNvGraphicFramePr>
          <p:nvPr/>
        </p:nvGraphicFramePr>
        <p:xfrm>
          <a:off x="0" y="1371600"/>
          <a:ext cx="2503488" cy="1035050"/>
        </p:xfrm>
        <a:graphic>
          <a:graphicData uri="http://schemas.openxmlformats.org/presentationml/2006/ole">
            <mc:AlternateContent xmlns:mc="http://schemas.openxmlformats.org/markup-compatibility/2006">
              <mc:Choice xmlns:v="urn:schemas-microsoft-com:vml" Requires="v">
                <p:oleObj spid="_x0000_s54299" name="Equation" r:id="rId10" imgW="952200" imgH="393480" progId="Equation.3">
                  <p:embed/>
                </p:oleObj>
              </mc:Choice>
              <mc:Fallback>
                <p:oleObj name="Equation" r:id="rId10" imgW="952200" imgH="39348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371600"/>
                        <a:ext cx="2503488"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2">
            <a:extLst>
              <a:ext uri="{FF2B5EF4-FFF2-40B4-BE49-F238E27FC236}">
                <a16:creationId xmlns:a16="http://schemas.microsoft.com/office/drawing/2014/main" id="{25101DEE-83EF-48F3-AA77-F0767FBB915C}"/>
              </a:ext>
            </a:extLst>
          </p:cNvPr>
          <p:cNvGraphicFramePr>
            <a:graphicFrameLocks noChangeAspect="1"/>
          </p:cNvGraphicFramePr>
          <p:nvPr/>
        </p:nvGraphicFramePr>
        <p:xfrm>
          <a:off x="3124200" y="1295400"/>
          <a:ext cx="2589213" cy="1123950"/>
        </p:xfrm>
        <a:graphic>
          <a:graphicData uri="http://schemas.openxmlformats.org/presentationml/2006/ole">
            <mc:AlternateContent xmlns:mc="http://schemas.openxmlformats.org/markup-compatibility/2006">
              <mc:Choice xmlns:v="urn:schemas-microsoft-com:vml" Requires="v">
                <p:oleObj spid="_x0000_s54300" name="Equation" r:id="rId12" imgW="965160" imgH="419040" progId="Equation.3">
                  <p:embed/>
                </p:oleObj>
              </mc:Choice>
              <mc:Fallback>
                <p:oleObj name="Equation" r:id="rId12" imgW="965160" imgH="41904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4200" y="1295400"/>
                        <a:ext cx="2589213"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602"/>
                                        </p:tgtEl>
                                        <p:attrNameLst>
                                          <p:attrName>style.visibility</p:attrName>
                                        </p:attrNameLst>
                                      </p:cBhvr>
                                      <p:to>
                                        <p:strVal val="visible"/>
                                      </p:to>
                                    </p:set>
                                    <p:anim calcmode="lin" valueType="num">
                                      <p:cBhvr additive="base">
                                        <p:cTn id="7" dur="500" fill="hold"/>
                                        <p:tgtEl>
                                          <p:spTgt spid="24602"/>
                                        </p:tgtEl>
                                        <p:attrNameLst>
                                          <p:attrName>ppt_x</p:attrName>
                                        </p:attrNameLst>
                                      </p:cBhvr>
                                      <p:tavLst>
                                        <p:tav tm="0">
                                          <p:val>
                                            <p:strVal val="#ppt_x"/>
                                          </p:val>
                                        </p:tav>
                                        <p:tav tm="100000">
                                          <p:val>
                                            <p:strVal val="#ppt_x"/>
                                          </p:val>
                                        </p:tav>
                                      </p:tavLst>
                                    </p:anim>
                                    <p:anim calcmode="lin" valueType="num">
                                      <p:cBhvr additive="base">
                                        <p:cTn id="8" dur="500" fill="hold"/>
                                        <p:tgtEl>
                                          <p:spTgt spid="246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75466"/>
                                        </p:tgtEl>
                                        <p:attrNameLst>
                                          <p:attrName>style.visibility</p:attrName>
                                        </p:attrNameLst>
                                      </p:cBhvr>
                                      <p:to>
                                        <p:strVal val="visible"/>
                                      </p:to>
                                    </p:set>
                                    <p:anim calcmode="lin" valueType="num">
                                      <p:cBhvr additive="base">
                                        <p:cTn id="13" dur="500" fill="hold"/>
                                        <p:tgtEl>
                                          <p:spTgt spid="275466"/>
                                        </p:tgtEl>
                                        <p:attrNameLst>
                                          <p:attrName>ppt_x</p:attrName>
                                        </p:attrNameLst>
                                      </p:cBhvr>
                                      <p:tavLst>
                                        <p:tav tm="0">
                                          <p:val>
                                            <p:strVal val="#ppt_x"/>
                                          </p:val>
                                        </p:tav>
                                        <p:tav tm="100000">
                                          <p:val>
                                            <p:strVal val="#ppt_x"/>
                                          </p:val>
                                        </p:tav>
                                      </p:tavLst>
                                    </p:anim>
                                    <p:anim calcmode="lin" valueType="num">
                                      <p:cBhvr additive="base">
                                        <p:cTn id="14" dur="500" fill="hold"/>
                                        <p:tgtEl>
                                          <p:spTgt spid="27546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4579"/>
                                        </p:tgtEl>
                                        <p:attrNameLst>
                                          <p:attrName>style.visibility</p:attrName>
                                        </p:attrNameLst>
                                      </p:cBhvr>
                                      <p:to>
                                        <p:strVal val="visible"/>
                                      </p:to>
                                    </p:set>
                                    <p:anim calcmode="lin" valueType="num">
                                      <p:cBhvr additive="base">
                                        <p:cTn id="25" dur="500" fill="hold"/>
                                        <p:tgtEl>
                                          <p:spTgt spid="24579"/>
                                        </p:tgtEl>
                                        <p:attrNameLst>
                                          <p:attrName>ppt_x</p:attrName>
                                        </p:attrNameLst>
                                      </p:cBhvr>
                                      <p:tavLst>
                                        <p:tav tm="0">
                                          <p:val>
                                            <p:strVal val="#ppt_x"/>
                                          </p:val>
                                        </p:tav>
                                        <p:tav tm="100000">
                                          <p:val>
                                            <p:strVal val="#ppt_x"/>
                                          </p:val>
                                        </p:tav>
                                      </p:tavLst>
                                    </p:anim>
                                    <p:anim calcmode="lin" valueType="num">
                                      <p:cBhvr additive="base">
                                        <p:cTn id="26" dur="500" fill="hold"/>
                                        <p:tgtEl>
                                          <p:spTgt spid="24579"/>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Rectangle 4">
            <a:extLst>
              <a:ext uri="{FF2B5EF4-FFF2-40B4-BE49-F238E27FC236}">
                <a16:creationId xmlns:a16="http://schemas.microsoft.com/office/drawing/2014/main" id="{AB81C4D6-EFC7-4E25-A043-4DAC8EFFEAF3}"/>
              </a:ext>
            </a:extLst>
          </p:cNvPr>
          <p:cNvSpPr>
            <a:spLocks noChangeArrowheads="1"/>
          </p:cNvSpPr>
          <p:nvPr/>
        </p:nvSpPr>
        <p:spPr bwMode="auto">
          <a:xfrm>
            <a:off x="2057400" y="6019800"/>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where </a:t>
            </a:r>
            <a:r>
              <a:rPr lang="en-US" altLang="en-US" sz="2800" b="1">
                <a:solidFill>
                  <a:srgbClr val="FF0000"/>
                </a:solidFill>
                <a:latin typeface="Tahoma" panose="020B0604030504040204" pitchFamily="34" charset="0"/>
              </a:rPr>
              <a:t>E</a:t>
            </a:r>
            <a:r>
              <a:rPr lang="en-US" altLang="en-US" sz="2800" b="1" baseline="-25000">
                <a:solidFill>
                  <a:srgbClr val="FF0000"/>
                </a:solidFill>
                <a:latin typeface="Tahoma" panose="020B0604030504040204" pitchFamily="34" charset="0"/>
              </a:rPr>
              <a:t>2</a:t>
            </a:r>
            <a:r>
              <a:rPr lang="en-US" altLang="en-US" sz="2800" b="1">
                <a:solidFill>
                  <a:srgbClr val="FF0000"/>
                </a:solidFill>
                <a:latin typeface="Tahoma" panose="020B0604030504040204" pitchFamily="34" charset="0"/>
              </a:rPr>
              <a:t> = (y</a:t>
            </a:r>
            <a:r>
              <a:rPr lang="en-US" altLang="en-US" sz="2800" b="1" baseline="30000">
                <a:solidFill>
                  <a:srgbClr val="FF0000"/>
                </a:solidFill>
                <a:latin typeface="Tahoma" panose="020B0604030504040204" pitchFamily="34" charset="0"/>
              </a:rPr>
              <a:t>d</a:t>
            </a:r>
            <a:r>
              <a:rPr lang="en-US" altLang="en-US" sz="2800" b="1">
                <a:solidFill>
                  <a:srgbClr val="FF0000"/>
                </a:solidFill>
                <a:latin typeface="Tahoma" panose="020B0604030504040204" pitchFamily="34" charset="0"/>
              </a:rPr>
              <a:t> – y) y (1 – y)</a:t>
            </a:r>
            <a:r>
              <a:rPr lang="en-US" altLang="en-US" sz="2400" b="1">
                <a:solidFill>
                  <a:srgbClr val="FF0000"/>
                </a:solidFill>
                <a:latin typeface="Tahoma" panose="020B0604030504040204" pitchFamily="34" charset="0"/>
              </a:rPr>
              <a:t> </a:t>
            </a:r>
          </a:p>
        </p:txBody>
      </p:sp>
      <p:sp>
        <p:nvSpPr>
          <p:cNvPr id="55303" name="Rectangle 6">
            <a:extLst>
              <a:ext uri="{FF2B5EF4-FFF2-40B4-BE49-F238E27FC236}">
                <a16:creationId xmlns:a16="http://schemas.microsoft.com/office/drawing/2014/main" id="{DEB30707-BCD1-4116-8F48-777653155CA6}"/>
              </a:ext>
            </a:extLst>
          </p:cNvPr>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55304" name="Rectangle 9">
            <a:extLst>
              <a:ext uri="{FF2B5EF4-FFF2-40B4-BE49-F238E27FC236}">
                <a16:creationId xmlns:a16="http://schemas.microsoft.com/office/drawing/2014/main" id="{7391AD32-D173-43B8-B83A-9844615451A2}"/>
              </a:ext>
            </a:extLst>
          </p:cNvPr>
          <p:cNvSpPr>
            <a:spLocks noChangeArrowheads="1"/>
          </p:cNvSpPr>
          <p:nvPr/>
        </p:nvSpPr>
        <p:spPr bwMode="auto">
          <a:xfrm>
            <a:off x="0" y="2438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pic>
        <p:nvPicPr>
          <p:cNvPr id="25615" name="Picture 17" descr="đę">
            <a:extLst>
              <a:ext uri="{FF2B5EF4-FFF2-40B4-BE49-F238E27FC236}">
                <a16:creationId xmlns:a16="http://schemas.microsoft.com/office/drawing/2014/main" id="{AF98D67D-C397-42B7-86A2-B05CA3B5A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392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Rectangle 19">
            <a:extLst>
              <a:ext uri="{FF2B5EF4-FFF2-40B4-BE49-F238E27FC236}">
                <a16:creationId xmlns:a16="http://schemas.microsoft.com/office/drawing/2014/main" id="{312949B7-D91B-4C3F-8DCE-A0D1F0371A78}"/>
              </a:ext>
            </a:extLst>
          </p:cNvPr>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graphicFrame>
        <p:nvGraphicFramePr>
          <p:cNvPr id="25606" name="Object 18">
            <a:extLst>
              <a:ext uri="{FF2B5EF4-FFF2-40B4-BE49-F238E27FC236}">
                <a16:creationId xmlns:a16="http://schemas.microsoft.com/office/drawing/2014/main" id="{322CCBD9-18FE-4213-A4BF-35B1856A6272}"/>
              </a:ext>
            </a:extLst>
          </p:cNvPr>
          <p:cNvGraphicFramePr>
            <a:graphicFrameLocks noChangeAspect="1"/>
          </p:cNvGraphicFramePr>
          <p:nvPr/>
        </p:nvGraphicFramePr>
        <p:xfrm>
          <a:off x="5106988" y="1219200"/>
          <a:ext cx="4037012" cy="1179513"/>
        </p:xfrm>
        <a:graphic>
          <a:graphicData uri="http://schemas.openxmlformats.org/presentationml/2006/ole">
            <mc:AlternateContent xmlns:mc="http://schemas.openxmlformats.org/markup-compatibility/2006">
              <mc:Choice xmlns:v="urn:schemas-microsoft-com:vml" Requires="v">
                <p:oleObj spid="_x0000_s55315" name="Equation" r:id="rId4" imgW="1460160" imgH="419040" progId="Equation.3">
                  <p:embed/>
                </p:oleObj>
              </mc:Choice>
              <mc:Fallback>
                <p:oleObj name="Equation" r:id="rId4" imgW="1460160" imgH="419040"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6988" y="1219200"/>
                        <a:ext cx="4037012" cy="1179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488" name="Object 25">
            <a:extLst>
              <a:ext uri="{FF2B5EF4-FFF2-40B4-BE49-F238E27FC236}">
                <a16:creationId xmlns:a16="http://schemas.microsoft.com/office/drawing/2014/main" id="{016BC780-6559-4DCE-B566-EDAAE7BD555C}"/>
              </a:ext>
            </a:extLst>
          </p:cNvPr>
          <p:cNvGraphicFramePr>
            <a:graphicFrameLocks noChangeAspect="1"/>
          </p:cNvGraphicFramePr>
          <p:nvPr/>
        </p:nvGraphicFramePr>
        <p:xfrm>
          <a:off x="2438400" y="2286000"/>
          <a:ext cx="4170363" cy="1066800"/>
        </p:xfrm>
        <a:graphic>
          <a:graphicData uri="http://schemas.openxmlformats.org/presentationml/2006/ole">
            <mc:AlternateContent xmlns:mc="http://schemas.openxmlformats.org/markup-compatibility/2006">
              <mc:Choice xmlns:v="urn:schemas-microsoft-com:vml" Requires="v">
                <p:oleObj spid="_x0000_s55316" name="Equation" r:id="rId6" imgW="1638000" imgH="419040" progId="Equation.3">
                  <p:embed/>
                </p:oleObj>
              </mc:Choice>
              <mc:Fallback>
                <p:oleObj name="Equation" r:id="rId6" imgW="1638000" imgH="419040" progId="Equation.3">
                  <p:embed/>
                  <p:pic>
                    <p:nvPicPr>
                      <p:cNvPr id="0"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286000"/>
                        <a:ext cx="4170363"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489" name="Object 9">
            <a:extLst>
              <a:ext uri="{FF2B5EF4-FFF2-40B4-BE49-F238E27FC236}">
                <a16:creationId xmlns:a16="http://schemas.microsoft.com/office/drawing/2014/main" id="{19AECAA3-2E97-48EF-9912-D6ED60A68F4F}"/>
              </a:ext>
            </a:extLst>
          </p:cNvPr>
          <p:cNvGraphicFramePr>
            <a:graphicFrameLocks noChangeAspect="1"/>
          </p:cNvGraphicFramePr>
          <p:nvPr/>
        </p:nvGraphicFramePr>
        <p:xfrm>
          <a:off x="2209800" y="3505200"/>
          <a:ext cx="4037013" cy="2501900"/>
        </p:xfrm>
        <a:graphic>
          <a:graphicData uri="http://schemas.openxmlformats.org/presentationml/2006/ole">
            <mc:AlternateContent xmlns:mc="http://schemas.openxmlformats.org/markup-compatibility/2006">
              <mc:Choice xmlns:v="urn:schemas-microsoft-com:vml" Requires="v">
                <p:oleObj spid="_x0000_s55317" name="Equation" r:id="rId8" imgW="1460160" imgH="888840" progId="Equation.3">
                  <p:embed/>
                </p:oleObj>
              </mc:Choice>
              <mc:Fallback>
                <p:oleObj name="Equation" r:id="rId8" imgW="1460160" imgH="8888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3505200"/>
                        <a:ext cx="4037013" cy="2501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5466" name="Object 10">
            <a:extLst>
              <a:ext uri="{FF2B5EF4-FFF2-40B4-BE49-F238E27FC236}">
                <a16:creationId xmlns:a16="http://schemas.microsoft.com/office/drawing/2014/main" id="{BBCFE672-B22E-4391-A6A2-611BF6BC18D2}"/>
              </a:ext>
            </a:extLst>
          </p:cNvPr>
          <p:cNvGraphicFramePr>
            <a:graphicFrameLocks noChangeAspect="1"/>
          </p:cNvGraphicFramePr>
          <p:nvPr/>
        </p:nvGraphicFramePr>
        <p:xfrm>
          <a:off x="0" y="1219200"/>
          <a:ext cx="2503488" cy="1035050"/>
        </p:xfrm>
        <a:graphic>
          <a:graphicData uri="http://schemas.openxmlformats.org/presentationml/2006/ole">
            <mc:AlternateContent xmlns:mc="http://schemas.openxmlformats.org/markup-compatibility/2006">
              <mc:Choice xmlns:v="urn:schemas-microsoft-com:vml" Requires="v">
                <p:oleObj spid="_x0000_s55318" name="Equation" r:id="rId10" imgW="952200" imgH="393480" progId="Equation.DSMT4">
                  <p:embed/>
                </p:oleObj>
              </mc:Choice>
              <mc:Fallback>
                <p:oleObj name="Equation" r:id="rId10" imgW="952200" imgH="39348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219200"/>
                        <a:ext cx="2503488"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15"/>
                                        </p:tgtEl>
                                        <p:attrNameLst>
                                          <p:attrName>style.visibility</p:attrName>
                                        </p:attrNameLst>
                                      </p:cBhvr>
                                      <p:to>
                                        <p:strVal val="visible"/>
                                      </p:to>
                                    </p:set>
                                    <p:anim calcmode="lin" valueType="num">
                                      <p:cBhvr additive="base">
                                        <p:cTn id="7" dur="500" fill="hold"/>
                                        <p:tgtEl>
                                          <p:spTgt spid="25615"/>
                                        </p:tgtEl>
                                        <p:attrNameLst>
                                          <p:attrName>ppt_x</p:attrName>
                                        </p:attrNameLst>
                                      </p:cBhvr>
                                      <p:tavLst>
                                        <p:tav tm="0">
                                          <p:val>
                                            <p:strVal val="#ppt_x"/>
                                          </p:val>
                                        </p:tav>
                                        <p:tav tm="100000">
                                          <p:val>
                                            <p:strVal val="#ppt_x"/>
                                          </p:val>
                                        </p:tav>
                                      </p:tavLst>
                                    </p:anim>
                                    <p:anim calcmode="lin" valueType="num">
                                      <p:cBhvr additive="base">
                                        <p:cTn id="8" dur="500" fill="hold"/>
                                        <p:tgtEl>
                                          <p:spTgt spid="256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75466"/>
                                        </p:tgtEl>
                                        <p:attrNameLst>
                                          <p:attrName>style.visibility</p:attrName>
                                        </p:attrNameLst>
                                      </p:cBhvr>
                                      <p:to>
                                        <p:strVal val="visible"/>
                                      </p:to>
                                    </p:set>
                                    <p:anim calcmode="lin" valueType="num">
                                      <p:cBhvr additive="base">
                                        <p:cTn id="13" dur="500" fill="hold"/>
                                        <p:tgtEl>
                                          <p:spTgt spid="275466"/>
                                        </p:tgtEl>
                                        <p:attrNameLst>
                                          <p:attrName>ppt_x</p:attrName>
                                        </p:attrNameLst>
                                      </p:cBhvr>
                                      <p:tavLst>
                                        <p:tav tm="0">
                                          <p:val>
                                            <p:strVal val="#ppt_x"/>
                                          </p:val>
                                        </p:tav>
                                        <p:tav tm="100000">
                                          <p:val>
                                            <p:strVal val="#ppt_x"/>
                                          </p:val>
                                        </p:tav>
                                      </p:tavLst>
                                    </p:anim>
                                    <p:anim calcmode="lin" valueType="num">
                                      <p:cBhvr additive="base">
                                        <p:cTn id="14" dur="500" fill="hold"/>
                                        <p:tgtEl>
                                          <p:spTgt spid="27546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06"/>
                                        </p:tgtEl>
                                        <p:attrNameLst>
                                          <p:attrName>style.visibility</p:attrName>
                                        </p:attrNameLst>
                                      </p:cBhvr>
                                      <p:to>
                                        <p:strVal val="visible"/>
                                      </p:to>
                                    </p:set>
                                    <p:anim calcmode="lin" valueType="num">
                                      <p:cBhvr additive="base">
                                        <p:cTn id="19" dur="500" fill="hold"/>
                                        <p:tgtEl>
                                          <p:spTgt spid="25606"/>
                                        </p:tgtEl>
                                        <p:attrNameLst>
                                          <p:attrName>ppt_x</p:attrName>
                                        </p:attrNameLst>
                                      </p:cBhvr>
                                      <p:tavLst>
                                        <p:tav tm="0">
                                          <p:val>
                                            <p:strVal val="#ppt_x"/>
                                          </p:val>
                                        </p:tav>
                                        <p:tav tm="100000">
                                          <p:val>
                                            <p:strVal val="#ppt_x"/>
                                          </p:val>
                                        </p:tav>
                                      </p:tavLst>
                                    </p:anim>
                                    <p:anim calcmode="lin" valueType="num">
                                      <p:cBhvr additive="base">
                                        <p:cTn id="20"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76488"/>
                                        </p:tgtEl>
                                        <p:attrNameLst>
                                          <p:attrName>style.visibility</p:attrName>
                                        </p:attrNameLst>
                                      </p:cBhvr>
                                      <p:to>
                                        <p:strVal val="visible"/>
                                      </p:to>
                                    </p:set>
                                    <p:anim calcmode="lin" valueType="num">
                                      <p:cBhvr additive="base">
                                        <p:cTn id="25" dur="500" fill="hold"/>
                                        <p:tgtEl>
                                          <p:spTgt spid="276488"/>
                                        </p:tgtEl>
                                        <p:attrNameLst>
                                          <p:attrName>ppt_x</p:attrName>
                                        </p:attrNameLst>
                                      </p:cBhvr>
                                      <p:tavLst>
                                        <p:tav tm="0">
                                          <p:val>
                                            <p:strVal val="#ppt_x"/>
                                          </p:val>
                                        </p:tav>
                                        <p:tav tm="100000">
                                          <p:val>
                                            <p:strVal val="#ppt_x"/>
                                          </p:val>
                                        </p:tav>
                                      </p:tavLst>
                                    </p:anim>
                                    <p:anim calcmode="lin" valueType="num">
                                      <p:cBhvr additive="base">
                                        <p:cTn id="26" dur="500" fill="hold"/>
                                        <p:tgtEl>
                                          <p:spTgt spid="27648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76489"/>
                                        </p:tgtEl>
                                        <p:attrNameLst>
                                          <p:attrName>style.visibility</p:attrName>
                                        </p:attrNameLst>
                                      </p:cBhvr>
                                      <p:to>
                                        <p:strVal val="visible"/>
                                      </p:to>
                                    </p:set>
                                    <p:anim calcmode="lin" valueType="num">
                                      <p:cBhvr additive="base">
                                        <p:cTn id="31" dur="500" fill="hold"/>
                                        <p:tgtEl>
                                          <p:spTgt spid="276489"/>
                                        </p:tgtEl>
                                        <p:attrNameLst>
                                          <p:attrName>ppt_x</p:attrName>
                                        </p:attrNameLst>
                                      </p:cBhvr>
                                      <p:tavLst>
                                        <p:tav tm="0">
                                          <p:val>
                                            <p:strVal val="#ppt_x"/>
                                          </p:val>
                                        </p:tav>
                                        <p:tav tm="100000">
                                          <p:val>
                                            <p:strVal val="#ppt_x"/>
                                          </p:val>
                                        </p:tav>
                                      </p:tavLst>
                                    </p:anim>
                                    <p:anim calcmode="lin" valueType="num">
                                      <p:cBhvr additive="base">
                                        <p:cTn id="32" dur="500" fill="hold"/>
                                        <p:tgtEl>
                                          <p:spTgt spid="27648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5609"/>
                                        </p:tgtEl>
                                        <p:attrNameLst>
                                          <p:attrName>style.visibility</p:attrName>
                                        </p:attrNameLst>
                                      </p:cBhvr>
                                      <p:to>
                                        <p:strVal val="visible"/>
                                      </p:to>
                                    </p:set>
                                    <p:anim calcmode="lin" valueType="num">
                                      <p:cBhvr additive="base">
                                        <p:cTn id="37" dur="500" fill="hold"/>
                                        <p:tgtEl>
                                          <p:spTgt spid="25609"/>
                                        </p:tgtEl>
                                        <p:attrNameLst>
                                          <p:attrName>ppt_x</p:attrName>
                                        </p:attrNameLst>
                                      </p:cBhvr>
                                      <p:tavLst>
                                        <p:tav tm="0">
                                          <p:val>
                                            <p:strVal val="#ppt_x"/>
                                          </p:val>
                                        </p:tav>
                                        <p:tav tm="100000">
                                          <p:val>
                                            <p:strVal val="#ppt_x"/>
                                          </p:val>
                                        </p:tav>
                                      </p:tavLst>
                                    </p:anim>
                                    <p:anim calcmode="lin" valueType="num">
                                      <p:cBhvr additive="base">
                                        <p:cTn id="38" dur="500" fill="hold"/>
                                        <p:tgtEl>
                                          <p:spTgt spid="256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a:extLst>
              <a:ext uri="{FF2B5EF4-FFF2-40B4-BE49-F238E27FC236}">
                <a16:creationId xmlns:a16="http://schemas.microsoft.com/office/drawing/2014/main" id="{82C28B94-5499-4C30-AF53-147E17F00844}"/>
              </a:ext>
            </a:extLst>
          </p:cNvPr>
          <p:cNvPicPr>
            <a:picLocks noChangeAspect="1" noChangeArrowheads="1"/>
          </p:cNvPicPr>
          <p:nvPr/>
        </p:nvPicPr>
        <p:blipFill>
          <a:blip r:embed="rId2">
            <a:lum bright="-5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8">
            <a:extLst>
              <a:ext uri="{FF2B5EF4-FFF2-40B4-BE49-F238E27FC236}">
                <a16:creationId xmlns:a16="http://schemas.microsoft.com/office/drawing/2014/main" id="{0AEFE9C6-D6F3-4D2D-9A3A-D3F7B7B14596}"/>
              </a:ext>
            </a:extLst>
          </p:cNvPr>
          <p:cNvSpPr>
            <a:spLocks noChangeArrowheads="1"/>
          </p:cNvSpPr>
          <p:nvPr/>
        </p:nvSpPr>
        <p:spPr bwMode="auto">
          <a:xfrm>
            <a:off x="4038600" y="5029200"/>
            <a:ext cx="3578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 y (1 –y) g.v(1-v)x</a:t>
            </a:r>
          </a:p>
        </p:txBody>
      </p:sp>
      <p:graphicFrame>
        <p:nvGraphicFramePr>
          <p:cNvPr id="26629" name="Object 11">
            <a:extLst>
              <a:ext uri="{FF2B5EF4-FFF2-40B4-BE49-F238E27FC236}">
                <a16:creationId xmlns:a16="http://schemas.microsoft.com/office/drawing/2014/main" id="{460AD339-2CA6-40C3-8253-DBB8D52BBB5C}"/>
              </a:ext>
            </a:extLst>
          </p:cNvPr>
          <p:cNvGraphicFramePr>
            <a:graphicFrameLocks noChangeAspect="1"/>
          </p:cNvGraphicFramePr>
          <p:nvPr/>
        </p:nvGraphicFramePr>
        <p:xfrm>
          <a:off x="4876800" y="2514600"/>
          <a:ext cx="3141663" cy="1065213"/>
        </p:xfrm>
        <a:graphic>
          <a:graphicData uri="http://schemas.openxmlformats.org/presentationml/2006/ole">
            <mc:AlternateContent xmlns:mc="http://schemas.openxmlformats.org/markup-compatibility/2006">
              <mc:Choice xmlns:v="urn:schemas-microsoft-com:vml" Requires="v">
                <p:oleObj spid="_x0000_s56338" name="Equation" r:id="rId3" imgW="1231560" imgH="419040" progId="Equation.3">
                  <p:embed/>
                </p:oleObj>
              </mc:Choice>
              <mc:Fallback>
                <p:oleObj name="Equation" r:id="rId3" imgW="1231560" imgH="4190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514600"/>
                        <a:ext cx="3141663" cy="1065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2">
            <a:extLst>
              <a:ext uri="{FF2B5EF4-FFF2-40B4-BE49-F238E27FC236}">
                <a16:creationId xmlns:a16="http://schemas.microsoft.com/office/drawing/2014/main" id="{AA3045A0-4A60-4B2D-992A-2C7E2F1B8C51}"/>
              </a:ext>
            </a:extLst>
          </p:cNvPr>
          <p:cNvGraphicFramePr>
            <a:graphicFrameLocks noChangeAspect="1"/>
          </p:cNvGraphicFramePr>
          <p:nvPr/>
        </p:nvGraphicFramePr>
        <p:xfrm>
          <a:off x="0" y="2438400"/>
          <a:ext cx="3124200" cy="1074738"/>
        </p:xfrm>
        <a:graphic>
          <a:graphicData uri="http://schemas.openxmlformats.org/presentationml/2006/ole">
            <mc:AlternateContent xmlns:mc="http://schemas.openxmlformats.org/markup-compatibility/2006">
              <mc:Choice xmlns:v="urn:schemas-microsoft-com:vml" Requires="v">
                <p:oleObj spid="_x0000_s56339" name="Equation" r:id="rId5" imgW="1218960" imgH="419040" progId="Equation.3">
                  <p:embed/>
                </p:oleObj>
              </mc:Choice>
              <mc:Fallback>
                <p:oleObj name="Equation" r:id="rId5" imgW="1218960" imgH="4190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38400"/>
                        <a:ext cx="3124200" cy="107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6327" name="Picture 13" descr="đę">
            <a:extLst>
              <a:ext uri="{FF2B5EF4-FFF2-40B4-BE49-F238E27FC236}">
                <a16:creationId xmlns:a16="http://schemas.microsoft.com/office/drawing/2014/main" id="{9CD197B9-3BD8-499B-9A8C-FA2CE9C6C9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9154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14">
            <a:extLst>
              <a:ext uri="{FF2B5EF4-FFF2-40B4-BE49-F238E27FC236}">
                <a16:creationId xmlns:a16="http://schemas.microsoft.com/office/drawing/2014/main" id="{E1C0978C-5BBA-41DA-B100-A9769982D585}"/>
              </a:ext>
            </a:extLst>
          </p:cNvPr>
          <p:cNvGraphicFramePr>
            <a:graphicFrameLocks noChangeAspect="1"/>
          </p:cNvGraphicFramePr>
          <p:nvPr/>
        </p:nvGraphicFramePr>
        <p:xfrm>
          <a:off x="228600" y="5638800"/>
          <a:ext cx="8569325" cy="1219200"/>
        </p:xfrm>
        <a:graphic>
          <a:graphicData uri="http://schemas.openxmlformats.org/presentationml/2006/ole">
            <mc:AlternateContent xmlns:mc="http://schemas.openxmlformats.org/markup-compatibility/2006">
              <mc:Choice xmlns:v="urn:schemas-microsoft-com:vml" Requires="v">
                <p:oleObj spid="_x0000_s56340" name="Equation" r:id="rId8" imgW="2971800" imgH="419040" progId="Equation.3">
                  <p:embed/>
                </p:oleObj>
              </mc:Choice>
              <mc:Fallback>
                <p:oleObj name="Equation" r:id="rId8" imgW="2971800" imgH="41904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5638800"/>
                        <a:ext cx="8569325"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7" name="Picture 18">
            <a:extLst>
              <a:ext uri="{FF2B5EF4-FFF2-40B4-BE49-F238E27FC236}">
                <a16:creationId xmlns:a16="http://schemas.microsoft.com/office/drawing/2014/main" id="{09596C4E-D96A-413C-BF7D-40351AFDA2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1219200"/>
            <a:ext cx="35623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7515" name="Object 5">
            <a:extLst>
              <a:ext uri="{FF2B5EF4-FFF2-40B4-BE49-F238E27FC236}">
                <a16:creationId xmlns:a16="http://schemas.microsoft.com/office/drawing/2014/main" id="{20C98167-32AB-4B61-94D9-408E3E4111F2}"/>
              </a:ext>
            </a:extLst>
          </p:cNvPr>
          <p:cNvGraphicFramePr>
            <a:graphicFrameLocks noChangeAspect="1"/>
          </p:cNvGraphicFramePr>
          <p:nvPr/>
        </p:nvGraphicFramePr>
        <p:xfrm>
          <a:off x="5257800" y="1219200"/>
          <a:ext cx="2589213" cy="1123950"/>
        </p:xfrm>
        <a:graphic>
          <a:graphicData uri="http://schemas.openxmlformats.org/presentationml/2006/ole">
            <mc:AlternateContent xmlns:mc="http://schemas.openxmlformats.org/markup-compatibility/2006">
              <mc:Choice xmlns:v="urn:schemas-microsoft-com:vml" Requires="v">
                <p:oleObj spid="_x0000_s56341" name="Equation" r:id="rId11" imgW="965160" imgH="419040" progId="Equation.DSMT4">
                  <p:embed/>
                </p:oleObj>
              </mc:Choice>
              <mc:Fallback>
                <p:oleObj name="Equation" r:id="rId11" imgW="965160" imgH="419040"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7800" y="1219200"/>
                        <a:ext cx="2589213"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 name="Picture 19">
            <a:extLst>
              <a:ext uri="{FF2B5EF4-FFF2-40B4-BE49-F238E27FC236}">
                <a16:creationId xmlns:a16="http://schemas.microsoft.com/office/drawing/2014/main" id="{7D6017FE-73CC-4E4B-87D9-1825F5DF39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3600" y="3657600"/>
            <a:ext cx="38052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7515"/>
                                        </p:tgtEl>
                                        <p:attrNameLst>
                                          <p:attrName>style.visibility</p:attrName>
                                        </p:attrNameLst>
                                      </p:cBhvr>
                                      <p:to>
                                        <p:strVal val="visible"/>
                                      </p:to>
                                    </p:set>
                                    <p:anim calcmode="lin" valueType="num">
                                      <p:cBhvr additive="base">
                                        <p:cTn id="7" dur="500" fill="hold"/>
                                        <p:tgtEl>
                                          <p:spTgt spid="277515"/>
                                        </p:tgtEl>
                                        <p:attrNameLst>
                                          <p:attrName>ppt_x</p:attrName>
                                        </p:attrNameLst>
                                      </p:cBhvr>
                                      <p:tavLst>
                                        <p:tav tm="0">
                                          <p:val>
                                            <p:strVal val="#ppt_x"/>
                                          </p:val>
                                        </p:tav>
                                        <p:tav tm="100000">
                                          <p:val>
                                            <p:strVal val="#ppt_x"/>
                                          </p:val>
                                        </p:tav>
                                      </p:tavLst>
                                    </p:anim>
                                    <p:anim calcmode="lin" valueType="num">
                                      <p:cBhvr additive="base">
                                        <p:cTn id="8" dur="500" fill="hold"/>
                                        <p:tgtEl>
                                          <p:spTgt spid="2775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29"/>
                                        </p:tgtEl>
                                        <p:attrNameLst>
                                          <p:attrName>style.visibility</p:attrName>
                                        </p:attrNameLst>
                                      </p:cBhvr>
                                      <p:to>
                                        <p:strVal val="visible"/>
                                      </p:to>
                                    </p:set>
                                    <p:anim calcmode="lin" valueType="num">
                                      <p:cBhvr additive="base">
                                        <p:cTn id="13" dur="500" fill="hold"/>
                                        <p:tgtEl>
                                          <p:spTgt spid="26629"/>
                                        </p:tgtEl>
                                        <p:attrNameLst>
                                          <p:attrName>ppt_x</p:attrName>
                                        </p:attrNameLst>
                                      </p:cBhvr>
                                      <p:tavLst>
                                        <p:tav tm="0">
                                          <p:val>
                                            <p:strVal val="#ppt_x"/>
                                          </p:val>
                                        </p:tav>
                                        <p:tav tm="100000">
                                          <p:val>
                                            <p:strVal val="#ppt_x"/>
                                          </p:val>
                                        </p:tav>
                                      </p:tavLst>
                                    </p:anim>
                                    <p:anim calcmode="lin" valueType="num">
                                      <p:cBhvr additive="base">
                                        <p:cTn id="14" dur="500" fill="hold"/>
                                        <p:tgtEl>
                                          <p:spTgt spid="2662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F314B34A-F63A-4792-B102-C5EA4AAA07BB}"/>
              </a:ext>
            </a:extLst>
          </p:cNvPr>
          <p:cNvSpPr>
            <a:spLocks noChangeArrowheads="1"/>
          </p:cNvSpPr>
          <p:nvPr/>
        </p:nvSpPr>
        <p:spPr bwMode="auto">
          <a:xfrm>
            <a:off x="-533400" y="3352800"/>
            <a:ext cx="104695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	</a:t>
            </a:r>
            <a:r>
              <a:rPr lang="en-US" altLang="en-US" sz="3200">
                <a:latin typeface="Tahoma" panose="020B0604030504040204" pitchFamily="34" charset="0"/>
              </a:rPr>
              <a:t>w (t +1) = w(t) + η(y</a:t>
            </a:r>
            <a:r>
              <a:rPr lang="en-US" altLang="en-US" sz="3200" baseline="-25000">
                <a:latin typeface="Tahoma" panose="020B0604030504040204" pitchFamily="34" charset="0"/>
              </a:rPr>
              <a:t>d</a:t>
            </a:r>
            <a:r>
              <a:rPr lang="en-US" altLang="en-US" sz="3200">
                <a:latin typeface="Tahoma" panose="020B0604030504040204" pitchFamily="34" charset="0"/>
              </a:rPr>
              <a:t> – y) y (1 – y)g.v(1 –v)x	 </a:t>
            </a:r>
          </a:p>
        </p:txBody>
      </p:sp>
      <p:sp>
        <p:nvSpPr>
          <p:cNvPr id="27652" name="Rectangle 3">
            <a:extLst>
              <a:ext uri="{FF2B5EF4-FFF2-40B4-BE49-F238E27FC236}">
                <a16:creationId xmlns:a16="http://schemas.microsoft.com/office/drawing/2014/main" id="{ACD70804-40DD-4B3E-88E4-54F8C1A56BF8}"/>
              </a:ext>
            </a:extLst>
          </p:cNvPr>
          <p:cNvSpPr>
            <a:spLocks noChangeArrowheads="1"/>
          </p:cNvSpPr>
          <p:nvPr/>
        </p:nvSpPr>
        <p:spPr bwMode="auto">
          <a:xfrm>
            <a:off x="2667000" y="4191000"/>
            <a:ext cx="3455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a:latin typeface="Tahoma" panose="020B0604030504040204" pitchFamily="34" charset="0"/>
              </a:rPr>
              <a:t>= w (t) + η E</a:t>
            </a:r>
            <a:r>
              <a:rPr lang="en-US" altLang="en-US" sz="3600" baseline="-25000">
                <a:latin typeface="Tahoma" panose="020B0604030504040204" pitchFamily="34" charset="0"/>
              </a:rPr>
              <a:t>1</a:t>
            </a:r>
            <a:r>
              <a:rPr lang="en-US" altLang="en-US" sz="3600">
                <a:latin typeface="Tahoma" panose="020B0604030504040204" pitchFamily="34" charset="0"/>
              </a:rPr>
              <a:t> x</a:t>
            </a:r>
          </a:p>
        </p:txBody>
      </p:sp>
      <p:sp>
        <p:nvSpPr>
          <p:cNvPr id="55301" name="Rectangle 4">
            <a:extLst>
              <a:ext uri="{FF2B5EF4-FFF2-40B4-BE49-F238E27FC236}">
                <a16:creationId xmlns:a16="http://schemas.microsoft.com/office/drawing/2014/main" id="{3A742852-849E-439D-9625-32DD9FC2DB93}"/>
              </a:ext>
            </a:extLst>
          </p:cNvPr>
          <p:cNvSpPr>
            <a:spLocks noChangeArrowheads="1"/>
          </p:cNvSpPr>
          <p:nvPr/>
        </p:nvSpPr>
        <p:spPr bwMode="auto">
          <a:xfrm>
            <a:off x="1219200" y="4876800"/>
            <a:ext cx="563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               </a:t>
            </a:r>
            <a:r>
              <a:rPr lang="en-US" altLang="en-US" sz="4000">
                <a:latin typeface="Tahoma" panose="020B0604030504040204" pitchFamily="34" charset="0"/>
              </a:rPr>
              <a:t> </a:t>
            </a:r>
            <a:r>
              <a:rPr lang="en-US" altLang="en-US" sz="4000" b="1">
                <a:solidFill>
                  <a:srgbClr val="FF0000"/>
                </a:solidFill>
                <a:latin typeface="Tahoma" panose="020B0604030504040204" pitchFamily="34" charset="0"/>
              </a:rPr>
              <a:t>E</a:t>
            </a:r>
            <a:r>
              <a:rPr lang="en-US" altLang="en-US" sz="4000" b="1" baseline="-25000">
                <a:solidFill>
                  <a:srgbClr val="FF0000"/>
                </a:solidFill>
                <a:latin typeface="Tahoma" panose="020B0604030504040204" pitchFamily="34" charset="0"/>
              </a:rPr>
              <a:t>1</a:t>
            </a:r>
            <a:r>
              <a:rPr lang="en-US" altLang="en-US" sz="4000" b="1">
                <a:solidFill>
                  <a:srgbClr val="FF0000"/>
                </a:solidFill>
                <a:latin typeface="Tahoma" panose="020B0604030504040204" pitchFamily="34" charset="0"/>
              </a:rPr>
              <a:t>= v(1 –v) E</a:t>
            </a:r>
            <a:r>
              <a:rPr lang="en-US" altLang="en-US" sz="4000" b="1" baseline="-25000">
                <a:solidFill>
                  <a:srgbClr val="FF0000"/>
                </a:solidFill>
                <a:latin typeface="Tahoma" panose="020B0604030504040204" pitchFamily="34" charset="0"/>
              </a:rPr>
              <a:t>2</a:t>
            </a:r>
            <a:r>
              <a:rPr lang="en-US" altLang="en-US" sz="4000" b="1">
                <a:solidFill>
                  <a:srgbClr val="FF0000"/>
                </a:solidFill>
                <a:latin typeface="Tahoma" panose="020B0604030504040204" pitchFamily="34" charset="0"/>
              </a:rPr>
              <a:t> </a:t>
            </a:r>
            <a:r>
              <a:rPr lang="en-US" altLang="ja-JP" sz="4000" b="1">
                <a:solidFill>
                  <a:srgbClr val="FF0000"/>
                </a:solidFill>
                <a:latin typeface="Tahoma" panose="020B0604030504040204" pitchFamily="34" charset="0"/>
              </a:rPr>
              <a:t>g    </a:t>
            </a:r>
          </a:p>
        </p:txBody>
      </p:sp>
      <p:sp>
        <p:nvSpPr>
          <p:cNvPr id="55302" name="Rectangle 5">
            <a:extLst>
              <a:ext uri="{FF2B5EF4-FFF2-40B4-BE49-F238E27FC236}">
                <a16:creationId xmlns:a16="http://schemas.microsoft.com/office/drawing/2014/main" id="{1DD5D9C0-E625-4A50-918E-F801FCF2BDE9}"/>
              </a:ext>
            </a:extLst>
          </p:cNvPr>
          <p:cNvSpPr>
            <a:spLocks noChangeArrowheads="1"/>
          </p:cNvSpPr>
          <p:nvPr/>
        </p:nvSpPr>
        <p:spPr bwMode="auto">
          <a:xfrm>
            <a:off x="2133600" y="5715000"/>
            <a:ext cx="6540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ahoma" panose="020B0604030504040204" pitchFamily="34" charset="0"/>
              </a:rPr>
              <a:t>   </a:t>
            </a:r>
            <a:r>
              <a:rPr lang="en-US" altLang="en-US" sz="4000" b="1">
                <a:solidFill>
                  <a:srgbClr val="FF0000"/>
                </a:solidFill>
                <a:latin typeface="Tahoma" panose="020B0604030504040204" pitchFamily="34" charset="0"/>
              </a:rPr>
              <a:t>E</a:t>
            </a:r>
            <a:r>
              <a:rPr lang="en-US" altLang="en-US" sz="4000" b="1" baseline="-25000">
                <a:solidFill>
                  <a:srgbClr val="FF0000"/>
                </a:solidFill>
                <a:latin typeface="Tahoma" panose="020B0604030504040204" pitchFamily="34" charset="0"/>
              </a:rPr>
              <a:t>2 </a:t>
            </a:r>
            <a:r>
              <a:rPr lang="en-US" altLang="en-US" sz="4000" b="1">
                <a:solidFill>
                  <a:srgbClr val="FF0000"/>
                </a:solidFill>
                <a:latin typeface="Tahoma" panose="020B0604030504040204" pitchFamily="34" charset="0"/>
              </a:rPr>
              <a:t>= (y</a:t>
            </a:r>
            <a:r>
              <a:rPr lang="en-US" altLang="en-US" sz="4000" b="1" baseline="30000">
                <a:solidFill>
                  <a:srgbClr val="FF0000"/>
                </a:solidFill>
                <a:latin typeface="Tahoma" panose="020B0604030504040204" pitchFamily="34" charset="0"/>
              </a:rPr>
              <a:t>d </a:t>
            </a:r>
            <a:r>
              <a:rPr lang="en-US" altLang="en-US" sz="4000" b="1">
                <a:solidFill>
                  <a:srgbClr val="FF0000"/>
                </a:solidFill>
                <a:latin typeface="Tahoma" panose="020B0604030504040204" pitchFamily="34" charset="0"/>
              </a:rPr>
              <a:t>– y) y (1 – y) </a:t>
            </a:r>
            <a:r>
              <a:rPr lang="en-US" altLang="en-US" sz="4000">
                <a:solidFill>
                  <a:srgbClr val="FF0000"/>
                </a:solidFill>
                <a:latin typeface="Tahoma" panose="020B0604030504040204" pitchFamily="34" charset="0"/>
              </a:rPr>
              <a:t>    </a:t>
            </a:r>
          </a:p>
        </p:txBody>
      </p:sp>
      <p:pic>
        <p:nvPicPr>
          <p:cNvPr id="27655" name="Picture 6" descr="đę">
            <a:extLst>
              <a:ext uri="{FF2B5EF4-FFF2-40B4-BE49-F238E27FC236}">
                <a16:creationId xmlns:a16="http://schemas.microsoft.com/office/drawing/2014/main" id="{E2D52953-0ED3-4D1F-9F10-CA37DDF59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9154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BB28F8BC-F482-4324-9C34-525349F8C4D8}"/>
              </a:ext>
            </a:extLst>
          </p:cNvPr>
          <p:cNvSpPr>
            <a:spLocks noChangeArrowheads="1"/>
          </p:cNvSpPr>
          <p:nvPr/>
        </p:nvSpPr>
        <p:spPr bwMode="auto">
          <a:xfrm>
            <a:off x="457200" y="1219200"/>
            <a:ext cx="818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Calculating new weights from input to hidden layer</a:t>
            </a:r>
          </a:p>
        </p:txBody>
      </p:sp>
      <p:graphicFrame>
        <p:nvGraphicFramePr>
          <p:cNvPr id="278531" name="Object 9">
            <a:extLst>
              <a:ext uri="{FF2B5EF4-FFF2-40B4-BE49-F238E27FC236}">
                <a16:creationId xmlns:a16="http://schemas.microsoft.com/office/drawing/2014/main" id="{FF777936-6A60-4F7C-BAD5-D6A2654E68D4}"/>
              </a:ext>
            </a:extLst>
          </p:cNvPr>
          <p:cNvGraphicFramePr>
            <a:graphicFrameLocks noChangeAspect="1"/>
          </p:cNvGraphicFramePr>
          <p:nvPr/>
        </p:nvGraphicFramePr>
        <p:xfrm>
          <a:off x="2438400" y="1905000"/>
          <a:ext cx="3797300" cy="1371600"/>
        </p:xfrm>
        <a:graphic>
          <a:graphicData uri="http://schemas.openxmlformats.org/presentationml/2006/ole">
            <mc:AlternateContent xmlns:mc="http://schemas.openxmlformats.org/markup-compatibility/2006">
              <mc:Choice xmlns:v="urn:schemas-microsoft-com:vml" Requires="v">
                <p:oleObj spid="_x0000_s57357" name="Equation" r:id="rId4" imgW="1485720" imgH="419040" progId="Equation.3">
                  <p:embed/>
                </p:oleObj>
              </mc:Choice>
              <mc:Fallback>
                <p:oleObj name="Equation" r:id="rId4" imgW="1485720" imgH="41904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905000"/>
                        <a:ext cx="37973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3" name="Rectangle 9">
            <a:extLst>
              <a:ext uri="{FF2B5EF4-FFF2-40B4-BE49-F238E27FC236}">
                <a16:creationId xmlns:a16="http://schemas.microsoft.com/office/drawing/2014/main" id="{1335B57D-2BBF-4A73-AC31-66EA28B9C79C}"/>
              </a:ext>
            </a:extLst>
          </p:cNvPr>
          <p:cNvSpPr>
            <a:spLocks noChangeArrowheads="1"/>
          </p:cNvSpPr>
          <p:nvPr/>
        </p:nvSpPr>
        <p:spPr bwMode="auto">
          <a:xfrm>
            <a:off x="6324600" y="0"/>
            <a:ext cx="536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ahoma" panose="020B0604030504040204" pitchFamily="34" charset="0"/>
              </a:rPr>
              <a:t> </a:t>
            </a:r>
            <a:r>
              <a:rPr lang="en-US" altLang="en-US" b="1">
                <a:solidFill>
                  <a:srgbClr val="FF0000"/>
                </a:solidFill>
                <a:latin typeface="Tahoma" panose="020B0604030504040204" pitchFamily="34" charset="0"/>
              </a:rPr>
              <a:t>E</a:t>
            </a:r>
            <a:r>
              <a:rPr lang="en-US" altLang="en-US" b="1" baseline="-25000">
                <a:solidFill>
                  <a:srgbClr val="FF0000"/>
                </a:solidFill>
                <a:latin typeface="Tahoma" panose="020B0604030504040204" pitchFamily="34" charset="0"/>
              </a:rPr>
              <a:t>2 </a:t>
            </a:r>
            <a:endParaRPr lang="en-US" altLang="en-US"/>
          </a:p>
        </p:txBody>
      </p:sp>
      <p:sp>
        <p:nvSpPr>
          <p:cNvPr id="57354" name="Rectangle 10">
            <a:extLst>
              <a:ext uri="{FF2B5EF4-FFF2-40B4-BE49-F238E27FC236}">
                <a16:creationId xmlns:a16="http://schemas.microsoft.com/office/drawing/2014/main" id="{4B892A7B-0F1A-4118-8C5B-BE0BCA095C01}"/>
              </a:ext>
            </a:extLst>
          </p:cNvPr>
          <p:cNvSpPr>
            <a:spLocks noChangeArrowheads="1"/>
          </p:cNvSpPr>
          <p:nvPr/>
        </p:nvSpPr>
        <p:spPr bwMode="auto">
          <a:xfrm>
            <a:off x="3200400" y="0"/>
            <a:ext cx="496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 </a:t>
            </a:r>
            <a:r>
              <a:rPr lang="en-US" altLang="en-US" b="1">
                <a:solidFill>
                  <a:srgbClr val="FF0000"/>
                </a:solidFill>
                <a:latin typeface="Tahoma" panose="020B0604030504040204" pitchFamily="34" charset="0"/>
              </a:rPr>
              <a:t>E</a:t>
            </a:r>
            <a:r>
              <a:rPr lang="en-US" altLang="en-US" b="1" baseline="-25000">
                <a:solidFill>
                  <a:srgbClr val="FF0000"/>
                </a:solidFill>
                <a:latin typeface="Tahoma" panose="020B0604030504040204" pitchFamily="34" charset="0"/>
              </a:rPr>
              <a:t>1</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55"/>
                                        </p:tgtEl>
                                        <p:attrNameLst>
                                          <p:attrName>style.visibility</p:attrName>
                                        </p:attrNameLst>
                                      </p:cBhvr>
                                      <p:to>
                                        <p:strVal val="visible"/>
                                      </p:to>
                                    </p:set>
                                    <p:anim calcmode="lin" valueType="num">
                                      <p:cBhvr additive="base">
                                        <p:cTn id="7" dur="500" fill="hold"/>
                                        <p:tgtEl>
                                          <p:spTgt spid="27655"/>
                                        </p:tgtEl>
                                        <p:attrNameLst>
                                          <p:attrName>ppt_x</p:attrName>
                                        </p:attrNameLst>
                                      </p:cBhvr>
                                      <p:tavLst>
                                        <p:tav tm="0">
                                          <p:val>
                                            <p:strVal val="#ppt_x"/>
                                          </p:val>
                                        </p:tav>
                                        <p:tav tm="100000">
                                          <p:val>
                                            <p:strVal val="#ppt_x"/>
                                          </p:val>
                                        </p:tav>
                                      </p:tavLst>
                                    </p:anim>
                                    <p:anim calcmode="lin" valueType="num">
                                      <p:cBhvr additive="base">
                                        <p:cTn id="8" dur="500" fill="hold"/>
                                        <p:tgtEl>
                                          <p:spTgt spid="276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78531"/>
                                        </p:tgtEl>
                                        <p:attrNameLst>
                                          <p:attrName>style.visibility</p:attrName>
                                        </p:attrNameLst>
                                      </p:cBhvr>
                                      <p:to>
                                        <p:strVal val="visible"/>
                                      </p:to>
                                    </p:set>
                                    <p:anim calcmode="lin" valueType="num">
                                      <p:cBhvr additive="base">
                                        <p:cTn id="19" dur="500" fill="hold"/>
                                        <p:tgtEl>
                                          <p:spTgt spid="278531"/>
                                        </p:tgtEl>
                                        <p:attrNameLst>
                                          <p:attrName>ppt_x</p:attrName>
                                        </p:attrNameLst>
                                      </p:cBhvr>
                                      <p:tavLst>
                                        <p:tav tm="0">
                                          <p:val>
                                            <p:strVal val="#ppt_x"/>
                                          </p:val>
                                        </p:tav>
                                        <p:tav tm="100000">
                                          <p:val>
                                            <p:strVal val="#ppt_x"/>
                                          </p:val>
                                        </p:tav>
                                      </p:tavLst>
                                    </p:anim>
                                    <p:anim calcmode="lin" valueType="num">
                                      <p:cBhvr additive="base">
                                        <p:cTn id="20" dur="500" fill="hold"/>
                                        <p:tgtEl>
                                          <p:spTgt spid="27853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651"/>
                                        </p:tgtEl>
                                        <p:attrNameLst>
                                          <p:attrName>style.visibility</p:attrName>
                                        </p:attrNameLst>
                                      </p:cBhvr>
                                      <p:to>
                                        <p:strVal val="visible"/>
                                      </p:to>
                                    </p:set>
                                    <p:anim calcmode="lin" valueType="num">
                                      <p:cBhvr additive="base">
                                        <p:cTn id="25" dur="500" fill="hold"/>
                                        <p:tgtEl>
                                          <p:spTgt spid="27651"/>
                                        </p:tgtEl>
                                        <p:attrNameLst>
                                          <p:attrName>ppt_x</p:attrName>
                                        </p:attrNameLst>
                                      </p:cBhvr>
                                      <p:tavLst>
                                        <p:tav tm="0">
                                          <p:val>
                                            <p:strVal val="#ppt_x"/>
                                          </p:val>
                                        </p:tav>
                                        <p:tav tm="100000">
                                          <p:val>
                                            <p:strVal val="#ppt_x"/>
                                          </p:val>
                                        </p:tav>
                                      </p:tavLst>
                                    </p:anim>
                                    <p:anim calcmode="lin" valueType="num">
                                      <p:cBhvr additive="base">
                                        <p:cTn id="26" dur="500" fill="hold"/>
                                        <p:tgtEl>
                                          <p:spTgt spid="2765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652"/>
                                        </p:tgtEl>
                                        <p:attrNameLst>
                                          <p:attrName>style.visibility</p:attrName>
                                        </p:attrNameLst>
                                      </p:cBhvr>
                                      <p:to>
                                        <p:strVal val="visible"/>
                                      </p:to>
                                    </p:set>
                                    <p:anim calcmode="lin" valueType="num">
                                      <p:cBhvr additive="base">
                                        <p:cTn id="31" dur="500" fill="hold"/>
                                        <p:tgtEl>
                                          <p:spTgt spid="27652"/>
                                        </p:tgtEl>
                                        <p:attrNameLst>
                                          <p:attrName>ppt_x</p:attrName>
                                        </p:attrNameLst>
                                      </p:cBhvr>
                                      <p:tavLst>
                                        <p:tav tm="0">
                                          <p:val>
                                            <p:strVal val="#ppt_x"/>
                                          </p:val>
                                        </p:tav>
                                        <p:tav tm="100000">
                                          <p:val>
                                            <p:strVal val="#ppt_x"/>
                                          </p:val>
                                        </p:tav>
                                      </p:tavLst>
                                    </p:anim>
                                    <p:anim calcmode="lin" valueType="num">
                                      <p:cBhvr additive="base">
                                        <p:cTn id="32"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5301"/>
                                        </p:tgtEl>
                                        <p:attrNameLst>
                                          <p:attrName>style.visibility</p:attrName>
                                        </p:attrNameLst>
                                      </p:cBhvr>
                                      <p:to>
                                        <p:strVal val="visible"/>
                                      </p:to>
                                    </p:set>
                                    <p:anim calcmode="lin" valueType="num">
                                      <p:cBhvr additive="base">
                                        <p:cTn id="37" dur="500" fill="hold"/>
                                        <p:tgtEl>
                                          <p:spTgt spid="55301"/>
                                        </p:tgtEl>
                                        <p:attrNameLst>
                                          <p:attrName>ppt_x</p:attrName>
                                        </p:attrNameLst>
                                      </p:cBhvr>
                                      <p:tavLst>
                                        <p:tav tm="0">
                                          <p:val>
                                            <p:strVal val="#ppt_x"/>
                                          </p:val>
                                        </p:tav>
                                        <p:tav tm="100000">
                                          <p:val>
                                            <p:strVal val="#ppt_x"/>
                                          </p:val>
                                        </p:tav>
                                      </p:tavLst>
                                    </p:anim>
                                    <p:anim calcmode="lin" valueType="num">
                                      <p:cBhvr additive="base">
                                        <p:cTn id="38" dur="500" fill="hold"/>
                                        <p:tgtEl>
                                          <p:spTgt spid="5530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5302"/>
                                        </p:tgtEl>
                                        <p:attrNameLst>
                                          <p:attrName>style.visibility</p:attrName>
                                        </p:attrNameLst>
                                      </p:cBhvr>
                                      <p:to>
                                        <p:strVal val="visible"/>
                                      </p:to>
                                    </p:set>
                                    <p:anim calcmode="lin" valueType="num">
                                      <p:cBhvr additive="base">
                                        <p:cTn id="43" dur="500" fill="hold"/>
                                        <p:tgtEl>
                                          <p:spTgt spid="55302"/>
                                        </p:tgtEl>
                                        <p:attrNameLst>
                                          <p:attrName>ppt_x</p:attrName>
                                        </p:attrNameLst>
                                      </p:cBhvr>
                                      <p:tavLst>
                                        <p:tav tm="0">
                                          <p:val>
                                            <p:strVal val="#ppt_x"/>
                                          </p:val>
                                        </p:tav>
                                        <p:tav tm="100000">
                                          <p:val>
                                            <p:strVal val="#ppt_x"/>
                                          </p:val>
                                        </p:tav>
                                      </p:tavLst>
                                    </p:anim>
                                    <p:anim calcmode="lin" valueType="num">
                                      <p:cBhvr additive="base">
                                        <p:cTn id="44" dur="500" fill="hold"/>
                                        <p:tgtEl>
                                          <p:spTgt spid="55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P spid="27652" grpId="0"/>
      <p:bldP spid="55301" grpId="0"/>
      <p:bldP spid="55302" grpId="0"/>
      <p:bldP spid="9"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4" descr="đę">
            <a:extLst>
              <a:ext uri="{FF2B5EF4-FFF2-40B4-BE49-F238E27FC236}">
                <a16:creationId xmlns:a16="http://schemas.microsoft.com/office/drawing/2014/main" id="{767ED26A-B427-48D5-880C-3E6764836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582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1" name="Rectangle 5">
            <a:extLst>
              <a:ext uri="{FF2B5EF4-FFF2-40B4-BE49-F238E27FC236}">
                <a16:creationId xmlns:a16="http://schemas.microsoft.com/office/drawing/2014/main" id="{1456ABB9-82D6-4583-A77E-6602C081DB1F}"/>
              </a:ext>
            </a:extLst>
          </p:cNvPr>
          <p:cNvSpPr>
            <a:spLocks noChangeArrowheads="1"/>
          </p:cNvSpPr>
          <p:nvPr/>
        </p:nvSpPr>
        <p:spPr bwMode="auto">
          <a:xfrm>
            <a:off x="0" y="4800600"/>
            <a:ext cx="50657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solidFill>
                  <a:srgbClr val="FF0000"/>
                </a:solidFill>
                <a:latin typeface="Tahoma" panose="020B0604030504040204" pitchFamily="34" charset="0"/>
              </a:rPr>
              <a:t>g (t +1)  = g(t) + η E</a:t>
            </a:r>
            <a:r>
              <a:rPr lang="en-US" altLang="en-US" sz="3200" b="1" baseline="-25000">
                <a:solidFill>
                  <a:srgbClr val="FF0000"/>
                </a:solidFill>
                <a:latin typeface="Tahoma" panose="020B0604030504040204" pitchFamily="34" charset="0"/>
              </a:rPr>
              <a:t>2</a:t>
            </a:r>
            <a:r>
              <a:rPr lang="en-US" altLang="en-US" sz="3200" b="1">
                <a:solidFill>
                  <a:srgbClr val="FF0000"/>
                </a:solidFill>
                <a:latin typeface="Tahoma" panose="020B0604030504040204" pitchFamily="34" charset="0"/>
              </a:rPr>
              <a:t> v</a:t>
            </a:r>
          </a:p>
        </p:txBody>
      </p:sp>
      <p:sp>
        <p:nvSpPr>
          <p:cNvPr id="630788" name="Rectangle 6">
            <a:extLst>
              <a:ext uri="{FF2B5EF4-FFF2-40B4-BE49-F238E27FC236}">
                <a16:creationId xmlns:a16="http://schemas.microsoft.com/office/drawing/2014/main" id="{60234EB5-4B60-4857-8F4F-CC3387DA52C6}"/>
              </a:ext>
            </a:extLst>
          </p:cNvPr>
          <p:cNvSpPr>
            <a:spLocks noChangeArrowheads="1"/>
          </p:cNvSpPr>
          <p:nvPr/>
        </p:nvSpPr>
        <p:spPr bwMode="auto">
          <a:xfrm>
            <a:off x="0" y="5638800"/>
            <a:ext cx="5334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solidFill>
                  <a:srgbClr val="FF0000"/>
                </a:solidFill>
                <a:latin typeface="Tahoma" panose="020B0604030504040204" pitchFamily="34" charset="0"/>
              </a:rPr>
              <a:t>w(t+1)= w (t) + η E</a:t>
            </a:r>
            <a:r>
              <a:rPr lang="en-US" altLang="en-US" sz="3200" b="1" baseline="-25000">
                <a:solidFill>
                  <a:srgbClr val="FF0000"/>
                </a:solidFill>
                <a:latin typeface="Tahoma" panose="020B0604030504040204" pitchFamily="34" charset="0"/>
              </a:rPr>
              <a:t>1</a:t>
            </a:r>
            <a:r>
              <a:rPr lang="en-US" altLang="en-US" sz="3200" b="1">
                <a:solidFill>
                  <a:srgbClr val="FF0000"/>
                </a:solidFill>
                <a:latin typeface="Tahoma" panose="020B0604030504040204" pitchFamily="34" charset="0"/>
              </a:rPr>
              <a:t> x</a:t>
            </a:r>
          </a:p>
        </p:txBody>
      </p:sp>
      <p:sp>
        <p:nvSpPr>
          <p:cNvPr id="186373" name="Rectangle 7">
            <a:extLst>
              <a:ext uri="{FF2B5EF4-FFF2-40B4-BE49-F238E27FC236}">
                <a16:creationId xmlns:a16="http://schemas.microsoft.com/office/drawing/2014/main" id="{79093EB9-0A6B-4FF8-8AEF-AED6C8D88543}"/>
              </a:ext>
            </a:extLst>
          </p:cNvPr>
          <p:cNvSpPr>
            <a:spLocks noChangeArrowheads="1"/>
          </p:cNvSpPr>
          <p:nvPr/>
        </p:nvSpPr>
        <p:spPr bwMode="auto">
          <a:xfrm>
            <a:off x="0" y="3886200"/>
            <a:ext cx="6324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  </a:t>
            </a:r>
            <a:r>
              <a:rPr lang="en-US" altLang="en-US" sz="4000" b="1">
                <a:solidFill>
                  <a:srgbClr val="FF0000"/>
                </a:solidFill>
                <a:latin typeface="Tahoma" panose="020B0604030504040204" pitchFamily="34" charset="0"/>
              </a:rPr>
              <a:t>E</a:t>
            </a:r>
            <a:r>
              <a:rPr lang="en-US" altLang="en-US" sz="4000" b="1" baseline="-25000">
                <a:solidFill>
                  <a:srgbClr val="FF0000"/>
                </a:solidFill>
                <a:latin typeface="Tahoma" panose="020B0604030504040204" pitchFamily="34" charset="0"/>
              </a:rPr>
              <a:t>1</a:t>
            </a:r>
            <a:r>
              <a:rPr lang="en-US" altLang="en-US" sz="4000" b="1">
                <a:solidFill>
                  <a:srgbClr val="FF0000"/>
                </a:solidFill>
                <a:latin typeface="Tahoma" panose="020B0604030504040204" pitchFamily="34" charset="0"/>
              </a:rPr>
              <a:t> = v(1 –v) E</a:t>
            </a:r>
            <a:r>
              <a:rPr lang="en-US" altLang="en-US" sz="4000" b="1" baseline="-25000">
                <a:solidFill>
                  <a:srgbClr val="FF0000"/>
                </a:solidFill>
                <a:latin typeface="Tahoma" panose="020B0604030504040204" pitchFamily="34" charset="0"/>
              </a:rPr>
              <a:t>2</a:t>
            </a:r>
            <a:r>
              <a:rPr lang="en-US" altLang="en-US" sz="4000" b="1">
                <a:solidFill>
                  <a:srgbClr val="FF0000"/>
                </a:solidFill>
                <a:latin typeface="Tahoma" panose="020B0604030504040204" pitchFamily="34" charset="0"/>
              </a:rPr>
              <a:t> </a:t>
            </a:r>
            <a:r>
              <a:rPr lang="en-US" altLang="ja-JP" sz="4000" b="1">
                <a:solidFill>
                  <a:srgbClr val="FF0000"/>
                </a:solidFill>
                <a:latin typeface="Tahoma" panose="020B0604030504040204" pitchFamily="34" charset="0"/>
              </a:rPr>
              <a:t>g(t)    </a:t>
            </a:r>
          </a:p>
        </p:txBody>
      </p:sp>
      <p:sp>
        <p:nvSpPr>
          <p:cNvPr id="186374" name="Rectangle 8">
            <a:extLst>
              <a:ext uri="{FF2B5EF4-FFF2-40B4-BE49-F238E27FC236}">
                <a16:creationId xmlns:a16="http://schemas.microsoft.com/office/drawing/2014/main" id="{64C67AC9-B67E-491B-A47E-455D812C346B}"/>
              </a:ext>
            </a:extLst>
          </p:cNvPr>
          <p:cNvSpPr>
            <a:spLocks noChangeArrowheads="1"/>
          </p:cNvSpPr>
          <p:nvPr/>
        </p:nvSpPr>
        <p:spPr bwMode="auto">
          <a:xfrm>
            <a:off x="0" y="2819400"/>
            <a:ext cx="58975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   </a:t>
            </a:r>
            <a:r>
              <a:rPr lang="en-US" altLang="en-US" sz="3600" b="1">
                <a:solidFill>
                  <a:srgbClr val="FF0000"/>
                </a:solidFill>
                <a:latin typeface="Tahoma" panose="020B0604030504040204" pitchFamily="34" charset="0"/>
              </a:rPr>
              <a:t>E</a:t>
            </a:r>
            <a:r>
              <a:rPr lang="en-US" altLang="en-US" sz="3600" b="1" baseline="-25000">
                <a:solidFill>
                  <a:srgbClr val="FF0000"/>
                </a:solidFill>
                <a:latin typeface="Tahoma" panose="020B0604030504040204" pitchFamily="34" charset="0"/>
              </a:rPr>
              <a:t>2 </a:t>
            </a:r>
            <a:r>
              <a:rPr lang="en-US" altLang="en-US" sz="3600" b="1">
                <a:solidFill>
                  <a:srgbClr val="FF0000"/>
                </a:solidFill>
                <a:latin typeface="Tahoma" panose="020B0604030504040204" pitchFamily="34" charset="0"/>
              </a:rPr>
              <a:t>= (y</a:t>
            </a:r>
            <a:r>
              <a:rPr lang="en-US" altLang="en-US" sz="3600" b="1" baseline="30000">
                <a:solidFill>
                  <a:srgbClr val="FF0000"/>
                </a:solidFill>
                <a:latin typeface="Tahoma" panose="020B0604030504040204" pitchFamily="34" charset="0"/>
              </a:rPr>
              <a:t>d </a:t>
            </a:r>
            <a:r>
              <a:rPr lang="en-US" altLang="en-US" sz="3600" b="1">
                <a:solidFill>
                  <a:srgbClr val="FF0000"/>
                </a:solidFill>
                <a:latin typeface="Tahoma" panose="020B0604030504040204" pitchFamily="34" charset="0"/>
              </a:rPr>
              <a:t>– y) y (1 – y)     </a:t>
            </a:r>
          </a:p>
        </p:txBody>
      </p:sp>
      <p:sp>
        <p:nvSpPr>
          <p:cNvPr id="7" name="TextBox 13">
            <a:extLst>
              <a:ext uri="{FF2B5EF4-FFF2-40B4-BE49-F238E27FC236}">
                <a16:creationId xmlns:a16="http://schemas.microsoft.com/office/drawing/2014/main" id="{3837ABFE-0491-49FE-A8BE-06C184F5FCF6}"/>
              </a:ext>
            </a:extLst>
          </p:cNvPr>
          <p:cNvSpPr txBox="1">
            <a:spLocks noChangeArrowheads="1"/>
          </p:cNvSpPr>
          <p:nvPr/>
        </p:nvSpPr>
        <p:spPr bwMode="auto">
          <a:xfrm>
            <a:off x="6019800" y="1447800"/>
            <a:ext cx="31242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latin typeface="Calibri" panose="020F0502020204030204" pitchFamily="34" charset="0"/>
              </a:rPr>
              <a:t>If output layer has linear activation function since f’(net)=1, error vector E</a:t>
            </a:r>
            <a:r>
              <a:rPr lang="en-US" altLang="en-US" sz="3600" b="1" baseline="-25000">
                <a:latin typeface="Calibri" panose="020F0502020204030204" pitchFamily="34" charset="0"/>
              </a:rPr>
              <a:t>2</a:t>
            </a:r>
            <a:r>
              <a:rPr lang="en-US" altLang="en-US" sz="3600" b="1">
                <a:latin typeface="Calibri" panose="020F0502020204030204" pitchFamily="34" charset="0"/>
              </a:rPr>
              <a:t> would be :</a:t>
            </a:r>
          </a:p>
          <a:p>
            <a:pPr eaLnBrk="1" hangingPunct="1"/>
            <a:endParaRPr lang="en-US" altLang="en-US" sz="3600" b="1">
              <a:latin typeface="Calibri" panose="020F0502020204030204" pitchFamily="34" charset="0"/>
            </a:endParaRPr>
          </a:p>
          <a:p>
            <a:pPr eaLnBrk="1" hangingPunct="1"/>
            <a:r>
              <a:rPr lang="en-US" altLang="en-US" sz="3600" b="1">
                <a:latin typeface="Calibri" panose="020F0502020204030204" pitchFamily="34" charset="0"/>
              </a:rPr>
              <a:t> (y</a:t>
            </a:r>
            <a:r>
              <a:rPr lang="en-US" altLang="en-US" sz="3600" b="1" baseline="-25000">
                <a:latin typeface="Calibri" panose="020F0502020204030204" pitchFamily="34" charset="0"/>
              </a:rPr>
              <a:t>d</a:t>
            </a:r>
            <a:r>
              <a:rPr lang="en-US" altLang="en-US" sz="3600" b="1">
                <a:latin typeface="Calibri" panose="020F0502020204030204" pitchFamily="34" charset="0"/>
              </a:rPr>
              <a:t> - y)</a:t>
            </a:r>
          </a:p>
        </p:txBody>
      </p:sp>
      <p:sp>
        <p:nvSpPr>
          <p:cNvPr id="630792" name="Rectangle 7">
            <a:extLst>
              <a:ext uri="{FF2B5EF4-FFF2-40B4-BE49-F238E27FC236}">
                <a16:creationId xmlns:a16="http://schemas.microsoft.com/office/drawing/2014/main" id="{032F56DC-FFEE-4986-8918-C260C7CDE7B5}"/>
              </a:ext>
            </a:extLst>
          </p:cNvPr>
          <p:cNvSpPr>
            <a:spLocks noChangeArrowheads="1"/>
          </p:cNvSpPr>
          <p:nvPr/>
        </p:nvSpPr>
        <p:spPr bwMode="auto">
          <a:xfrm>
            <a:off x="5943600" y="0"/>
            <a:ext cx="54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ahoma" panose="020B0604030504040204" pitchFamily="34" charset="0"/>
              </a:rPr>
              <a:t> </a:t>
            </a:r>
            <a:r>
              <a:rPr lang="en-US" altLang="en-US" b="1">
                <a:solidFill>
                  <a:srgbClr val="FF0000"/>
                </a:solidFill>
                <a:latin typeface="Tahoma" panose="020B0604030504040204" pitchFamily="34" charset="0"/>
              </a:rPr>
              <a:t>E</a:t>
            </a:r>
            <a:r>
              <a:rPr lang="en-US" altLang="en-US" b="1" baseline="-25000">
                <a:solidFill>
                  <a:srgbClr val="FF0000"/>
                </a:solidFill>
                <a:latin typeface="Tahoma" panose="020B0604030504040204" pitchFamily="34" charset="0"/>
              </a:rPr>
              <a:t>2 </a:t>
            </a:r>
            <a:endParaRPr lang="en-US" altLang="en-US"/>
          </a:p>
        </p:txBody>
      </p:sp>
      <p:sp>
        <p:nvSpPr>
          <p:cNvPr id="630793" name="Rectangle 8">
            <a:extLst>
              <a:ext uri="{FF2B5EF4-FFF2-40B4-BE49-F238E27FC236}">
                <a16:creationId xmlns:a16="http://schemas.microsoft.com/office/drawing/2014/main" id="{BE32731B-1902-467E-AFA0-6F29756B33FE}"/>
              </a:ext>
            </a:extLst>
          </p:cNvPr>
          <p:cNvSpPr>
            <a:spLocks noChangeArrowheads="1"/>
          </p:cNvSpPr>
          <p:nvPr/>
        </p:nvSpPr>
        <p:spPr bwMode="auto">
          <a:xfrm>
            <a:off x="3048000" y="0"/>
            <a:ext cx="49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Tahoma" panose="020B0604030504040204" pitchFamily="34" charset="0"/>
              </a:rPr>
              <a:t>E</a:t>
            </a:r>
            <a:r>
              <a:rPr lang="en-US" altLang="en-US" b="1" baseline="-25000">
                <a:solidFill>
                  <a:srgbClr val="FF0000"/>
                </a:solidFill>
                <a:latin typeface="Tahoma" panose="020B0604030504040204" pitchFamily="34" charset="0"/>
              </a:rPr>
              <a:t>1</a:t>
            </a:r>
            <a:r>
              <a:rPr lang="en-US" altLang="en-US" b="1">
                <a:solidFill>
                  <a:srgbClr val="FF0000"/>
                </a:solidFill>
                <a:latin typeface="Tahoma" panose="020B0604030504040204" pitchFamily="34" charset="0"/>
              </a:rPr>
              <a:t> </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6370"/>
                                        </p:tgtEl>
                                        <p:attrNameLst>
                                          <p:attrName>style.visibility</p:attrName>
                                        </p:attrNameLst>
                                      </p:cBhvr>
                                      <p:to>
                                        <p:strVal val="visible"/>
                                      </p:to>
                                    </p:set>
                                    <p:anim calcmode="lin" valueType="num">
                                      <p:cBhvr additive="base">
                                        <p:cTn id="7" dur="500" fill="hold"/>
                                        <p:tgtEl>
                                          <p:spTgt spid="186370"/>
                                        </p:tgtEl>
                                        <p:attrNameLst>
                                          <p:attrName>ppt_x</p:attrName>
                                        </p:attrNameLst>
                                      </p:cBhvr>
                                      <p:tavLst>
                                        <p:tav tm="0">
                                          <p:val>
                                            <p:strVal val="#ppt_x"/>
                                          </p:val>
                                        </p:tav>
                                        <p:tav tm="100000">
                                          <p:val>
                                            <p:strVal val="#ppt_x"/>
                                          </p:val>
                                        </p:tav>
                                      </p:tavLst>
                                    </p:anim>
                                    <p:anim calcmode="lin" valueType="num">
                                      <p:cBhvr additive="base">
                                        <p:cTn id="8" dur="500" fill="hold"/>
                                        <p:tgtEl>
                                          <p:spTgt spid="1863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6374"/>
                                        </p:tgtEl>
                                        <p:attrNameLst>
                                          <p:attrName>style.visibility</p:attrName>
                                        </p:attrNameLst>
                                      </p:cBhvr>
                                      <p:to>
                                        <p:strVal val="visible"/>
                                      </p:to>
                                    </p:set>
                                    <p:anim calcmode="lin" valueType="num">
                                      <p:cBhvr additive="base">
                                        <p:cTn id="13" dur="500" fill="hold"/>
                                        <p:tgtEl>
                                          <p:spTgt spid="186374"/>
                                        </p:tgtEl>
                                        <p:attrNameLst>
                                          <p:attrName>ppt_x</p:attrName>
                                        </p:attrNameLst>
                                      </p:cBhvr>
                                      <p:tavLst>
                                        <p:tav tm="0">
                                          <p:val>
                                            <p:strVal val="#ppt_x"/>
                                          </p:val>
                                        </p:tav>
                                        <p:tav tm="100000">
                                          <p:val>
                                            <p:strVal val="#ppt_x"/>
                                          </p:val>
                                        </p:tav>
                                      </p:tavLst>
                                    </p:anim>
                                    <p:anim calcmode="lin" valueType="num">
                                      <p:cBhvr additive="base">
                                        <p:cTn id="14" dur="500" fill="hold"/>
                                        <p:tgtEl>
                                          <p:spTgt spid="18637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6373"/>
                                        </p:tgtEl>
                                        <p:attrNameLst>
                                          <p:attrName>style.visibility</p:attrName>
                                        </p:attrNameLst>
                                      </p:cBhvr>
                                      <p:to>
                                        <p:strVal val="visible"/>
                                      </p:to>
                                    </p:set>
                                    <p:anim calcmode="lin" valueType="num">
                                      <p:cBhvr additive="base">
                                        <p:cTn id="19" dur="500" fill="hold"/>
                                        <p:tgtEl>
                                          <p:spTgt spid="186373"/>
                                        </p:tgtEl>
                                        <p:attrNameLst>
                                          <p:attrName>ppt_x</p:attrName>
                                        </p:attrNameLst>
                                      </p:cBhvr>
                                      <p:tavLst>
                                        <p:tav tm="0">
                                          <p:val>
                                            <p:strVal val="#ppt_x"/>
                                          </p:val>
                                        </p:tav>
                                        <p:tav tm="100000">
                                          <p:val>
                                            <p:strVal val="#ppt_x"/>
                                          </p:val>
                                        </p:tav>
                                      </p:tavLst>
                                    </p:anim>
                                    <p:anim calcmode="lin" valueType="num">
                                      <p:cBhvr additive="base">
                                        <p:cTn id="20" dur="500" fill="hold"/>
                                        <p:tgtEl>
                                          <p:spTgt spid="18637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6371"/>
                                        </p:tgtEl>
                                        <p:attrNameLst>
                                          <p:attrName>style.visibility</p:attrName>
                                        </p:attrNameLst>
                                      </p:cBhvr>
                                      <p:to>
                                        <p:strVal val="visible"/>
                                      </p:to>
                                    </p:set>
                                    <p:anim calcmode="lin" valueType="num">
                                      <p:cBhvr additive="base">
                                        <p:cTn id="25" dur="500" fill="hold"/>
                                        <p:tgtEl>
                                          <p:spTgt spid="186371"/>
                                        </p:tgtEl>
                                        <p:attrNameLst>
                                          <p:attrName>ppt_x</p:attrName>
                                        </p:attrNameLst>
                                      </p:cBhvr>
                                      <p:tavLst>
                                        <p:tav tm="0">
                                          <p:val>
                                            <p:strVal val="#ppt_x"/>
                                          </p:val>
                                        </p:tav>
                                        <p:tav tm="100000">
                                          <p:val>
                                            <p:strVal val="#ppt_x"/>
                                          </p:val>
                                        </p:tav>
                                      </p:tavLst>
                                    </p:anim>
                                    <p:anim calcmode="lin" valueType="num">
                                      <p:cBhvr additive="base">
                                        <p:cTn id="26" dur="500" fill="hold"/>
                                        <p:tgtEl>
                                          <p:spTgt spid="186371"/>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p:bldP spid="186373" grpId="0"/>
      <p:bldP spid="186374" grpId="0"/>
      <p:bldP spid="7"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a:extLst>
              <a:ext uri="{FF2B5EF4-FFF2-40B4-BE49-F238E27FC236}">
                <a16:creationId xmlns:a16="http://schemas.microsoft.com/office/drawing/2014/main" id="{1D0C2A89-B58F-43DA-869C-96D30013F3E8}"/>
              </a:ext>
            </a:extLst>
          </p:cNvPr>
          <p:cNvSpPr>
            <a:spLocks noChangeArrowheads="1"/>
          </p:cNvSpPr>
          <p:nvPr/>
        </p:nvSpPr>
        <p:spPr bwMode="auto">
          <a:xfrm>
            <a:off x="0" y="2133600"/>
            <a:ext cx="8645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b="1">
                <a:latin typeface="Tahoma" panose="020B0604030504040204" pitchFamily="34" charset="0"/>
              </a:rPr>
              <a:t>Calculate Error Vectors E</a:t>
            </a:r>
            <a:r>
              <a:rPr lang="en-US" altLang="en-US" sz="2800" b="1" baseline="-25000">
                <a:latin typeface="Tahoma" panose="020B0604030504040204" pitchFamily="34" charset="0"/>
              </a:rPr>
              <a:t>3</a:t>
            </a:r>
            <a:r>
              <a:rPr lang="en-US" altLang="en-US" sz="2800" b="1">
                <a:latin typeface="Tahoma" panose="020B0604030504040204" pitchFamily="34" charset="0"/>
              </a:rPr>
              <a:t>, E</a:t>
            </a:r>
            <a:r>
              <a:rPr lang="en-US" altLang="en-US" sz="2800" b="1" baseline="-25000">
                <a:latin typeface="Tahoma" panose="020B0604030504040204" pitchFamily="34" charset="0"/>
              </a:rPr>
              <a:t>2</a:t>
            </a:r>
            <a:r>
              <a:rPr lang="en-US" altLang="en-US" sz="2800" b="1">
                <a:latin typeface="Tahoma" panose="020B0604030504040204" pitchFamily="34" charset="0"/>
              </a:rPr>
              <a:t> </a:t>
            </a:r>
            <a:r>
              <a:rPr lang="en-US" altLang="ja-JP" sz="2800" b="1">
                <a:latin typeface="Tahoma" panose="020B0604030504040204" pitchFamily="34" charset="0"/>
              </a:rPr>
              <a:t>and E</a:t>
            </a:r>
            <a:r>
              <a:rPr lang="en-US" altLang="ja-JP" sz="2800" b="1" baseline="-25000">
                <a:latin typeface="Tahoma" panose="020B0604030504040204" pitchFamily="34" charset="0"/>
              </a:rPr>
              <a:t>1</a:t>
            </a:r>
            <a:r>
              <a:rPr lang="en-US" altLang="ja-JP" sz="2800" b="1">
                <a:latin typeface="Tahoma" panose="020B0604030504040204" pitchFamily="34" charset="0"/>
              </a:rPr>
              <a:t> </a:t>
            </a:r>
          </a:p>
        </p:txBody>
      </p:sp>
      <p:sp>
        <p:nvSpPr>
          <p:cNvPr id="187396" name="Rectangle 4">
            <a:extLst>
              <a:ext uri="{FF2B5EF4-FFF2-40B4-BE49-F238E27FC236}">
                <a16:creationId xmlns:a16="http://schemas.microsoft.com/office/drawing/2014/main" id="{A221BFAD-CEDF-4F6A-9FF2-7E1B03C6DC07}"/>
              </a:ext>
            </a:extLst>
          </p:cNvPr>
          <p:cNvSpPr>
            <a:spLocks noChangeArrowheads="1"/>
          </p:cNvSpPr>
          <p:nvPr/>
        </p:nvSpPr>
        <p:spPr bwMode="auto">
          <a:xfrm>
            <a:off x="0" y="5029200"/>
            <a:ext cx="4425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FF0000"/>
                </a:solidFill>
                <a:latin typeface="Tahoma" panose="020B0604030504040204" pitchFamily="34" charset="0"/>
              </a:rPr>
              <a:t>g (t +1)  = g(t) + η E</a:t>
            </a:r>
            <a:r>
              <a:rPr lang="en-US" altLang="en-US" sz="2800" b="1" baseline="-25000">
                <a:solidFill>
                  <a:srgbClr val="FF0000"/>
                </a:solidFill>
                <a:latin typeface="Tahoma" panose="020B0604030504040204" pitchFamily="34" charset="0"/>
              </a:rPr>
              <a:t>3 </a:t>
            </a:r>
            <a:r>
              <a:rPr lang="en-US" altLang="en-US" sz="2800" b="1">
                <a:solidFill>
                  <a:srgbClr val="FF0000"/>
                </a:solidFill>
                <a:latin typeface="Tahoma" panose="020B0604030504040204" pitchFamily="34" charset="0"/>
              </a:rPr>
              <a:t>v</a:t>
            </a:r>
          </a:p>
        </p:txBody>
      </p:sp>
      <p:sp>
        <p:nvSpPr>
          <p:cNvPr id="187397" name="Rectangle 6">
            <a:extLst>
              <a:ext uri="{FF2B5EF4-FFF2-40B4-BE49-F238E27FC236}">
                <a16:creationId xmlns:a16="http://schemas.microsoft.com/office/drawing/2014/main" id="{1CB39C03-7C42-4D80-A8BF-6D93F299E66C}"/>
              </a:ext>
            </a:extLst>
          </p:cNvPr>
          <p:cNvSpPr>
            <a:spLocks noChangeArrowheads="1"/>
          </p:cNvSpPr>
          <p:nvPr/>
        </p:nvSpPr>
        <p:spPr bwMode="auto">
          <a:xfrm>
            <a:off x="0" y="5637213"/>
            <a:ext cx="495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FF0000"/>
                </a:solidFill>
                <a:latin typeface="Tahoma" panose="020B0604030504040204" pitchFamily="34" charset="0"/>
              </a:rPr>
              <a:t>w (t +1) = w (t) + η E</a:t>
            </a:r>
            <a:r>
              <a:rPr lang="en-US" altLang="en-US" sz="2800" b="1" baseline="-25000">
                <a:solidFill>
                  <a:srgbClr val="FF0000"/>
                </a:solidFill>
                <a:latin typeface="Tahoma" panose="020B0604030504040204" pitchFamily="34" charset="0"/>
              </a:rPr>
              <a:t>2 </a:t>
            </a:r>
            <a:r>
              <a:rPr lang="en-US" altLang="en-US" sz="2800" b="1">
                <a:solidFill>
                  <a:srgbClr val="FF0000"/>
                </a:solidFill>
                <a:latin typeface="Tahoma" panose="020B0604030504040204" pitchFamily="34" charset="0"/>
              </a:rPr>
              <a:t>u</a:t>
            </a:r>
          </a:p>
        </p:txBody>
      </p:sp>
      <p:sp>
        <p:nvSpPr>
          <p:cNvPr id="631813" name="Rectangle 10">
            <a:extLst>
              <a:ext uri="{FF2B5EF4-FFF2-40B4-BE49-F238E27FC236}">
                <a16:creationId xmlns:a16="http://schemas.microsoft.com/office/drawing/2014/main" id="{FC684F63-0F48-4408-9878-BF83177902E8}"/>
              </a:ext>
            </a:extLst>
          </p:cNvPr>
          <p:cNvSpPr>
            <a:spLocks noChangeArrowheads="1"/>
          </p:cNvSpPr>
          <p:nvPr/>
        </p:nvSpPr>
        <p:spPr bwMode="auto">
          <a:xfrm>
            <a:off x="0" y="6338888"/>
            <a:ext cx="39195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          </a:t>
            </a:r>
          </a:p>
        </p:txBody>
      </p:sp>
      <p:sp>
        <p:nvSpPr>
          <p:cNvPr id="187404" name="Rectangle 5">
            <a:extLst>
              <a:ext uri="{FF2B5EF4-FFF2-40B4-BE49-F238E27FC236}">
                <a16:creationId xmlns:a16="http://schemas.microsoft.com/office/drawing/2014/main" id="{A56D734E-1912-4A2F-B0D6-167730E36AF6}"/>
              </a:ext>
            </a:extLst>
          </p:cNvPr>
          <p:cNvSpPr>
            <a:spLocks noChangeArrowheads="1"/>
          </p:cNvSpPr>
          <p:nvPr/>
        </p:nvSpPr>
        <p:spPr bwMode="auto">
          <a:xfrm>
            <a:off x="0" y="2817813"/>
            <a:ext cx="42005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latin typeface="Tahoma" panose="020B0604030504040204" pitchFamily="34" charset="0"/>
              </a:rPr>
              <a:t> </a:t>
            </a:r>
            <a:r>
              <a:rPr lang="en-US" altLang="en-US" sz="2800" b="1">
                <a:solidFill>
                  <a:srgbClr val="FF0000"/>
                </a:solidFill>
                <a:latin typeface="Tahoma" panose="020B0604030504040204" pitchFamily="34" charset="0"/>
              </a:rPr>
              <a:t>E</a:t>
            </a:r>
            <a:r>
              <a:rPr lang="en-US" altLang="en-US" sz="2800" b="1" baseline="-25000">
                <a:solidFill>
                  <a:srgbClr val="FF0000"/>
                </a:solidFill>
                <a:latin typeface="Tahoma" panose="020B0604030504040204" pitchFamily="34" charset="0"/>
              </a:rPr>
              <a:t>3</a:t>
            </a:r>
            <a:r>
              <a:rPr lang="en-US" altLang="en-US" sz="2800" b="1">
                <a:solidFill>
                  <a:srgbClr val="FF0000"/>
                </a:solidFill>
                <a:latin typeface="Tahoma" panose="020B0604030504040204" pitchFamily="34" charset="0"/>
              </a:rPr>
              <a:t> = y (1 – y) (y</a:t>
            </a:r>
            <a:r>
              <a:rPr lang="en-US" altLang="en-US" sz="2800" b="1" baseline="30000">
                <a:solidFill>
                  <a:srgbClr val="FF0000"/>
                </a:solidFill>
                <a:latin typeface="Tahoma" panose="020B0604030504040204" pitchFamily="34" charset="0"/>
              </a:rPr>
              <a:t>d </a:t>
            </a:r>
            <a:r>
              <a:rPr lang="en-US" altLang="en-US" sz="2800" b="1">
                <a:solidFill>
                  <a:srgbClr val="FF0000"/>
                </a:solidFill>
                <a:latin typeface="Tahoma" panose="020B0604030504040204" pitchFamily="34" charset="0"/>
              </a:rPr>
              <a:t>– y) </a:t>
            </a:r>
          </a:p>
        </p:txBody>
      </p:sp>
      <p:sp>
        <p:nvSpPr>
          <p:cNvPr id="187405" name="Rectangle 7">
            <a:extLst>
              <a:ext uri="{FF2B5EF4-FFF2-40B4-BE49-F238E27FC236}">
                <a16:creationId xmlns:a16="http://schemas.microsoft.com/office/drawing/2014/main" id="{6EEFD20E-2055-446B-9D12-45BDDF656D87}"/>
              </a:ext>
            </a:extLst>
          </p:cNvPr>
          <p:cNvSpPr>
            <a:spLocks noChangeArrowheads="1"/>
          </p:cNvSpPr>
          <p:nvPr/>
        </p:nvSpPr>
        <p:spPr bwMode="auto">
          <a:xfrm>
            <a:off x="0" y="3429000"/>
            <a:ext cx="4648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Tahoma" panose="020B0604030504040204" pitchFamily="34" charset="0"/>
              </a:rPr>
              <a:t> </a:t>
            </a:r>
            <a:r>
              <a:rPr lang="en-US" altLang="en-US" sz="2800" b="1">
                <a:solidFill>
                  <a:srgbClr val="FF0000"/>
                </a:solidFill>
                <a:latin typeface="Tahoma" panose="020B0604030504040204" pitchFamily="34" charset="0"/>
              </a:rPr>
              <a:t>E</a:t>
            </a:r>
            <a:r>
              <a:rPr lang="en-US" altLang="en-US" sz="2800" b="1" baseline="-25000">
                <a:solidFill>
                  <a:srgbClr val="FF0000"/>
                </a:solidFill>
                <a:latin typeface="Tahoma" panose="020B0604030504040204" pitchFamily="34" charset="0"/>
              </a:rPr>
              <a:t>2</a:t>
            </a:r>
            <a:r>
              <a:rPr lang="en-US" altLang="en-US" sz="2800" b="1">
                <a:solidFill>
                  <a:srgbClr val="FF0000"/>
                </a:solidFill>
                <a:latin typeface="Tahoma" panose="020B0604030504040204" pitchFamily="34" charset="0"/>
              </a:rPr>
              <a:t> = v (1 – v) E</a:t>
            </a:r>
            <a:r>
              <a:rPr lang="en-US" altLang="en-US" sz="2800" b="1" baseline="-25000">
                <a:solidFill>
                  <a:srgbClr val="FF0000"/>
                </a:solidFill>
                <a:latin typeface="Tahoma" panose="020B0604030504040204" pitchFamily="34" charset="0"/>
              </a:rPr>
              <a:t>3</a:t>
            </a:r>
            <a:r>
              <a:rPr lang="en-US" altLang="en-US" sz="2800" b="1">
                <a:solidFill>
                  <a:srgbClr val="FF0000"/>
                </a:solidFill>
                <a:latin typeface="Tahoma" panose="020B0604030504040204" pitchFamily="34" charset="0"/>
              </a:rPr>
              <a:t> g(t)</a:t>
            </a:r>
            <a:r>
              <a:rPr lang="en-US" altLang="en-US" b="1">
                <a:solidFill>
                  <a:srgbClr val="FF0000"/>
                </a:solidFill>
                <a:latin typeface="Tahoma" panose="020B0604030504040204" pitchFamily="34" charset="0"/>
              </a:rPr>
              <a:t>                                            </a:t>
            </a:r>
          </a:p>
        </p:txBody>
      </p:sp>
      <p:sp>
        <p:nvSpPr>
          <p:cNvPr id="187406" name="Rectangle 10">
            <a:extLst>
              <a:ext uri="{FF2B5EF4-FFF2-40B4-BE49-F238E27FC236}">
                <a16:creationId xmlns:a16="http://schemas.microsoft.com/office/drawing/2014/main" id="{53D16C8A-1D4D-4721-99AB-58AA514F5B17}"/>
              </a:ext>
            </a:extLst>
          </p:cNvPr>
          <p:cNvSpPr>
            <a:spLocks noChangeArrowheads="1"/>
          </p:cNvSpPr>
          <p:nvPr/>
        </p:nvSpPr>
        <p:spPr bwMode="auto">
          <a:xfrm>
            <a:off x="0" y="4037013"/>
            <a:ext cx="8382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Tahoma" panose="020B0604030504040204" pitchFamily="34" charset="0"/>
              </a:rPr>
              <a:t> </a:t>
            </a:r>
            <a:r>
              <a:rPr lang="en-US" altLang="en-US" sz="2800" b="1">
                <a:solidFill>
                  <a:srgbClr val="FF0000"/>
                </a:solidFill>
                <a:latin typeface="Tahoma" panose="020B0604030504040204" pitchFamily="34" charset="0"/>
              </a:rPr>
              <a:t>E</a:t>
            </a:r>
            <a:r>
              <a:rPr lang="en-US" altLang="en-US" sz="2800" b="1" baseline="-25000">
                <a:solidFill>
                  <a:srgbClr val="FF0000"/>
                </a:solidFill>
                <a:latin typeface="Tahoma" panose="020B0604030504040204" pitchFamily="34" charset="0"/>
              </a:rPr>
              <a:t>1 </a:t>
            </a:r>
            <a:r>
              <a:rPr lang="en-US" altLang="en-US" sz="2800" b="1">
                <a:solidFill>
                  <a:srgbClr val="FF0000"/>
                </a:solidFill>
                <a:latin typeface="Tahoma" panose="020B0604030504040204" pitchFamily="34" charset="0"/>
              </a:rPr>
              <a:t>= u (1 – u) E</a:t>
            </a:r>
            <a:r>
              <a:rPr lang="en-US" altLang="en-US" sz="2800" b="1" baseline="-25000">
                <a:solidFill>
                  <a:srgbClr val="FF0000"/>
                </a:solidFill>
                <a:latin typeface="Tahoma" panose="020B0604030504040204" pitchFamily="34" charset="0"/>
              </a:rPr>
              <a:t>2</a:t>
            </a:r>
            <a:r>
              <a:rPr lang="en-US" altLang="en-US" sz="2800" b="1">
                <a:solidFill>
                  <a:srgbClr val="FF0000"/>
                </a:solidFill>
                <a:latin typeface="Tahoma" panose="020B0604030504040204" pitchFamily="34" charset="0"/>
              </a:rPr>
              <a:t> w(t)         </a:t>
            </a:r>
          </a:p>
        </p:txBody>
      </p:sp>
      <p:sp>
        <p:nvSpPr>
          <p:cNvPr id="17" name="TextBox 16">
            <a:extLst>
              <a:ext uri="{FF2B5EF4-FFF2-40B4-BE49-F238E27FC236}">
                <a16:creationId xmlns:a16="http://schemas.microsoft.com/office/drawing/2014/main" id="{7239C130-1B50-4C02-B270-C5EEB2C1EAED}"/>
              </a:ext>
            </a:extLst>
          </p:cNvPr>
          <p:cNvSpPr txBox="1">
            <a:spLocks noChangeArrowheads="1"/>
          </p:cNvSpPr>
          <p:nvPr/>
        </p:nvSpPr>
        <p:spPr bwMode="auto">
          <a:xfrm>
            <a:off x="0" y="4572000"/>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Calculate new weights</a:t>
            </a:r>
          </a:p>
        </p:txBody>
      </p:sp>
      <p:pic>
        <p:nvPicPr>
          <p:cNvPr id="631818" name="Picture 1">
            <a:extLst>
              <a:ext uri="{FF2B5EF4-FFF2-40B4-BE49-F238E27FC236}">
                <a16:creationId xmlns:a16="http://schemas.microsoft.com/office/drawing/2014/main" id="{E6DDEF61-2172-468B-AF80-77F224E09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0"/>
            <a:ext cx="86979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ame 15">
            <a:extLst>
              <a:ext uri="{FF2B5EF4-FFF2-40B4-BE49-F238E27FC236}">
                <a16:creationId xmlns:a16="http://schemas.microsoft.com/office/drawing/2014/main" id="{EF5BBD3E-045D-4A1F-8E27-70FCE739F746}"/>
              </a:ext>
            </a:extLst>
          </p:cNvPr>
          <p:cNvSpPr/>
          <p:nvPr/>
        </p:nvSpPr>
        <p:spPr>
          <a:xfrm>
            <a:off x="6553200" y="1371600"/>
            <a:ext cx="533400" cy="533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Frame 17">
            <a:extLst>
              <a:ext uri="{FF2B5EF4-FFF2-40B4-BE49-F238E27FC236}">
                <a16:creationId xmlns:a16="http://schemas.microsoft.com/office/drawing/2014/main" id="{1A7D7016-99A1-4DF4-9126-7CEE3082E71A}"/>
              </a:ext>
            </a:extLst>
          </p:cNvPr>
          <p:cNvSpPr/>
          <p:nvPr/>
        </p:nvSpPr>
        <p:spPr>
          <a:xfrm>
            <a:off x="4876800" y="1371600"/>
            <a:ext cx="457200" cy="533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9" name="Frame 18">
            <a:extLst>
              <a:ext uri="{FF2B5EF4-FFF2-40B4-BE49-F238E27FC236}">
                <a16:creationId xmlns:a16="http://schemas.microsoft.com/office/drawing/2014/main" id="{570D26D1-A062-43CE-B6C5-4A968B7E43DD}"/>
              </a:ext>
            </a:extLst>
          </p:cNvPr>
          <p:cNvSpPr/>
          <p:nvPr/>
        </p:nvSpPr>
        <p:spPr>
          <a:xfrm>
            <a:off x="2743200" y="1447800"/>
            <a:ext cx="457200" cy="4572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20" name="Rectangle 9">
            <a:extLst>
              <a:ext uri="{FF2B5EF4-FFF2-40B4-BE49-F238E27FC236}">
                <a16:creationId xmlns:a16="http://schemas.microsoft.com/office/drawing/2014/main" id="{C66D5D4E-B9D3-4881-9ABF-B8BAFE5FEA4A}"/>
              </a:ext>
            </a:extLst>
          </p:cNvPr>
          <p:cNvSpPr>
            <a:spLocks noChangeArrowheads="1"/>
          </p:cNvSpPr>
          <p:nvPr/>
        </p:nvSpPr>
        <p:spPr bwMode="auto">
          <a:xfrm>
            <a:off x="87313" y="6337300"/>
            <a:ext cx="44767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rgbClr val="FF0000"/>
                </a:solidFill>
                <a:latin typeface="Tahoma" panose="020B0604030504040204" pitchFamily="34" charset="0"/>
              </a:rPr>
              <a:t>h (t +1) = h (t) + η E</a:t>
            </a:r>
            <a:r>
              <a:rPr lang="en-US" altLang="en-US" sz="2800" b="1" baseline="-25000">
                <a:solidFill>
                  <a:srgbClr val="FF0000"/>
                </a:solidFill>
                <a:latin typeface="Tahoma" panose="020B0604030504040204" pitchFamily="34" charset="0"/>
              </a:rPr>
              <a:t>1</a:t>
            </a:r>
            <a:r>
              <a:rPr lang="en-US" altLang="en-US" sz="2800" b="1">
                <a:solidFill>
                  <a:srgbClr val="FF0000"/>
                </a:solidFill>
                <a:latin typeface="Tahoma" panose="020B0604030504040204" pitchFamily="34" charset="0"/>
              </a:rPr>
              <a:t> 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additive="base">
                                        <p:cTn id="7" dur="500" fill="hold"/>
                                        <p:tgtEl>
                                          <p:spTgt spid="187395"/>
                                        </p:tgtEl>
                                        <p:attrNameLst>
                                          <p:attrName>ppt_x</p:attrName>
                                        </p:attrNameLst>
                                      </p:cBhvr>
                                      <p:tavLst>
                                        <p:tav tm="0">
                                          <p:val>
                                            <p:strVal val="#ppt_x"/>
                                          </p:val>
                                        </p:tav>
                                        <p:tav tm="100000">
                                          <p:val>
                                            <p:strVal val="#ppt_x"/>
                                          </p:val>
                                        </p:tav>
                                      </p:tavLst>
                                    </p:anim>
                                    <p:anim calcmode="lin" valueType="num">
                                      <p:cBhvr additive="base">
                                        <p:cTn id="8" dur="500" fill="hold"/>
                                        <p:tgtEl>
                                          <p:spTgt spid="18739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7404"/>
                                        </p:tgtEl>
                                        <p:attrNameLst>
                                          <p:attrName>style.visibility</p:attrName>
                                        </p:attrNameLst>
                                      </p:cBhvr>
                                      <p:to>
                                        <p:strVal val="visible"/>
                                      </p:to>
                                    </p:set>
                                    <p:anim calcmode="lin" valueType="num">
                                      <p:cBhvr additive="base">
                                        <p:cTn id="13" dur="500" fill="hold"/>
                                        <p:tgtEl>
                                          <p:spTgt spid="187404"/>
                                        </p:tgtEl>
                                        <p:attrNameLst>
                                          <p:attrName>ppt_x</p:attrName>
                                        </p:attrNameLst>
                                      </p:cBhvr>
                                      <p:tavLst>
                                        <p:tav tm="0">
                                          <p:val>
                                            <p:strVal val="#ppt_x"/>
                                          </p:val>
                                        </p:tav>
                                        <p:tav tm="100000">
                                          <p:val>
                                            <p:strVal val="#ppt_x"/>
                                          </p:val>
                                        </p:tav>
                                      </p:tavLst>
                                    </p:anim>
                                    <p:anim calcmode="lin" valueType="num">
                                      <p:cBhvr additive="base">
                                        <p:cTn id="14" dur="500" fill="hold"/>
                                        <p:tgtEl>
                                          <p:spTgt spid="18740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7405"/>
                                        </p:tgtEl>
                                        <p:attrNameLst>
                                          <p:attrName>style.visibility</p:attrName>
                                        </p:attrNameLst>
                                      </p:cBhvr>
                                      <p:to>
                                        <p:strVal val="visible"/>
                                      </p:to>
                                    </p:set>
                                    <p:anim calcmode="lin" valueType="num">
                                      <p:cBhvr additive="base">
                                        <p:cTn id="19" dur="500" fill="hold"/>
                                        <p:tgtEl>
                                          <p:spTgt spid="187405"/>
                                        </p:tgtEl>
                                        <p:attrNameLst>
                                          <p:attrName>ppt_x</p:attrName>
                                        </p:attrNameLst>
                                      </p:cBhvr>
                                      <p:tavLst>
                                        <p:tav tm="0">
                                          <p:val>
                                            <p:strVal val="#ppt_x"/>
                                          </p:val>
                                        </p:tav>
                                        <p:tav tm="100000">
                                          <p:val>
                                            <p:strVal val="#ppt_x"/>
                                          </p:val>
                                        </p:tav>
                                      </p:tavLst>
                                    </p:anim>
                                    <p:anim calcmode="lin" valueType="num">
                                      <p:cBhvr additive="base">
                                        <p:cTn id="20" dur="500" fill="hold"/>
                                        <p:tgtEl>
                                          <p:spTgt spid="18740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7406"/>
                                        </p:tgtEl>
                                        <p:attrNameLst>
                                          <p:attrName>style.visibility</p:attrName>
                                        </p:attrNameLst>
                                      </p:cBhvr>
                                      <p:to>
                                        <p:strVal val="visible"/>
                                      </p:to>
                                    </p:set>
                                    <p:anim calcmode="lin" valueType="num">
                                      <p:cBhvr additive="base">
                                        <p:cTn id="25" dur="500" fill="hold"/>
                                        <p:tgtEl>
                                          <p:spTgt spid="187406"/>
                                        </p:tgtEl>
                                        <p:attrNameLst>
                                          <p:attrName>ppt_x</p:attrName>
                                        </p:attrNameLst>
                                      </p:cBhvr>
                                      <p:tavLst>
                                        <p:tav tm="0">
                                          <p:val>
                                            <p:strVal val="#ppt_x"/>
                                          </p:val>
                                        </p:tav>
                                        <p:tav tm="100000">
                                          <p:val>
                                            <p:strVal val="#ppt_x"/>
                                          </p:val>
                                        </p:tav>
                                      </p:tavLst>
                                    </p:anim>
                                    <p:anim calcmode="lin" valueType="num">
                                      <p:cBhvr additive="base">
                                        <p:cTn id="26" dur="500" fill="hold"/>
                                        <p:tgtEl>
                                          <p:spTgt spid="18740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7396"/>
                                        </p:tgtEl>
                                        <p:attrNameLst>
                                          <p:attrName>style.visibility</p:attrName>
                                        </p:attrNameLst>
                                      </p:cBhvr>
                                      <p:to>
                                        <p:strVal val="visible"/>
                                      </p:to>
                                    </p:set>
                                    <p:anim calcmode="lin" valueType="num">
                                      <p:cBhvr additive="base">
                                        <p:cTn id="37" dur="500" fill="hold"/>
                                        <p:tgtEl>
                                          <p:spTgt spid="187396"/>
                                        </p:tgtEl>
                                        <p:attrNameLst>
                                          <p:attrName>ppt_x</p:attrName>
                                        </p:attrNameLst>
                                      </p:cBhvr>
                                      <p:tavLst>
                                        <p:tav tm="0">
                                          <p:val>
                                            <p:strVal val="#ppt_x"/>
                                          </p:val>
                                        </p:tav>
                                        <p:tav tm="100000">
                                          <p:val>
                                            <p:strVal val="#ppt_x"/>
                                          </p:val>
                                        </p:tav>
                                      </p:tavLst>
                                    </p:anim>
                                    <p:anim calcmode="lin" valueType="num">
                                      <p:cBhvr additive="base">
                                        <p:cTn id="38" dur="500" fill="hold"/>
                                        <p:tgtEl>
                                          <p:spTgt spid="18739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7397"/>
                                        </p:tgtEl>
                                        <p:attrNameLst>
                                          <p:attrName>style.visibility</p:attrName>
                                        </p:attrNameLst>
                                      </p:cBhvr>
                                      <p:to>
                                        <p:strVal val="visible"/>
                                      </p:to>
                                    </p:set>
                                    <p:anim calcmode="lin" valueType="num">
                                      <p:cBhvr additive="base">
                                        <p:cTn id="43" dur="500" fill="hold"/>
                                        <p:tgtEl>
                                          <p:spTgt spid="187397"/>
                                        </p:tgtEl>
                                        <p:attrNameLst>
                                          <p:attrName>ppt_x</p:attrName>
                                        </p:attrNameLst>
                                      </p:cBhvr>
                                      <p:tavLst>
                                        <p:tav tm="0">
                                          <p:val>
                                            <p:strVal val="#ppt_x"/>
                                          </p:val>
                                        </p:tav>
                                        <p:tav tm="100000">
                                          <p:val>
                                            <p:strVal val="#ppt_x"/>
                                          </p:val>
                                        </p:tav>
                                      </p:tavLst>
                                    </p:anim>
                                    <p:anim calcmode="lin" valueType="num">
                                      <p:cBhvr additive="base">
                                        <p:cTn id="44" dur="500" fill="hold"/>
                                        <p:tgtEl>
                                          <p:spTgt spid="187397"/>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p:bldP spid="187396" grpId="0"/>
      <p:bldP spid="187397" grpId="0"/>
      <p:bldP spid="187404" grpId="0"/>
      <p:bldP spid="187405" grpId="0"/>
      <p:bldP spid="187406" grpId="0"/>
      <p:bldP spid="17" grpId="0"/>
      <p:bldP spid="20"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5E118-63CC-4DD2-919C-340FC58373C3}"/>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0773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80079FD-8E33-4627-8F14-9E3BBA9B9455}"/>
              </a:ext>
            </a:extLst>
          </p:cNvPr>
          <p:cNvSpPr>
            <a:spLocks noChangeArrowheads="1"/>
          </p:cNvSpPr>
          <p:nvPr/>
        </p:nvSpPr>
        <p:spPr bwMode="auto">
          <a:xfrm>
            <a:off x="1981200" y="6273800"/>
            <a:ext cx="5673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Note Bias inputs at node 4,5,6</a:t>
            </a:r>
          </a:p>
        </p:txBody>
      </p:sp>
      <p:pic>
        <p:nvPicPr>
          <p:cNvPr id="550914" name="Picture 2">
            <a:extLst>
              <a:ext uri="{FF2B5EF4-FFF2-40B4-BE49-F238E27FC236}">
                <a16:creationId xmlns:a16="http://schemas.microsoft.com/office/drawing/2014/main" id="{8DB545FF-9BE0-4605-B87F-DF3C493D4C7C}"/>
              </a:ext>
            </a:extLst>
          </p:cNvPr>
          <p:cNvPicPr>
            <a:picLocks noChangeAspect="1" noChangeArrowheads="1"/>
          </p:cNvPicPr>
          <p:nvPr/>
        </p:nvPicPr>
        <p:blipFill>
          <a:blip r:embed="rId3">
            <a:lum bright="-8000"/>
            <a:extLst>
              <a:ext uri="{28A0092B-C50C-407E-A947-70E740481C1C}">
                <a14:useLocalDpi xmlns:a14="http://schemas.microsoft.com/office/drawing/2010/main" val="0"/>
              </a:ext>
            </a:extLst>
          </a:blip>
          <a:srcRect/>
          <a:stretch>
            <a:fillRect/>
          </a:stretch>
        </p:blipFill>
        <p:spPr bwMode="auto">
          <a:xfrm>
            <a:off x="0" y="4648200"/>
            <a:ext cx="91725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50914"/>
                                        </p:tgtEl>
                                        <p:attrNameLst>
                                          <p:attrName>style.visibility</p:attrName>
                                        </p:attrNameLst>
                                      </p:cBhvr>
                                      <p:to>
                                        <p:strVal val="visible"/>
                                      </p:to>
                                    </p:set>
                                    <p:anim calcmode="lin" valueType="num">
                                      <p:cBhvr additive="base">
                                        <p:cTn id="13" dur="500" fill="hold"/>
                                        <p:tgtEl>
                                          <p:spTgt spid="550914"/>
                                        </p:tgtEl>
                                        <p:attrNameLst>
                                          <p:attrName>ppt_x</p:attrName>
                                        </p:attrNameLst>
                                      </p:cBhvr>
                                      <p:tavLst>
                                        <p:tav tm="0">
                                          <p:val>
                                            <p:strVal val="#ppt_x"/>
                                          </p:val>
                                        </p:tav>
                                        <p:tav tm="100000">
                                          <p:val>
                                            <p:strVal val="#ppt_x"/>
                                          </p:val>
                                        </p:tav>
                                      </p:tavLst>
                                    </p:anim>
                                    <p:anim calcmode="lin" valueType="num">
                                      <p:cBhvr additive="base">
                                        <p:cTn id="14" dur="500" fill="hold"/>
                                        <p:tgtEl>
                                          <p:spTgt spid="5509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E4520-CD9D-4BB2-A1EA-98EB8B0F99B7}"/>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144000" cy="434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87990FD-FF9C-446C-B871-1E8CC055DBAC}"/>
              </a:ext>
            </a:extLst>
          </p:cNvPr>
          <p:cNvSpPr>
            <a:spLocks noChangeArrowheads="1"/>
          </p:cNvSpPr>
          <p:nvPr/>
        </p:nvSpPr>
        <p:spPr bwMode="auto">
          <a:xfrm>
            <a:off x="0" y="4191000"/>
            <a:ext cx="91440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800" b="1">
                <a:latin typeface="Calibri" panose="020F0502020204030204" pitchFamily="34" charset="0"/>
              </a:rPr>
              <a:t>learning rate </a:t>
            </a:r>
            <a:r>
              <a:rPr lang="en-US" altLang="en-US" sz="2800" b="1" i="1">
                <a:latin typeface="Calibri" panose="020F0502020204030204" pitchFamily="34" charset="0"/>
                <a:sym typeface="Symbol" panose="05050102010706020507" pitchFamily="18" charset="2"/>
              </a:rPr>
              <a:t></a:t>
            </a:r>
            <a:r>
              <a:rPr lang="en-US" altLang="en-US" sz="2800" b="1">
                <a:latin typeface="Calibri" panose="020F0502020204030204" pitchFamily="34" charset="0"/>
                <a:sym typeface="Symbol" panose="05050102010706020507" pitchFamily="18" charset="2"/>
              </a:rPr>
              <a:t> </a:t>
            </a:r>
            <a:r>
              <a:rPr lang="en-US" altLang="en-US" sz="2800" b="1">
                <a:latin typeface="Calibri" panose="020F0502020204030204" pitchFamily="34" charset="0"/>
              </a:rPr>
              <a:t>is 0.9 and the first training example is  X=(1,0,1) whose class label is 1.</a:t>
            </a:r>
          </a:p>
          <a:p>
            <a:pPr eaLnBrk="1" hangingPunct="1">
              <a:spcBef>
                <a:spcPct val="50000"/>
              </a:spcBef>
            </a:pPr>
            <a:endParaRPr lang="en-US" altLang="en-US" sz="2400" b="1">
              <a:latin typeface="Calibri" panose="020F0502020204030204" pitchFamily="34" charset="0"/>
            </a:endParaRPr>
          </a:p>
          <a:p>
            <a:pPr eaLnBrk="1" hangingPunct="1">
              <a:spcBef>
                <a:spcPct val="50000"/>
              </a:spcBef>
            </a:pPr>
            <a:endParaRPr lang="en-US" altLang="en-US" sz="2400" b="1">
              <a:latin typeface="Calibri" panose="020F0502020204030204" pitchFamily="34" charset="0"/>
            </a:endParaRPr>
          </a:p>
        </p:txBody>
      </p:sp>
      <p:sp>
        <p:nvSpPr>
          <p:cNvPr id="8" name="Rectangle 7">
            <a:extLst>
              <a:ext uri="{FF2B5EF4-FFF2-40B4-BE49-F238E27FC236}">
                <a16:creationId xmlns:a16="http://schemas.microsoft.com/office/drawing/2014/main" id="{775C9B3C-1E53-42DB-AD87-51AEC5DC82E6}"/>
              </a:ext>
            </a:extLst>
          </p:cNvPr>
          <p:cNvSpPr>
            <a:spLocks noChangeArrowheads="1"/>
          </p:cNvSpPr>
          <p:nvPr/>
        </p:nvSpPr>
        <p:spPr bwMode="auto">
          <a:xfrm>
            <a:off x="0" y="518160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logsigmoid function is applied to hidden layer and output layer.</a:t>
            </a:r>
          </a:p>
        </p:txBody>
      </p:sp>
      <p:sp>
        <p:nvSpPr>
          <p:cNvPr id="6" name="TextBox 5">
            <a:extLst>
              <a:ext uri="{FF2B5EF4-FFF2-40B4-BE49-F238E27FC236}">
                <a16:creationId xmlns:a16="http://schemas.microsoft.com/office/drawing/2014/main" id="{446C6999-10D7-48B2-ACE8-1F98DF7C773F}"/>
              </a:ext>
            </a:extLst>
          </p:cNvPr>
          <p:cNvSpPr txBox="1">
            <a:spLocks noChangeArrowheads="1"/>
          </p:cNvSpPr>
          <p:nvPr/>
        </p:nvSpPr>
        <p:spPr bwMode="auto">
          <a:xfrm>
            <a:off x="0" y="6027738"/>
            <a:ext cx="9144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Perform Phase1: Calculate outputs of node 4,5, 6</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6"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6">
            <a:extLst>
              <a:ext uri="{FF2B5EF4-FFF2-40B4-BE49-F238E27FC236}">
                <a16:creationId xmlns:a16="http://schemas.microsoft.com/office/drawing/2014/main" id="{2B486D0B-F26C-404D-B05E-C4C4DE5C405E}"/>
              </a:ext>
            </a:extLst>
          </p:cNvPr>
          <p:cNvSpPr>
            <a:spLocks noChangeArrowheads="1"/>
          </p:cNvSpPr>
          <p:nvPr/>
        </p:nvSpPr>
        <p:spPr bwMode="auto">
          <a:xfrm>
            <a:off x="0" y="0"/>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i="1">
                <a:latin typeface="Calibri" panose="020F0502020204030204" pitchFamily="34" charset="0"/>
              </a:rPr>
              <a:t>X</a:t>
            </a:r>
            <a:r>
              <a:rPr lang="en-US" altLang="en-US" sz="2800">
                <a:latin typeface="Calibri" panose="020F0502020204030204" pitchFamily="34" charset="0"/>
              </a:rPr>
              <a:t> = (1,0,1) </a:t>
            </a:r>
          </a:p>
        </p:txBody>
      </p:sp>
      <p:pic>
        <p:nvPicPr>
          <p:cNvPr id="6" name="Picture 2">
            <a:extLst>
              <a:ext uri="{FF2B5EF4-FFF2-40B4-BE49-F238E27FC236}">
                <a16:creationId xmlns:a16="http://schemas.microsoft.com/office/drawing/2014/main" id="{77D155DB-E399-4356-AD92-3BA043445EF2}"/>
              </a:ext>
            </a:extLst>
          </p:cNvPr>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0" y="457200"/>
            <a:ext cx="91725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B05E9A24-178B-4EA4-87B2-BA465DB1F71B}"/>
              </a:ext>
            </a:extLst>
          </p:cNvPr>
          <p:cNvPicPr>
            <a:picLocks noChangeAspect="1" noChangeArrowheads="1"/>
          </p:cNvPicPr>
          <p:nvPr/>
        </p:nvPicPr>
        <p:blipFill>
          <a:blip r:embed="rId3">
            <a:lum bright="-22000"/>
            <a:extLst>
              <a:ext uri="{28A0092B-C50C-407E-A947-70E740481C1C}">
                <a14:useLocalDpi xmlns:a14="http://schemas.microsoft.com/office/drawing/2010/main" val="0"/>
              </a:ext>
            </a:extLst>
          </a:blip>
          <a:srcRect/>
          <a:stretch>
            <a:fillRect/>
          </a:stretch>
        </p:blipFill>
        <p:spPr bwMode="auto">
          <a:xfrm>
            <a:off x="0" y="2057400"/>
            <a:ext cx="9144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979AC92-CF2C-4023-A101-197853FCE33B}"/>
              </a:ext>
            </a:extLst>
          </p:cNvPr>
          <p:cNvSpPr txBox="1">
            <a:spLocks noChangeArrowheads="1"/>
          </p:cNvSpPr>
          <p:nvPr/>
        </p:nvSpPr>
        <p:spPr bwMode="auto">
          <a:xfrm>
            <a:off x="0" y="5334000"/>
            <a:ext cx="91440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Calculate  inputs( net</a:t>
            </a:r>
            <a:r>
              <a:rPr lang="en-US" altLang="en-US" sz="3200" baseline="-25000"/>
              <a:t>4</a:t>
            </a:r>
            <a:r>
              <a:rPr lang="en-US" altLang="en-US" sz="3200"/>
              <a:t>  ,net</a:t>
            </a:r>
            <a:r>
              <a:rPr lang="en-US" altLang="en-US" sz="3200" baseline="-25000"/>
              <a:t>5</a:t>
            </a:r>
            <a:r>
              <a:rPr lang="en-US" altLang="en-US" sz="3200"/>
              <a:t> )   &amp; outputs (O</a:t>
            </a:r>
            <a:r>
              <a:rPr lang="en-US" altLang="en-US" sz="3200" baseline="-25000"/>
              <a:t>4</a:t>
            </a:r>
            <a:r>
              <a:rPr lang="en-US" altLang="en-US" sz="3200"/>
              <a:t> , O</a:t>
            </a:r>
            <a:r>
              <a:rPr lang="en-US" altLang="en-US" sz="3200" baseline="-25000"/>
              <a:t>5</a:t>
            </a:r>
            <a:r>
              <a:rPr lang="en-US" altLang="en-US" sz="3200"/>
              <a:t> ) node 4,5</a:t>
            </a:r>
          </a:p>
          <a:p>
            <a:pPr eaLnBrk="1" hangingPunct="1"/>
            <a:r>
              <a:rPr lang="en-US" altLang="en-US" sz="3200"/>
              <a:t>Calculate input ( net</a:t>
            </a:r>
            <a:r>
              <a:rPr lang="en-US" altLang="en-US" sz="3200" baseline="-25000"/>
              <a:t>6</a:t>
            </a:r>
            <a:r>
              <a:rPr lang="en-US" altLang="en-US" sz="3200"/>
              <a:t> ) and output of node 6 (O</a:t>
            </a:r>
            <a:r>
              <a:rPr lang="en-US" altLang="en-US" sz="3200" baseline="-25000"/>
              <a:t>6</a:t>
            </a:r>
            <a:r>
              <a:rPr lang="en-US" altLang="en-US" sz="3200"/>
              <a:t>)</a:t>
            </a:r>
          </a:p>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6">
            <a:extLst>
              <a:ext uri="{FF2B5EF4-FFF2-40B4-BE49-F238E27FC236}">
                <a16:creationId xmlns:a16="http://schemas.microsoft.com/office/drawing/2014/main" id="{BBE2DB96-1EF2-4E26-8D83-6A3985495597}"/>
              </a:ext>
            </a:extLst>
          </p:cNvPr>
          <p:cNvSpPr>
            <a:spLocks noChangeArrowheads="1"/>
          </p:cNvSpPr>
          <p:nvPr/>
        </p:nvSpPr>
        <p:spPr bwMode="auto">
          <a:xfrm>
            <a:off x="0" y="0"/>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i="1">
                <a:latin typeface="Calibri" panose="020F0502020204030204" pitchFamily="34" charset="0"/>
              </a:rPr>
              <a:t>X</a:t>
            </a:r>
            <a:r>
              <a:rPr lang="en-US" altLang="en-US" sz="2800">
                <a:latin typeface="Calibri" panose="020F0502020204030204" pitchFamily="34" charset="0"/>
              </a:rPr>
              <a:t> = (1,0,1) </a:t>
            </a:r>
          </a:p>
        </p:txBody>
      </p:sp>
      <p:pic>
        <p:nvPicPr>
          <p:cNvPr id="6" name="Picture 2">
            <a:extLst>
              <a:ext uri="{FF2B5EF4-FFF2-40B4-BE49-F238E27FC236}">
                <a16:creationId xmlns:a16="http://schemas.microsoft.com/office/drawing/2014/main" id="{F1A353C4-143F-484F-9E18-906DBF550C6E}"/>
              </a:ext>
            </a:extLst>
          </p:cNvPr>
          <p:cNvPicPr>
            <a:picLocks noChangeAspect="1" noChangeArrowheads="1"/>
          </p:cNvPicPr>
          <p:nvPr/>
        </p:nvPicPr>
        <p:blipFill>
          <a:blip r:embed="rId2">
            <a:lum bright="-24000"/>
            <a:extLst>
              <a:ext uri="{28A0092B-C50C-407E-A947-70E740481C1C}">
                <a14:useLocalDpi xmlns:a14="http://schemas.microsoft.com/office/drawing/2010/main" val="0"/>
              </a:ext>
            </a:extLst>
          </a:blip>
          <a:srcRect/>
          <a:stretch>
            <a:fillRect/>
          </a:stretch>
        </p:blipFill>
        <p:spPr bwMode="auto">
          <a:xfrm>
            <a:off x="-28575" y="457200"/>
            <a:ext cx="91725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1544" name="Picture 8">
            <a:extLst>
              <a:ext uri="{FF2B5EF4-FFF2-40B4-BE49-F238E27FC236}">
                <a16:creationId xmlns:a16="http://schemas.microsoft.com/office/drawing/2014/main" id="{C2EC1255-9661-43F7-AE77-1623AE66F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67200"/>
            <a:ext cx="86868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21AAAF0-3C7D-418F-8A17-277B7460C8CD}"/>
              </a:ext>
            </a:extLst>
          </p:cNvPr>
          <p:cNvSpPr txBox="1">
            <a:spLocks noChangeArrowheads="1"/>
          </p:cNvSpPr>
          <p:nvPr/>
        </p:nvSpPr>
        <p:spPr bwMode="auto">
          <a:xfrm>
            <a:off x="0" y="1981200"/>
            <a:ext cx="9144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net</a:t>
            </a:r>
            <a:r>
              <a:rPr lang="en-US" altLang="en-US" sz="2400" b="1" baseline="-25000">
                <a:solidFill>
                  <a:srgbClr val="FF0000"/>
                </a:solidFill>
              </a:rPr>
              <a:t>4</a:t>
            </a:r>
            <a:r>
              <a:rPr lang="en-US" altLang="en-US" sz="2400" b="1">
                <a:solidFill>
                  <a:srgbClr val="FF0000"/>
                </a:solidFill>
              </a:rPr>
              <a:t> = w </a:t>
            </a:r>
            <a:r>
              <a:rPr lang="en-US" altLang="en-US" sz="2400" b="1" baseline="-25000">
                <a:solidFill>
                  <a:srgbClr val="FF0000"/>
                </a:solidFill>
              </a:rPr>
              <a:t>14</a:t>
            </a:r>
            <a:r>
              <a:rPr lang="en-US" altLang="en-US" sz="2400" b="1">
                <a:solidFill>
                  <a:srgbClr val="FF0000"/>
                </a:solidFill>
              </a:rPr>
              <a:t> x</a:t>
            </a:r>
            <a:r>
              <a:rPr lang="en-US" altLang="en-US" sz="2400" b="1" baseline="-25000">
                <a:solidFill>
                  <a:srgbClr val="FF0000"/>
                </a:solidFill>
              </a:rPr>
              <a:t>1</a:t>
            </a:r>
            <a:r>
              <a:rPr lang="en-US" altLang="en-US" sz="2400" b="1">
                <a:solidFill>
                  <a:srgbClr val="FF0000"/>
                </a:solidFill>
              </a:rPr>
              <a:t>  +  w</a:t>
            </a:r>
            <a:r>
              <a:rPr lang="en-US" altLang="en-US" sz="2400" b="1" baseline="-25000">
                <a:solidFill>
                  <a:srgbClr val="FF0000"/>
                </a:solidFill>
              </a:rPr>
              <a:t>24</a:t>
            </a:r>
            <a:r>
              <a:rPr lang="en-US" altLang="en-US" sz="2400" b="1">
                <a:solidFill>
                  <a:srgbClr val="FF0000"/>
                </a:solidFill>
              </a:rPr>
              <a:t>  x</a:t>
            </a:r>
            <a:r>
              <a:rPr lang="en-US" altLang="en-US" sz="2400" b="1" baseline="-25000">
                <a:solidFill>
                  <a:srgbClr val="FF0000"/>
                </a:solidFill>
              </a:rPr>
              <a:t>2</a:t>
            </a:r>
            <a:r>
              <a:rPr lang="en-US" altLang="en-US" sz="2400" b="1">
                <a:solidFill>
                  <a:srgbClr val="FF0000"/>
                </a:solidFill>
              </a:rPr>
              <a:t>  + w</a:t>
            </a:r>
            <a:r>
              <a:rPr lang="en-US" altLang="en-US" sz="2400" b="1" baseline="-25000">
                <a:solidFill>
                  <a:srgbClr val="FF0000"/>
                </a:solidFill>
              </a:rPr>
              <a:t>34</a:t>
            </a:r>
            <a:r>
              <a:rPr lang="en-US" altLang="en-US" sz="2400" b="1">
                <a:solidFill>
                  <a:srgbClr val="FF0000"/>
                </a:solidFill>
              </a:rPr>
              <a:t>   x</a:t>
            </a:r>
            <a:r>
              <a:rPr lang="en-US" altLang="en-US" sz="2400" b="1" baseline="-25000">
                <a:solidFill>
                  <a:srgbClr val="FF0000"/>
                </a:solidFill>
              </a:rPr>
              <a:t>3</a:t>
            </a:r>
            <a:r>
              <a:rPr lang="en-US" altLang="en-US" sz="2400" b="1">
                <a:solidFill>
                  <a:srgbClr val="FF0000"/>
                </a:solidFill>
              </a:rPr>
              <a:t>  +   w</a:t>
            </a:r>
            <a:r>
              <a:rPr lang="en-US" altLang="en-US" sz="2400" b="1" baseline="-25000">
                <a:solidFill>
                  <a:srgbClr val="FF0000"/>
                </a:solidFill>
              </a:rPr>
              <a:t> 04</a:t>
            </a:r>
            <a:r>
              <a:rPr lang="en-US" altLang="en-US" sz="2400" b="1">
                <a:solidFill>
                  <a:srgbClr val="FF0000"/>
                </a:solidFill>
              </a:rPr>
              <a:t> x 1</a:t>
            </a:r>
          </a:p>
          <a:p>
            <a:pPr eaLnBrk="1" hangingPunct="1"/>
            <a:r>
              <a:rPr lang="en-US" altLang="en-US" sz="2400" b="1">
                <a:solidFill>
                  <a:srgbClr val="FF0000"/>
                </a:solidFill>
              </a:rPr>
              <a:t>net</a:t>
            </a:r>
            <a:r>
              <a:rPr lang="en-US" altLang="en-US" sz="2400" b="1" baseline="-25000">
                <a:solidFill>
                  <a:srgbClr val="FF0000"/>
                </a:solidFill>
              </a:rPr>
              <a:t>5</a:t>
            </a:r>
            <a:r>
              <a:rPr lang="en-US" altLang="en-US" sz="2400" b="1">
                <a:solidFill>
                  <a:srgbClr val="FF0000"/>
                </a:solidFill>
              </a:rPr>
              <a:t> = w </a:t>
            </a:r>
            <a:r>
              <a:rPr lang="en-US" altLang="en-US" sz="2400" b="1" baseline="-25000">
                <a:solidFill>
                  <a:srgbClr val="FF0000"/>
                </a:solidFill>
              </a:rPr>
              <a:t>15</a:t>
            </a:r>
            <a:r>
              <a:rPr lang="en-US" altLang="en-US" sz="2400" b="1">
                <a:solidFill>
                  <a:srgbClr val="FF0000"/>
                </a:solidFill>
              </a:rPr>
              <a:t> x</a:t>
            </a:r>
            <a:r>
              <a:rPr lang="en-US" altLang="en-US" sz="2400" b="1" baseline="-25000">
                <a:solidFill>
                  <a:srgbClr val="FF0000"/>
                </a:solidFill>
              </a:rPr>
              <a:t>1</a:t>
            </a:r>
            <a:r>
              <a:rPr lang="en-US" altLang="en-US" sz="2400" b="1">
                <a:solidFill>
                  <a:srgbClr val="FF0000"/>
                </a:solidFill>
              </a:rPr>
              <a:t>  +  w</a:t>
            </a:r>
            <a:r>
              <a:rPr lang="en-US" altLang="en-US" sz="2400" b="1" baseline="-25000">
                <a:solidFill>
                  <a:srgbClr val="FF0000"/>
                </a:solidFill>
              </a:rPr>
              <a:t>25</a:t>
            </a:r>
            <a:r>
              <a:rPr lang="en-US" altLang="en-US" sz="2400" b="1">
                <a:solidFill>
                  <a:srgbClr val="FF0000"/>
                </a:solidFill>
              </a:rPr>
              <a:t>  x</a:t>
            </a:r>
            <a:r>
              <a:rPr lang="en-US" altLang="en-US" sz="2400" b="1" baseline="-25000">
                <a:solidFill>
                  <a:srgbClr val="FF0000"/>
                </a:solidFill>
              </a:rPr>
              <a:t>2</a:t>
            </a:r>
            <a:r>
              <a:rPr lang="en-US" altLang="en-US" sz="2400" b="1">
                <a:solidFill>
                  <a:srgbClr val="FF0000"/>
                </a:solidFill>
              </a:rPr>
              <a:t>  + w</a:t>
            </a:r>
            <a:r>
              <a:rPr lang="en-US" altLang="en-US" sz="2400" b="1" baseline="-25000">
                <a:solidFill>
                  <a:srgbClr val="FF0000"/>
                </a:solidFill>
              </a:rPr>
              <a:t>35</a:t>
            </a:r>
            <a:r>
              <a:rPr lang="en-US" altLang="en-US" sz="2400" b="1">
                <a:solidFill>
                  <a:srgbClr val="FF0000"/>
                </a:solidFill>
              </a:rPr>
              <a:t>   x</a:t>
            </a:r>
            <a:r>
              <a:rPr lang="en-US" altLang="en-US" sz="2400" b="1" baseline="-25000">
                <a:solidFill>
                  <a:srgbClr val="FF0000"/>
                </a:solidFill>
              </a:rPr>
              <a:t>3</a:t>
            </a:r>
            <a:r>
              <a:rPr lang="en-US" altLang="en-US" sz="2400" b="1">
                <a:solidFill>
                  <a:srgbClr val="FF0000"/>
                </a:solidFill>
              </a:rPr>
              <a:t>  +   w</a:t>
            </a:r>
            <a:r>
              <a:rPr lang="en-US" altLang="en-US" sz="2400" b="1" baseline="-25000">
                <a:solidFill>
                  <a:srgbClr val="FF0000"/>
                </a:solidFill>
              </a:rPr>
              <a:t> 05</a:t>
            </a:r>
            <a:r>
              <a:rPr lang="en-US" altLang="en-US" sz="2400" b="1">
                <a:solidFill>
                  <a:srgbClr val="FF0000"/>
                </a:solidFill>
              </a:rPr>
              <a:t> x 1</a:t>
            </a:r>
          </a:p>
          <a:p>
            <a:pPr eaLnBrk="1" hangingPunct="1"/>
            <a:r>
              <a:rPr lang="en-US" altLang="en-US" sz="2400" b="1">
                <a:solidFill>
                  <a:srgbClr val="FF0000"/>
                </a:solidFill>
              </a:rPr>
              <a:t>net </a:t>
            </a:r>
            <a:r>
              <a:rPr lang="en-US" altLang="en-US" sz="2400" b="1" baseline="-25000">
                <a:solidFill>
                  <a:srgbClr val="FF0000"/>
                </a:solidFill>
              </a:rPr>
              <a:t>6</a:t>
            </a:r>
            <a:r>
              <a:rPr lang="en-US" altLang="en-US" sz="2400" b="1">
                <a:solidFill>
                  <a:srgbClr val="FF0000"/>
                </a:solidFill>
              </a:rPr>
              <a:t> = w </a:t>
            </a:r>
            <a:r>
              <a:rPr lang="en-US" altLang="en-US" sz="2400" b="1" baseline="-25000">
                <a:solidFill>
                  <a:srgbClr val="FF0000"/>
                </a:solidFill>
              </a:rPr>
              <a:t>46</a:t>
            </a:r>
            <a:r>
              <a:rPr lang="en-US" altLang="en-US" sz="2400" b="1">
                <a:solidFill>
                  <a:srgbClr val="FF0000"/>
                </a:solidFill>
              </a:rPr>
              <a:t> O</a:t>
            </a:r>
            <a:r>
              <a:rPr lang="en-US" altLang="en-US" sz="2400" b="1" baseline="-25000">
                <a:solidFill>
                  <a:srgbClr val="FF0000"/>
                </a:solidFill>
              </a:rPr>
              <a:t>4</a:t>
            </a:r>
            <a:r>
              <a:rPr lang="en-US" altLang="en-US" sz="2400" b="1">
                <a:solidFill>
                  <a:srgbClr val="FF0000"/>
                </a:solidFill>
              </a:rPr>
              <a:t>  +  w</a:t>
            </a:r>
            <a:r>
              <a:rPr lang="en-US" altLang="en-US" sz="2400" b="1" baseline="-25000">
                <a:solidFill>
                  <a:srgbClr val="FF0000"/>
                </a:solidFill>
              </a:rPr>
              <a:t>56</a:t>
            </a:r>
            <a:r>
              <a:rPr lang="en-US" altLang="en-US" sz="2400" b="1">
                <a:solidFill>
                  <a:srgbClr val="FF0000"/>
                </a:solidFill>
              </a:rPr>
              <a:t>  O</a:t>
            </a:r>
            <a:r>
              <a:rPr lang="en-US" altLang="en-US" sz="2400" b="1" baseline="-25000">
                <a:solidFill>
                  <a:srgbClr val="FF0000"/>
                </a:solidFill>
              </a:rPr>
              <a:t>5</a:t>
            </a:r>
            <a:r>
              <a:rPr lang="en-US" altLang="en-US" sz="2400" b="1">
                <a:solidFill>
                  <a:srgbClr val="FF0000"/>
                </a:solidFill>
              </a:rPr>
              <a:t>  + w</a:t>
            </a:r>
            <a:r>
              <a:rPr lang="en-US" altLang="en-US" sz="2400" b="1" baseline="-25000">
                <a:solidFill>
                  <a:srgbClr val="FF0000"/>
                </a:solidFill>
              </a:rPr>
              <a:t> 06</a:t>
            </a:r>
            <a:r>
              <a:rPr lang="en-US" altLang="en-US" sz="2400" b="1">
                <a:solidFill>
                  <a:srgbClr val="FF0000"/>
                </a:solidFill>
              </a:rPr>
              <a:t> x 1</a:t>
            </a:r>
            <a:endParaRPr lang="en-US" altLang="en-US" b="1">
              <a:solidFill>
                <a:srgbClr val="FF0000"/>
              </a:solidFill>
            </a:endParaRPr>
          </a:p>
          <a:p>
            <a:pPr eaLnBrk="1" hangingPunct="1"/>
            <a:endParaRPr lang="en-US" altLang="en-US"/>
          </a:p>
        </p:txBody>
      </p:sp>
      <p:graphicFrame>
        <p:nvGraphicFramePr>
          <p:cNvPr id="10" name="Table 9">
            <a:extLst>
              <a:ext uri="{FF2B5EF4-FFF2-40B4-BE49-F238E27FC236}">
                <a16:creationId xmlns:a16="http://schemas.microsoft.com/office/drawing/2014/main" id="{47957742-F29B-4849-B509-E520F44B4D39}"/>
              </a:ext>
            </a:extLst>
          </p:cNvPr>
          <p:cNvGraphicFramePr>
            <a:graphicFrameLocks noGrp="1"/>
          </p:cNvGraphicFramePr>
          <p:nvPr/>
        </p:nvGraphicFramePr>
        <p:xfrm>
          <a:off x="0" y="3581400"/>
          <a:ext cx="9144000" cy="2499264"/>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gridCol w="4114800">
                  <a:extLst>
                    <a:ext uri="{9D8B030D-6E8A-4147-A177-3AD203B41FA5}">
                      <a16:colId xmlns:a16="http://schemas.microsoft.com/office/drawing/2014/main" val="20002"/>
                    </a:ext>
                  </a:extLst>
                </a:gridCol>
              </a:tblGrid>
              <a:tr h="518028">
                <a:tc>
                  <a:txBody>
                    <a:bodyPr/>
                    <a:lstStyle/>
                    <a:p>
                      <a:r>
                        <a:rPr lang="en-US" sz="2800" dirty="0"/>
                        <a:t>Node</a:t>
                      </a:r>
                    </a:p>
                  </a:txBody>
                  <a:tcPr marT="45708" marB="45708"/>
                </a:tc>
                <a:tc>
                  <a:txBody>
                    <a:bodyPr/>
                    <a:lstStyle/>
                    <a:p>
                      <a:r>
                        <a:rPr lang="en-US" sz="2800" dirty="0"/>
                        <a:t>Net input to node</a:t>
                      </a:r>
                    </a:p>
                  </a:txBody>
                  <a:tcPr marT="45708" marB="45708"/>
                </a:tc>
                <a:tc>
                  <a:txBody>
                    <a:bodyPr/>
                    <a:lstStyle/>
                    <a:p>
                      <a:r>
                        <a:rPr lang="en-US" sz="2800" dirty="0"/>
                        <a:t>Output of node</a:t>
                      </a:r>
                    </a:p>
                  </a:txBody>
                  <a:tcPr marT="45708" marB="45708"/>
                </a:tc>
                <a:extLst>
                  <a:ext uri="{0D108BD9-81ED-4DB2-BD59-A6C34878D82A}">
                    <a16:rowId xmlns:a16="http://schemas.microsoft.com/office/drawing/2014/main" val="10000"/>
                  </a:ext>
                </a:extLst>
              </a:tr>
              <a:tr h="518028">
                <a:tc>
                  <a:txBody>
                    <a:bodyPr/>
                    <a:lstStyle/>
                    <a:p>
                      <a:r>
                        <a:rPr lang="en-US" sz="2800" dirty="0"/>
                        <a:t>4</a:t>
                      </a:r>
                    </a:p>
                  </a:txBody>
                  <a:tcPr marT="45708" marB="45708"/>
                </a:tc>
                <a:tc>
                  <a:txBody>
                    <a:bodyPr/>
                    <a:lstStyle/>
                    <a:p>
                      <a:r>
                        <a:rPr lang="en-US" sz="2800" dirty="0"/>
                        <a:t>net</a:t>
                      </a:r>
                      <a:r>
                        <a:rPr lang="en-US" sz="2800" baseline="-25000" dirty="0"/>
                        <a:t>4</a:t>
                      </a:r>
                      <a:r>
                        <a:rPr lang="en-US" sz="2800" dirty="0"/>
                        <a:t> =0.2+0-0.5-0.4=-0.7</a:t>
                      </a:r>
                    </a:p>
                  </a:txBody>
                  <a:tcPr marT="45708" marB="45708"/>
                </a:tc>
                <a:tc>
                  <a:txBody>
                    <a:bodyPr/>
                    <a:lstStyle/>
                    <a:p>
                      <a:r>
                        <a:rPr lang="en-US" sz="2800" dirty="0"/>
                        <a:t>O</a:t>
                      </a:r>
                      <a:r>
                        <a:rPr lang="en-US" sz="2800" baseline="-25000" dirty="0"/>
                        <a:t>4</a:t>
                      </a:r>
                      <a:r>
                        <a:rPr lang="en-US" sz="2800" dirty="0"/>
                        <a:t> =1/(1+e</a:t>
                      </a:r>
                      <a:r>
                        <a:rPr lang="en-US" sz="2800" baseline="30000" dirty="0"/>
                        <a:t>0.7</a:t>
                      </a:r>
                      <a:r>
                        <a:rPr lang="en-US" sz="2800" dirty="0"/>
                        <a:t> )=0.332</a:t>
                      </a:r>
                    </a:p>
                  </a:txBody>
                  <a:tcPr marT="45708" marB="45708"/>
                </a:tc>
                <a:extLst>
                  <a:ext uri="{0D108BD9-81ED-4DB2-BD59-A6C34878D82A}">
                    <a16:rowId xmlns:a16="http://schemas.microsoft.com/office/drawing/2014/main" val="10001"/>
                  </a:ext>
                </a:extLst>
              </a:tr>
              <a:tr h="518028">
                <a:tc>
                  <a:txBody>
                    <a:bodyPr/>
                    <a:lstStyle/>
                    <a:p>
                      <a:r>
                        <a:rPr lang="en-US" sz="2800" dirty="0"/>
                        <a:t>5</a:t>
                      </a:r>
                    </a:p>
                  </a:txBody>
                  <a:tcPr marT="45708" marB="45708"/>
                </a:tc>
                <a:tc>
                  <a:txBody>
                    <a:bodyPr/>
                    <a:lstStyle/>
                    <a:p>
                      <a:r>
                        <a:rPr lang="en-US" sz="2800" dirty="0"/>
                        <a:t>net</a:t>
                      </a:r>
                      <a:r>
                        <a:rPr lang="en-US" sz="2800" baseline="-25000" dirty="0"/>
                        <a:t>5</a:t>
                      </a:r>
                      <a:r>
                        <a:rPr lang="en-US" sz="2800" dirty="0"/>
                        <a:t> = -0.3+0+0.2+0.2=0.1</a:t>
                      </a:r>
                    </a:p>
                  </a:txBody>
                  <a:tcPr marT="45708" marB="45708"/>
                </a:tc>
                <a:tc>
                  <a:txBody>
                    <a:bodyPr/>
                    <a:lstStyle/>
                    <a:p>
                      <a:r>
                        <a:rPr lang="en-US" sz="2800" dirty="0"/>
                        <a:t>O</a:t>
                      </a:r>
                      <a:r>
                        <a:rPr lang="en-US" sz="2800" baseline="-25000" dirty="0"/>
                        <a:t>5</a:t>
                      </a:r>
                      <a:r>
                        <a:rPr lang="en-US" sz="2800" dirty="0"/>
                        <a:t> =1/(1+e </a:t>
                      </a:r>
                      <a:r>
                        <a:rPr lang="en-US" sz="2800" baseline="30000" dirty="0"/>
                        <a:t> -0.1</a:t>
                      </a:r>
                      <a:r>
                        <a:rPr lang="en-US" sz="2800" dirty="0"/>
                        <a:t>)=0.525</a:t>
                      </a:r>
                    </a:p>
                  </a:txBody>
                  <a:tcPr marT="45708" marB="45708"/>
                </a:tc>
                <a:extLst>
                  <a:ext uri="{0D108BD9-81ED-4DB2-BD59-A6C34878D82A}">
                    <a16:rowId xmlns:a16="http://schemas.microsoft.com/office/drawing/2014/main" val="10002"/>
                  </a:ext>
                </a:extLst>
              </a:tr>
              <a:tr h="944640">
                <a:tc>
                  <a:txBody>
                    <a:bodyPr/>
                    <a:lstStyle/>
                    <a:p>
                      <a:r>
                        <a:rPr lang="en-US" sz="2800" dirty="0"/>
                        <a:t>6</a:t>
                      </a:r>
                    </a:p>
                  </a:txBody>
                  <a:tcPr marT="45708" marB="45708"/>
                </a:tc>
                <a:tc>
                  <a:txBody>
                    <a:bodyPr/>
                    <a:lstStyle/>
                    <a:p>
                      <a:r>
                        <a:rPr lang="en-US" sz="2800" dirty="0"/>
                        <a:t>net</a:t>
                      </a:r>
                      <a:r>
                        <a:rPr lang="en-US" sz="2800" baseline="-25000" dirty="0"/>
                        <a:t>6</a:t>
                      </a:r>
                      <a:r>
                        <a:rPr lang="en-US" sz="2800" dirty="0"/>
                        <a:t> =(-0.3)(0.332) –(0.2)(0.525)+0.1=-0.105</a:t>
                      </a:r>
                    </a:p>
                  </a:txBody>
                  <a:tcPr marT="45708" marB="45708"/>
                </a:tc>
                <a:tc>
                  <a:txBody>
                    <a:bodyPr/>
                    <a:lstStyle/>
                    <a:p>
                      <a:r>
                        <a:rPr lang="en-US" sz="2800" dirty="0"/>
                        <a:t>O</a:t>
                      </a:r>
                      <a:r>
                        <a:rPr lang="en-US" sz="2800" baseline="-25000" dirty="0"/>
                        <a:t>6</a:t>
                      </a:r>
                      <a:r>
                        <a:rPr lang="en-US" sz="2800" dirty="0"/>
                        <a:t> =1/(1+e </a:t>
                      </a:r>
                      <a:r>
                        <a:rPr lang="en-US" sz="2800" baseline="30000" dirty="0"/>
                        <a:t>0.105</a:t>
                      </a:r>
                      <a:r>
                        <a:rPr lang="en-US" sz="2800" dirty="0"/>
                        <a:t>)=0.474</a:t>
                      </a:r>
                    </a:p>
                  </a:txBody>
                  <a:tcPr marT="45708" marB="45708"/>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21544"/>
                                        </p:tgtEl>
                                        <p:attrNameLst>
                                          <p:attrName>style.visibility</p:attrName>
                                        </p:attrNameLst>
                                      </p:cBhvr>
                                      <p:to>
                                        <p:strVal val="visible"/>
                                      </p:to>
                                    </p:set>
                                    <p:anim calcmode="lin" valueType="num">
                                      <p:cBhvr additive="base">
                                        <p:cTn id="19" dur="500" fill="hold"/>
                                        <p:tgtEl>
                                          <p:spTgt spid="321544"/>
                                        </p:tgtEl>
                                        <p:attrNameLst>
                                          <p:attrName>ppt_x</p:attrName>
                                        </p:attrNameLst>
                                      </p:cBhvr>
                                      <p:tavLst>
                                        <p:tav tm="0">
                                          <p:val>
                                            <p:strVal val="#ppt_x"/>
                                          </p:val>
                                        </p:tav>
                                        <p:tav tm="100000">
                                          <p:val>
                                            <p:strVal val="#ppt_x"/>
                                          </p:val>
                                        </p:tav>
                                      </p:tavLst>
                                    </p:anim>
                                    <p:anim calcmode="lin" valueType="num">
                                      <p:cBhvr additive="base">
                                        <p:cTn id="20" dur="500" fill="hold"/>
                                        <p:tgtEl>
                                          <p:spTgt spid="3215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049434F-4B13-4928-8471-D36DD9E33A65}"/>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144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955" name="TextBox 2">
            <a:extLst>
              <a:ext uri="{FF2B5EF4-FFF2-40B4-BE49-F238E27FC236}">
                <a16:creationId xmlns:a16="http://schemas.microsoft.com/office/drawing/2014/main" id="{C920AB12-F6A9-4C6B-B924-000EFCD12556}"/>
              </a:ext>
            </a:extLst>
          </p:cNvPr>
          <p:cNvSpPr txBox="1">
            <a:spLocks noChangeArrowheads="1"/>
          </p:cNvSpPr>
          <p:nvPr/>
        </p:nvSpPr>
        <p:spPr bwMode="auto">
          <a:xfrm>
            <a:off x="0" y="58674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Calculate error vectors at node 6, 4,5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6" name="Picture 4">
            <a:extLst>
              <a:ext uri="{FF2B5EF4-FFF2-40B4-BE49-F238E27FC236}">
                <a16:creationId xmlns:a16="http://schemas.microsoft.com/office/drawing/2014/main" id="{D1FA1501-468E-493A-BA4F-A379780945ED}"/>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8979" name="Rectangle 5">
            <a:extLst>
              <a:ext uri="{FF2B5EF4-FFF2-40B4-BE49-F238E27FC236}">
                <a16:creationId xmlns:a16="http://schemas.microsoft.com/office/drawing/2014/main" id="{523C849C-1E86-459B-BB23-AA2088D5746A}"/>
              </a:ext>
            </a:extLst>
          </p:cNvPr>
          <p:cNvSpPr>
            <a:spLocks noChangeArrowheads="1"/>
          </p:cNvSpPr>
          <p:nvPr/>
        </p:nvSpPr>
        <p:spPr bwMode="auto">
          <a:xfrm>
            <a:off x="7543800" y="304800"/>
            <a:ext cx="1185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i="1">
                <a:latin typeface="Calibri" panose="020F0502020204030204" pitchFamily="34" charset="0"/>
              </a:rPr>
              <a:t>X</a:t>
            </a:r>
            <a:r>
              <a:rPr lang="en-US" altLang="en-US">
                <a:latin typeface="Calibri" panose="020F0502020204030204" pitchFamily="34" charset="0"/>
              </a:rPr>
              <a:t> = (1,0,1) </a:t>
            </a:r>
          </a:p>
        </p:txBody>
      </p:sp>
      <p:pic>
        <p:nvPicPr>
          <p:cNvPr id="323589" name="Picture 2">
            <a:extLst>
              <a:ext uri="{FF2B5EF4-FFF2-40B4-BE49-F238E27FC236}">
                <a16:creationId xmlns:a16="http://schemas.microsoft.com/office/drawing/2014/main" id="{144EEBB3-A43A-46E2-9559-D5717E919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981200"/>
            <a:ext cx="2286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3591" name="Picture 7">
            <a:extLst>
              <a:ext uri="{FF2B5EF4-FFF2-40B4-BE49-F238E27FC236}">
                <a16:creationId xmlns:a16="http://schemas.microsoft.com/office/drawing/2014/main" id="{1A088BAB-AE03-4727-AB25-EDCD9E2E0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24200"/>
            <a:ext cx="90773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Table 12">
            <a:extLst>
              <a:ext uri="{FF2B5EF4-FFF2-40B4-BE49-F238E27FC236}">
                <a16:creationId xmlns:a16="http://schemas.microsoft.com/office/drawing/2014/main" id="{3F2FB7D3-02AD-4403-8892-C47B5CC7946F}"/>
              </a:ext>
            </a:extLst>
          </p:cNvPr>
          <p:cNvGraphicFramePr>
            <a:graphicFrameLocks noGrp="1"/>
          </p:cNvGraphicFramePr>
          <p:nvPr/>
        </p:nvGraphicFramePr>
        <p:xfrm>
          <a:off x="0" y="4267200"/>
          <a:ext cx="9144000" cy="3562688"/>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6629400">
                  <a:extLst>
                    <a:ext uri="{9D8B030D-6E8A-4147-A177-3AD203B41FA5}">
                      <a16:colId xmlns:a16="http://schemas.microsoft.com/office/drawing/2014/main" val="20002"/>
                    </a:ext>
                  </a:extLst>
                </a:gridCol>
              </a:tblGrid>
              <a:tr h="822784">
                <a:tc>
                  <a:txBody>
                    <a:bodyPr/>
                    <a:lstStyle/>
                    <a:p>
                      <a:r>
                        <a:rPr lang="en-US" sz="2400" dirty="0"/>
                        <a:t>Node</a:t>
                      </a:r>
                    </a:p>
                  </a:txBody>
                  <a:tcPr marT="45710" marB="45710"/>
                </a:tc>
                <a:tc>
                  <a:txBody>
                    <a:bodyPr/>
                    <a:lstStyle/>
                    <a:p>
                      <a:r>
                        <a:rPr lang="en-US" sz="2400" dirty="0"/>
                        <a:t>Output </a:t>
                      </a:r>
                    </a:p>
                    <a:p>
                      <a:r>
                        <a:rPr lang="en-US" sz="2400" dirty="0"/>
                        <a:t>of node</a:t>
                      </a:r>
                    </a:p>
                  </a:txBody>
                  <a:tcPr marT="45710" marB="45710"/>
                </a:tc>
                <a:tc>
                  <a:txBody>
                    <a:bodyPr/>
                    <a:lstStyle/>
                    <a:p>
                      <a:r>
                        <a:rPr lang="en-US" sz="2400" dirty="0"/>
                        <a:t>Error</a:t>
                      </a:r>
                    </a:p>
                  </a:txBody>
                  <a:tcPr marT="45710" marB="45710"/>
                </a:tc>
                <a:extLst>
                  <a:ext uri="{0D108BD9-81ED-4DB2-BD59-A6C34878D82A}">
                    <a16:rowId xmlns:a16="http://schemas.microsoft.com/office/drawing/2014/main" val="10000"/>
                  </a:ext>
                </a:extLst>
              </a:tr>
              <a:tr h="9446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6</a:t>
                      </a:r>
                    </a:p>
                    <a:p>
                      <a:endParaRPr lang="en-US" sz="2800" dirty="0"/>
                    </a:p>
                  </a:txBody>
                  <a:tcPr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O</a:t>
                      </a:r>
                      <a:r>
                        <a:rPr lang="en-US" sz="2800" baseline="-25000" dirty="0"/>
                        <a:t>6</a:t>
                      </a:r>
                      <a:r>
                        <a:rPr lang="en-US" sz="2800" dirty="0"/>
                        <a:t> =0.474</a:t>
                      </a:r>
                    </a:p>
                  </a:txBody>
                  <a:tcPr marT="45710" marB="45710"/>
                </a:tc>
                <a:tc>
                  <a:txBody>
                    <a:bodyPr/>
                    <a:lstStyle/>
                    <a:p>
                      <a:r>
                        <a:rPr lang="en-US" sz="2800" dirty="0"/>
                        <a:t>(1-0.474)(0.474)(1-0.474)=0.1311</a:t>
                      </a:r>
                    </a:p>
                  </a:txBody>
                  <a:tcPr marT="45710" marB="45710"/>
                </a:tc>
                <a:extLst>
                  <a:ext uri="{0D108BD9-81ED-4DB2-BD59-A6C34878D82A}">
                    <a16:rowId xmlns:a16="http://schemas.microsoft.com/office/drawing/2014/main" val="10001"/>
                  </a:ext>
                </a:extLst>
              </a:tr>
              <a:tr h="897444">
                <a:tc>
                  <a:txBody>
                    <a:bodyPr/>
                    <a:lstStyle/>
                    <a:p>
                      <a:r>
                        <a:rPr lang="en-US" sz="2800" dirty="0"/>
                        <a:t>5</a:t>
                      </a:r>
                    </a:p>
                  </a:txBody>
                  <a:tcPr marT="45710" marB="45710"/>
                </a:tc>
                <a:tc>
                  <a:txBody>
                    <a:bodyPr/>
                    <a:lstStyle/>
                    <a:p>
                      <a:r>
                        <a:rPr lang="en-US" sz="2800" dirty="0"/>
                        <a:t>O</a:t>
                      </a:r>
                      <a:r>
                        <a:rPr lang="en-US" sz="2800" baseline="-25000" dirty="0"/>
                        <a:t>5</a:t>
                      </a:r>
                      <a:r>
                        <a:rPr lang="en-US" sz="2800" dirty="0"/>
                        <a:t> =0.525</a:t>
                      </a:r>
                    </a:p>
                  </a:txBody>
                  <a:tcPr marT="45710" marB="45710"/>
                </a:tc>
                <a:tc>
                  <a:txBody>
                    <a:bodyPr/>
                    <a:lstStyle/>
                    <a:p>
                      <a:r>
                        <a:rPr lang="en-US" sz="2800" dirty="0"/>
                        <a:t>(0.525)(1-0.525)(0.1311)(-0.2)=-0.0065</a:t>
                      </a:r>
                    </a:p>
                  </a:txBody>
                  <a:tcPr marT="45710" marB="45710"/>
                </a:tc>
                <a:extLst>
                  <a:ext uri="{0D108BD9-81ED-4DB2-BD59-A6C34878D82A}">
                    <a16:rowId xmlns:a16="http://schemas.microsoft.com/office/drawing/2014/main" val="10002"/>
                  </a:ext>
                </a:extLst>
              </a:tr>
              <a:tr h="897444">
                <a:tc>
                  <a:txBody>
                    <a:bodyPr/>
                    <a:lstStyle/>
                    <a:p>
                      <a:r>
                        <a:rPr lang="en-US" sz="2800" dirty="0"/>
                        <a:t>4</a:t>
                      </a:r>
                    </a:p>
                  </a:txBody>
                  <a:tcPr marT="45710" marB="4571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O</a:t>
                      </a:r>
                      <a:r>
                        <a:rPr lang="en-US" sz="2800" baseline="-25000" dirty="0"/>
                        <a:t>4</a:t>
                      </a:r>
                      <a:r>
                        <a:rPr lang="en-US" sz="2800" dirty="0"/>
                        <a:t> =0.332</a:t>
                      </a:r>
                    </a:p>
                  </a:txBody>
                  <a:tcPr marT="45710" marB="45710"/>
                </a:tc>
                <a:tc>
                  <a:txBody>
                    <a:bodyPr/>
                    <a:lstStyle/>
                    <a:p>
                      <a:r>
                        <a:rPr lang="en-US" sz="2800" dirty="0"/>
                        <a:t>(0.332)(1-0.332)(0.1311)(-0.3)=-0.0087</a:t>
                      </a:r>
                    </a:p>
                  </a:txBody>
                  <a:tcPr marT="45710" marB="45710"/>
                </a:tc>
                <a:extLst>
                  <a:ext uri="{0D108BD9-81ED-4DB2-BD59-A6C34878D82A}">
                    <a16:rowId xmlns:a16="http://schemas.microsoft.com/office/drawing/2014/main" val="10003"/>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3586"/>
                                        </p:tgtEl>
                                        <p:attrNameLst>
                                          <p:attrName>style.visibility</p:attrName>
                                        </p:attrNameLst>
                                      </p:cBhvr>
                                      <p:to>
                                        <p:strVal val="visible"/>
                                      </p:to>
                                    </p:set>
                                    <p:anim calcmode="lin" valueType="num">
                                      <p:cBhvr additive="base">
                                        <p:cTn id="7" dur="500" fill="hold"/>
                                        <p:tgtEl>
                                          <p:spTgt spid="323586"/>
                                        </p:tgtEl>
                                        <p:attrNameLst>
                                          <p:attrName>ppt_x</p:attrName>
                                        </p:attrNameLst>
                                      </p:cBhvr>
                                      <p:tavLst>
                                        <p:tav tm="0">
                                          <p:val>
                                            <p:strVal val="#ppt_x"/>
                                          </p:val>
                                        </p:tav>
                                        <p:tav tm="100000">
                                          <p:val>
                                            <p:strVal val="#ppt_x"/>
                                          </p:val>
                                        </p:tav>
                                      </p:tavLst>
                                    </p:anim>
                                    <p:anim calcmode="lin" valueType="num">
                                      <p:cBhvr additive="base">
                                        <p:cTn id="8" dur="500" fill="hold"/>
                                        <p:tgtEl>
                                          <p:spTgt spid="3235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23591"/>
                                        </p:tgtEl>
                                        <p:attrNameLst>
                                          <p:attrName>style.visibility</p:attrName>
                                        </p:attrNameLst>
                                      </p:cBhvr>
                                      <p:to>
                                        <p:strVal val="visible"/>
                                      </p:to>
                                    </p:set>
                                    <p:anim calcmode="lin" valueType="num">
                                      <p:cBhvr additive="base">
                                        <p:cTn id="13" dur="500" fill="hold"/>
                                        <p:tgtEl>
                                          <p:spTgt spid="323591"/>
                                        </p:tgtEl>
                                        <p:attrNameLst>
                                          <p:attrName>ppt_x</p:attrName>
                                        </p:attrNameLst>
                                      </p:cBhvr>
                                      <p:tavLst>
                                        <p:tav tm="0">
                                          <p:val>
                                            <p:strVal val="#ppt_x"/>
                                          </p:val>
                                        </p:tav>
                                        <p:tav tm="100000">
                                          <p:val>
                                            <p:strVal val="#ppt_x"/>
                                          </p:val>
                                        </p:tav>
                                      </p:tavLst>
                                    </p:anim>
                                    <p:anim calcmode="lin" valueType="num">
                                      <p:cBhvr additive="base">
                                        <p:cTn id="14" dur="500" fill="hold"/>
                                        <p:tgtEl>
                                          <p:spTgt spid="32359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23589"/>
                                        </p:tgtEl>
                                        <p:attrNameLst>
                                          <p:attrName>style.visibility</p:attrName>
                                        </p:attrNameLst>
                                      </p:cBhvr>
                                      <p:to>
                                        <p:strVal val="visible"/>
                                      </p:to>
                                    </p:set>
                                    <p:anim calcmode="lin" valueType="num">
                                      <p:cBhvr additive="base">
                                        <p:cTn id="19" dur="500" fill="hold"/>
                                        <p:tgtEl>
                                          <p:spTgt spid="323589"/>
                                        </p:tgtEl>
                                        <p:attrNameLst>
                                          <p:attrName>ppt_x</p:attrName>
                                        </p:attrNameLst>
                                      </p:cBhvr>
                                      <p:tavLst>
                                        <p:tav tm="0">
                                          <p:val>
                                            <p:strVal val="#ppt_x"/>
                                          </p:val>
                                        </p:tav>
                                        <p:tav tm="100000">
                                          <p:val>
                                            <p:strVal val="#ppt_x"/>
                                          </p:val>
                                        </p:tav>
                                      </p:tavLst>
                                    </p:anim>
                                    <p:anim calcmode="lin" valueType="num">
                                      <p:cBhvr additive="base">
                                        <p:cTn id="20" dur="500" fill="hold"/>
                                        <p:tgtEl>
                                          <p:spTgt spid="323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65B2DE-6A08-4CE9-A6D9-C68559722E04}"/>
              </a:ext>
            </a:extLst>
          </p:cNvPr>
          <p:cNvSpPr>
            <a:spLocks noChangeArrowheads="1"/>
          </p:cNvSpPr>
          <p:nvPr/>
        </p:nvSpPr>
        <p:spPr bwMode="auto">
          <a:xfrm>
            <a:off x="0" y="457200"/>
            <a:ext cx="9144000" cy="683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3200"/>
          </a:p>
          <a:p>
            <a:pPr eaLnBrk="1" hangingPunct="1"/>
            <a:r>
              <a:rPr lang="en-US" altLang="en-US" sz="4000">
                <a:solidFill>
                  <a:srgbClr val="FF0000"/>
                </a:solidFill>
              </a:rPr>
              <a:t>Predictive Analytics </a:t>
            </a:r>
            <a:r>
              <a:rPr lang="en-US" altLang="en-US" sz="4000"/>
              <a:t>: attempts to predict future data by relying on historical data</a:t>
            </a:r>
          </a:p>
          <a:p>
            <a:pPr eaLnBrk="1" hangingPunct="1"/>
            <a:endParaRPr lang="en-US" altLang="en-US" sz="4000"/>
          </a:p>
          <a:p>
            <a:pPr eaLnBrk="1" hangingPunct="1"/>
            <a:r>
              <a:rPr lang="en-US" altLang="en-US" sz="4000">
                <a:solidFill>
                  <a:srgbClr val="FF0000"/>
                </a:solidFill>
              </a:rPr>
              <a:t>Example :</a:t>
            </a:r>
            <a:r>
              <a:rPr lang="en-US" altLang="en-US" sz="4000"/>
              <a:t> estimating the size of a population a few years from now on the basis of current population size and its rate of growth. </a:t>
            </a:r>
          </a:p>
          <a:p>
            <a:pPr eaLnBrk="1" hangingPunct="1"/>
            <a:endParaRPr lang="en-US" altLang="en-US" sz="3200"/>
          </a:p>
          <a:p>
            <a:pPr eaLnBrk="1" hangingPunct="1"/>
            <a:br>
              <a:rPr lang="en-US" altLang="en-US"/>
            </a:br>
            <a:br>
              <a:rPr lang="en-US" altLang="en-US"/>
            </a:b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3">
            <a:extLst>
              <a:ext uri="{FF2B5EF4-FFF2-40B4-BE49-F238E27FC236}">
                <a16:creationId xmlns:a16="http://schemas.microsoft.com/office/drawing/2014/main" id="{D9D13D09-A91B-4D81-96C4-E8FF2AFA6C35}"/>
              </a:ext>
            </a:extLst>
          </p:cNvPr>
          <p:cNvGraphicFramePr>
            <a:graphicFrameLocks noChangeAspect="1"/>
          </p:cNvGraphicFramePr>
          <p:nvPr/>
        </p:nvGraphicFramePr>
        <p:xfrm>
          <a:off x="609600" y="4800600"/>
          <a:ext cx="3178175" cy="1797050"/>
        </p:xfrm>
        <a:graphic>
          <a:graphicData uri="http://schemas.openxmlformats.org/presentationml/2006/ole">
            <mc:AlternateContent xmlns:mc="http://schemas.openxmlformats.org/markup-compatibility/2006">
              <mc:Choice xmlns:v="urn:schemas-microsoft-com:vml" Requires="v">
                <p:oleObj spid="_x0000_s58375" name="Equation" r:id="rId3" imgW="1257120" imgH="711000" progId="Equation.3">
                  <p:embed/>
                </p:oleObj>
              </mc:Choice>
              <mc:Fallback>
                <p:oleObj name="Equation" r:id="rId3" imgW="1257120" imgH="711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800600"/>
                        <a:ext cx="3178175" cy="179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8371" name="Picture 2">
            <a:extLst>
              <a:ext uri="{FF2B5EF4-FFF2-40B4-BE49-F238E27FC236}">
                <a16:creationId xmlns:a16="http://schemas.microsoft.com/office/drawing/2014/main" id="{9449B6E8-B072-46FC-B969-4BAF87CB2B74}"/>
              </a:ext>
            </a:extLst>
          </p:cNvPr>
          <p:cNvPicPr>
            <a:picLocks noChangeAspect="1" noChangeArrowheads="1"/>
          </p:cNvPicPr>
          <p:nvPr/>
        </p:nvPicPr>
        <p:blipFill>
          <a:blip r:embed="rId5">
            <a:lum bright="-22000"/>
            <a:extLst>
              <a:ext uri="{28A0092B-C50C-407E-A947-70E740481C1C}">
                <a14:useLocalDpi xmlns:a14="http://schemas.microsoft.com/office/drawing/2010/main" val="0"/>
              </a:ext>
            </a:extLst>
          </a:blip>
          <a:srcRect/>
          <a:stretch>
            <a:fillRect/>
          </a:stretch>
        </p:blipFill>
        <p:spPr bwMode="auto">
          <a:xfrm>
            <a:off x="0" y="0"/>
            <a:ext cx="9144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01D16192-A327-4559-9BB3-4FF317997CA8}"/>
              </a:ext>
            </a:extLst>
          </p:cNvPr>
          <p:cNvSpPr txBox="1">
            <a:spLocks noChangeArrowheads="1"/>
          </p:cNvSpPr>
          <p:nvPr/>
        </p:nvSpPr>
        <p:spPr bwMode="auto">
          <a:xfrm>
            <a:off x="5486400" y="5181600"/>
            <a:ext cx="3048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Calculate new weights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7F4FE288-3D20-4302-B5CD-0325F24326A9}"/>
              </a:ext>
            </a:extLst>
          </p:cNvPr>
          <p:cNvSpPr txBox="1">
            <a:spLocks noChangeArrowheads="1"/>
          </p:cNvSpPr>
          <p:nvPr/>
        </p:nvSpPr>
        <p:spPr>
          <a:xfrm>
            <a:off x="0" y="1752600"/>
            <a:ext cx="9144000" cy="3505200"/>
          </a:xfrm>
          <a:prstGeom prst="rect">
            <a:avLst/>
          </a:prstGeom>
        </p:spPr>
        <p:txBody>
          <a:bodyPr>
            <a:normAutofit fontScale="92500" lnSpcReduction="20000"/>
          </a:bodyPr>
          <a:lstStyle/>
          <a:p>
            <a:pPr marL="342900" indent="-342900" fontAlgn="auto">
              <a:lnSpc>
                <a:spcPct val="80000"/>
              </a:lnSpc>
              <a:spcBef>
                <a:spcPct val="20000"/>
              </a:spcBef>
              <a:spcAft>
                <a:spcPts val="0"/>
              </a:spcAft>
              <a:buFont typeface="Wingdings" pitchFamily="2" charset="2"/>
              <a:buNone/>
              <a:defRPr/>
            </a:pPr>
            <a:r>
              <a:rPr lang="en-US" sz="3600" dirty="0">
                <a:latin typeface="+mn-lt"/>
                <a:cs typeface="+mn-cs"/>
                <a:sym typeface="Symbol" pitchFamily="18" charset="2"/>
              </a:rPr>
              <a:t>w</a:t>
            </a:r>
            <a:r>
              <a:rPr lang="en-US" sz="3600" baseline="-25000" dirty="0">
                <a:latin typeface="+mn-lt"/>
                <a:cs typeface="+mn-cs"/>
                <a:sym typeface="Symbol" pitchFamily="18" charset="2"/>
              </a:rPr>
              <a:t>46</a:t>
            </a:r>
            <a:r>
              <a:rPr lang="en-US" sz="3600" dirty="0">
                <a:latin typeface="+mn-lt"/>
                <a:cs typeface="+mn-cs"/>
                <a:sym typeface="Symbol" pitchFamily="18" charset="2"/>
              </a:rPr>
              <a:t>			-0.3+(0.9)(0.1311)(0.332)= -0.261</a:t>
            </a:r>
          </a:p>
          <a:p>
            <a:pPr marL="342900" indent="-342900" fontAlgn="auto">
              <a:lnSpc>
                <a:spcPct val="80000"/>
              </a:lnSpc>
              <a:spcBef>
                <a:spcPct val="20000"/>
              </a:spcBef>
              <a:spcAft>
                <a:spcPts val="0"/>
              </a:spcAft>
              <a:buFont typeface="Wingdings" pitchFamily="2" charset="2"/>
              <a:buNone/>
              <a:defRPr/>
            </a:pPr>
            <a:endParaRPr lang="en-US" sz="36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3600" dirty="0">
                <a:latin typeface="+mn-lt"/>
                <a:cs typeface="+mn-cs"/>
                <a:sym typeface="Symbol" pitchFamily="18" charset="2"/>
              </a:rPr>
              <a:t>w</a:t>
            </a:r>
            <a:r>
              <a:rPr lang="en-US" sz="3600" baseline="-25000" dirty="0">
                <a:latin typeface="+mn-lt"/>
                <a:cs typeface="+mn-cs"/>
                <a:sym typeface="Symbol" pitchFamily="18" charset="2"/>
              </a:rPr>
              <a:t>56</a:t>
            </a:r>
            <a:r>
              <a:rPr lang="en-US" sz="3600" dirty="0">
                <a:latin typeface="+mn-lt"/>
                <a:cs typeface="+mn-cs"/>
                <a:sym typeface="Symbol" pitchFamily="18" charset="2"/>
              </a:rPr>
              <a:t>			-0.2+(0.9)(0.1311)(0.525)= -0.138</a:t>
            </a:r>
          </a:p>
          <a:p>
            <a:pPr marL="342900" indent="-342900" fontAlgn="auto">
              <a:lnSpc>
                <a:spcPct val="80000"/>
              </a:lnSpc>
              <a:spcBef>
                <a:spcPct val="20000"/>
              </a:spcBef>
              <a:spcAft>
                <a:spcPts val="0"/>
              </a:spcAft>
              <a:defRPr/>
            </a:pPr>
            <a:endParaRPr lang="en-US" sz="3600" dirty="0">
              <a:solidFill>
                <a:srgbClr val="FF0000"/>
              </a:solidFill>
              <a:sym typeface="Symbol" pitchFamily="18" charset="2"/>
            </a:endParaRPr>
          </a:p>
          <a:p>
            <a:pPr marL="342900" indent="-342900" fontAlgn="auto">
              <a:lnSpc>
                <a:spcPct val="80000"/>
              </a:lnSpc>
              <a:spcBef>
                <a:spcPct val="20000"/>
              </a:spcBef>
              <a:spcAft>
                <a:spcPts val="0"/>
              </a:spcAft>
              <a:defRPr/>
            </a:pPr>
            <a:r>
              <a:rPr lang="en-US" sz="3600" dirty="0">
                <a:solidFill>
                  <a:srgbClr val="FF0000"/>
                </a:solidFill>
                <a:sym typeface="Symbol" pitchFamily="18" charset="2"/>
              </a:rPr>
              <a:t>w</a:t>
            </a:r>
            <a:r>
              <a:rPr lang="en-US" sz="3600" baseline="-25000" dirty="0">
                <a:solidFill>
                  <a:srgbClr val="FF0000"/>
                </a:solidFill>
                <a:sym typeface="Symbol" pitchFamily="18" charset="2"/>
              </a:rPr>
              <a:t>06</a:t>
            </a:r>
            <a:r>
              <a:rPr lang="en-US" sz="3600" dirty="0">
                <a:solidFill>
                  <a:srgbClr val="FF0000"/>
                </a:solidFill>
                <a:sym typeface="Symbol" pitchFamily="18" charset="2"/>
              </a:rPr>
              <a:t>			0.1 + (0.9)(0.1311)(1) = 0.218</a:t>
            </a:r>
          </a:p>
          <a:p>
            <a:pPr marL="342900" indent="-342900" fontAlgn="auto">
              <a:lnSpc>
                <a:spcPct val="80000"/>
              </a:lnSpc>
              <a:spcBef>
                <a:spcPct val="20000"/>
              </a:spcBef>
              <a:spcAft>
                <a:spcPts val="0"/>
              </a:spcAft>
              <a:buFont typeface="Wingdings" pitchFamily="2" charset="2"/>
              <a:buNone/>
              <a:defRPr/>
            </a:pPr>
            <a:endParaRPr lang="en-US" sz="36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3600" dirty="0">
                <a:latin typeface="+mn-lt"/>
                <a:cs typeface="+mn-cs"/>
                <a:sym typeface="Symbol" pitchFamily="18" charset="2"/>
              </a:rPr>
              <a:t>	</a:t>
            </a:r>
          </a:p>
          <a:p>
            <a:pPr marL="342900" indent="-342900" fontAlgn="auto">
              <a:lnSpc>
                <a:spcPct val="80000"/>
              </a:lnSpc>
              <a:spcBef>
                <a:spcPct val="20000"/>
              </a:spcBef>
              <a:spcAft>
                <a:spcPts val="0"/>
              </a:spcAft>
              <a:buFont typeface="Wingdings" pitchFamily="2" charset="2"/>
              <a:buNone/>
              <a:defRPr/>
            </a:pPr>
            <a:endParaRPr lang="en-US" sz="23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1000" dirty="0">
                <a:latin typeface="+mn-lt"/>
                <a:cs typeface="+mn-cs"/>
                <a:sym typeface="Symbol" pitchFamily="18" charset="2"/>
              </a:rPr>
              <a:t>				</a:t>
            </a:r>
          </a:p>
        </p:txBody>
      </p:sp>
      <p:pic>
        <p:nvPicPr>
          <p:cNvPr id="59397" name="Picture 2">
            <a:extLst>
              <a:ext uri="{FF2B5EF4-FFF2-40B4-BE49-F238E27FC236}">
                <a16:creationId xmlns:a16="http://schemas.microsoft.com/office/drawing/2014/main" id="{49079A80-1077-4E4F-BE94-248BFE5E2D76}"/>
              </a:ext>
            </a:extLst>
          </p:cNvPr>
          <p:cNvPicPr>
            <a:picLocks noChangeAspect="1" noChangeArrowheads="1"/>
          </p:cNvPicPr>
          <p:nvPr/>
        </p:nvPicPr>
        <p:blipFill>
          <a:blip r:embed="rId3">
            <a:lum bright="-22000"/>
            <a:extLst>
              <a:ext uri="{28A0092B-C50C-407E-A947-70E740481C1C}">
                <a14:useLocalDpi xmlns:a14="http://schemas.microsoft.com/office/drawing/2010/main" val="0"/>
              </a:ext>
            </a:extLst>
          </a:blip>
          <a:srcRect/>
          <a:stretch>
            <a:fillRect/>
          </a:stretch>
        </p:blipFill>
        <p:spPr bwMode="auto">
          <a:xfrm>
            <a:off x="0" y="3733800"/>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0993" name="Picture 1">
            <a:extLst>
              <a:ext uri="{FF2B5EF4-FFF2-40B4-BE49-F238E27FC236}">
                <a16:creationId xmlns:a16="http://schemas.microsoft.com/office/drawing/2014/main" id="{CD27F66C-4A74-47C6-9AE7-DE61E18A3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5814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0995" name="Picture 3">
            <a:extLst>
              <a:ext uri="{FF2B5EF4-FFF2-40B4-BE49-F238E27FC236}">
                <a16:creationId xmlns:a16="http://schemas.microsoft.com/office/drawing/2014/main" id="{C331F24A-CE7F-4B22-99B5-BEA62BA71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0"/>
            <a:ext cx="15144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9394" name="Object 2">
            <a:extLst>
              <a:ext uri="{FF2B5EF4-FFF2-40B4-BE49-F238E27FC236}">
                <a16:creationId xmlns:a16="http://schemas.microsoft.com/office/drawing/2014/main" id="{B083F920-F896-424B-98BC-3990D4B52F77}"/>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9404" name="Equation" r:id="rId6" imgW="114120" imgH="215640" progId="Equation.3">
                  <p:embed/>
                </p:oleObj>
              </mc:Choice>
              <mc:Fallback>
                <p:oleObj name="Equation" r:id="rId6" imgW="114120" imgH="21564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
            <a:extLst>
              <a:ext uri="{FF2B5EF4-FFF2-40B4-BE49-F238E27FC236}">
                <a16:creationId xmlns:a16="http://schemas.microsoft.com/office/drawing/2014/main" id="{6EAA59A7-6A4F-49F9-BE1B-24800BBBC1C7}"/>
              </a:ext>
            </a:extLst>
          </p:cNvPr>
          <p:cNvGraphicFramePr>
            <a:graphicFrameLocks noChangeAspect="1"/>
          </p:cNvGraphicFramePr>
          <p:nvPr/>
        </p:nvGraphicFramePr>
        <p:xfrm>
          <a:off x="5965825" y="0"/>
          <a:ext cx="3178175" cy="1676400"/>
        </p:xfrm>
        <a:graphic>
          <a:graphicData uri="http://schemas.openxmlformats.org/presentationml/2006/ole">
            <mc:AlternateContent xmlns:mc="http://schemas.openxmlformats.org/markup-compatibility/2006">
              <mc:Choice xmlns:v="urn:schemas-microsoft-com:vml" Requires="v">
                <p:oleObj spid="_x0000_s59405" name="Equation" r:id="rId8" imgW="1257120" imgH="711000" progId="Equation.3">
                  <p:embed/>
                </p:oleObj>
              </mc:Choice>
              <mc:Fallback>
                <p:oleObj name="Equation" r:id="rId8" imgW="1257120" imgH="7110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5825" y="0"/>
                        <a:ext cx="3178175"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0993"/>
                                        </p:tgtEl>
                                        <p:attrNameLst>
                                          <p:attrName>style.visibility</p:attrName>
                                        </p:attrNameLst>
                                      </p:cBhvr>
                                      <p:to>
                                        <p:strVal val="visible"/>
                                      </p:to>
                                    </p:set>
                                    <p:anim calcmode="lin" valueType="num">
                                      <p:cBhvr additive="base">
                                        <p:cTn id="13" dur="500" fill="hold"/>
                                        <p:tgtEl>
                                          <p:spTgt spid="340993"/>
                                        </p:tgtEl>
                                        <p:attrNameLst>
                                          <p:attrName>ppt_x</p:attrName>
                                        </p:attrNameLst>
                                      </p:cBhvr>
                                      <p:tavLst>
                                        <p:tav tm="0">
                                          <p:val>
                                            <p:strVal val="#ppt_x"/>
                                          </p:val>
                                        </p:tav>
                                        <p:tav tm="100000">
                                          <p:val>
                                            <p:strVal val="#ppt_x"/>
                                          </p:val>
                                        </p:tav>
                                      </p:tavLst>
                                    </p:anim>
                                    <p:anim calcmode="lin" valueType="num">
                                      <p:cBhvr additive="base">
                                        <p:cTn id="14" dur="500" fill="hold"/>
                                        <p:tgtEl>
                                          <p:spTgt spid="34099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0995"/>
                                        </p:tgtEl>
                                        <p:attrNameLst>
                                          <p:attrName>style.visibility</p:attrName>
                                        </p:attrNameLst>
                                      </p:cBhvr>
                                      <p:to>
                                        <p:strVal val="visible"/>
                                      </p:to>
                                    </p:set>
                                    <p:anim calcmode="lin" valueType="num">
                                      <p:cBhvr additive="base">
                                        <p:cTn id="25" dur="500" fill="hold"/>
                                        <p:tgtEl>
                                          <p:spTgt spid="340995"/>
                                        </p:tgtEl>
                                        <p:attrNameLst>
                                          <p:attrName>ppt_x</p:attrName>
                                        </p:attrNameLst>
                                      </p:cBhvr>
                                      <p:tavLst>
                                        <p:tav tm="0">
                                          <p:val>
                                            <p:strVal val="#ppt_x"/>
                                          </p:val>
                                        </p:tav>
                                        <p:tav tm="100000">
                                          <p:val>
                                            <p:strVal val="#ppt_x"/>
                                          </p:val>
                                        </p:tav>
                                      </p:tavLst>
                                    </p:anim>
                                    <p:anim calcmode="lin" valueType="num">
                                      <p:cBhvr additive="base">
                                        <p:cTn id="26" dur="500" fill="hold"/>
                                        <p:tgtEl>
                                          <p:spTgt spid="34099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 calcmode="lin" valueType="num">
                                      <p:cBhvr additive="base">
                                        <p:cTn id="3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 calcmode="lin" valueType="num">
                                      <p:cBhvr additive="base">
                                        <p:cTn id="3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 calcmode="lin" valueType="num">
                                      <p:cBhvr additive="base">
                                        <p:cTn id="4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48D26CB-CAF9-48E2-BC8B-510A540F4346}"/>
              </a:ext>
            </a:extLst>
          </p:cNvPr>
          <p:cNvSpPr txBox="1">
            <a:spLocks noChangeArrowheads="1"/>
          </p:cNvSpPr>
          <p:nvPr/>
        </p:nvSpPr>
        <p:spPr>
          <a:xfrm>
            <a:off x="0" y="1219200"/>
            <a:ext cx="9144000" cy="3505200"/>
          </a:xfrm>
          <a:prstGeom prst="rect">
            <a:avLst/>
          </a:prstGeom>
        </p:spPr>
        <p:txBody>
          <a:bodyPr>
            <a:normAutofit fontScale="92500" lnSpcReduction="20000"/>
          </a:bodyPr>
          <a:lstStyle/>
          <a:p>
            <a:pPr marL="342900" indent="-342900" fontAlgn="auto">
              <a:lnSpc>
                <a:spcPct val="80000"/>
              </a:lnSpc>
              <a:spcBef>
                <a:spcPct val="20000"/>
              </a:spcBef>
              <a:spcAft>
                <a:spcPts val="0"/>
              </a:spcAft>
              <a:buFont typeface="Wingdings" pitchFamily="2" charset="2"/>
              <a:buNone/>
              <a:defRPr/>
            </a:pPr>
            <a:endParaRPr lang="en-US" sz="23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2800" b="1" dirty="0">
                <a:latin typeface="+mn-lt"/>
                <a:cs typeface="+mn-cs"/>
                <a:sym typeface="Symbol" pitchFamily="18" charset="2"/>
              </a:rPr>
              <a:t>w</a:t>
            </a:r>
            <a:r>
              <a:rPr lang="en-US" sz="2800" b="1" baseline="-25000" dirty="0">
                <a:latin typeface="+mn-lt"/>
                <a:cs typeface="+mn-cs"/>
                <a:sym typeface="Symbol" pitchFamily="18" charset="2"/>
              </a:rPr>
              <a:t>14</a:t>
            </a:r>
            <a:r>
              <a:rPr lang="en-US" sz="2800" b="1" dirty="0">
                <a:latin typeface="+mn-lt"/>
                <a:cs typeface="+mn-cs"/>
                <a:sym typeface="Symbol" pitchFamily="18" charset="2"/>
              </a:rPr>
              <a:t>			0.2 +(0.9)(-0.0087)(1) = 0.192</a:t>
            </a:r>
          </a:p>
          <a:p>
            <a:pPr marL="342900" indent="-342900" fontAlgn="auto">
              <a:lnSpc>
                <a:spcPct val="80000"/>
              </a:lnSpc>
              <a:spcBef>
                <a:spcPct val="20000"/>
              </a:spcBef>
              <a:spcAft>
                <a:spcPts val="0"/>
              </a:spcAft>
              <a:buFont typeface="Wingdings" pitchFamily="2" charset="2"/>
              <a:buNone/>
              <a:defRPr/>
            </a:pPr>
            <a:r>
              <a:rPr lang="en-US" sz="2800" b="1" dirty="0">
                <a:latin typeface="+mn-lt"/>
                <a:cs typeface="+mn-cs"/>
                <a:sym typeface="Symbol" pitchFamily="18" charset="2"/>
              </a:rPr>
              <a:t>w</a:t>
            </a:r>
            <a:r>
              <a:rPr lang="en-US" sz="2800" b="1" baseline="-25000" dirty="0">
                <a:latin typeface="+mn-lt"/>
                <a:cs typeface="+mn-cs"/>
                <a:sym typeface="Symbol" pitchFamily="18" charset="2"/>
              </a:rPr>
              <a:t>15</a:t>
            </a:r>
            <a:r>
              <a:rPr lang="en-US" sz="2800" b="1" dirty="0">
                <a:latin typeface="+mn-lt"/>
                <a:cs typeface="+mn-cs"/>
                <a:sym typeface="Symbol" pitchFamily="18" charset="2"/>
              </a:rPr>
              <a:t>			-0.3 +(0.9)(-0.0065)(1) = -0.306</a:t>
            </a:r>
          </a:p>
          <a:p>
            <a:pPr marL="342900" indent="-342900" fontAlgn="auto">
              <a:lnSpc>
                <a:spcPct val="80000"/>
              </a:lnSpc>
              <a:spcBef>
                <a:spcPct val="20000"/>
              </a:spcBef>
              <a:spcAft>
                <a:spcPts val="0"/>
              </a:spcAft>
              <a:buFont typeface="Wingdings" pitchFamily="2" charset="2"/>
              <a:buNone/>
              <a:defRPr/>
            </a:pPr>
            <a:r>
              <a:rPr lang="en-US" sz="2800" b="1" dirty="0">
                <a:latin typeface="+mn-lt"/>
                <a:cs typeface="+mn-cs"/>
                <a:sym typeface="Symbol" pitchFamily="18" charset="2"/>
              </a:rPr>
              <a:t>w</a:t>
            </a:r>
            <a:r>
              <a:rPr lang="en-US" sz="2800" b="1" baseline="-25000" dirty="0">
                <a:latin typeface="+mn-lt"/>
                <a:cs typeface="+mn-cs"/>
                <a:sym typeface="Symbol" pitchFamily="18" charset="2"/>
              </a:rPr>
              <a:t>24</a:t>
            </a:r>
            <a:r>
              <a:rPr lang="en-US" sz="2800" b="1" dirty="0">
                <a:latin typeface="+mn-lt"/>
                <a:cs typeface="+mn-cs"/>
                <a:sym typeface="Symbol" pitchFamily="18" charset="2"/>
              </a:rPr>
              <a:t>			0.4+ (0.9)(-0.0087)(0) = 0.4</a:t>
            </a:r>
          </a:p>
          <a:p>
            <a:pPr marL="342900" indent="-342900" fontAlgn="auto">
              <a:lnSpc>
                <a:spcPct val="80000"/>
              </a:lnSpc>
              <a:spcBef>
                <a:spcPct val="20000"/>
              </a:spcBef>
              <a:spcAft>
                <a:spcPts val="0"/>
              </a:spcAft>
              <a:buFont typeface="Wingdings" pitchFamily="2" charset="2"/>
              <a:buNone/>
              <a:defRPr/>
            </a:pPr>
            <a:r>
              <a:rPr lang="en-US" sz="2800" b="1" dirty="0">
                <a:latin typeface="+mn-lt"/>
                <a:cs typeface="+mn-cs"/>
                <a:sym typeface="Symbol" pitchFamily="18" charset="2"/>
              </a:rPr>
              <a:t>w</a:t>
            </a:r>
            <a:r>
              <a:rPr lang="en-US" sz="2800" b="1" baseline="-25000" dirty="0">
                <a:latin typeface="+mn-lt"/>
                <a:cs typeface="+mn-cs"/>
                <a:sym typeface="Symbol" pitchFamily="18" charset="2"/>
              </a:rPr>
              <a:t>25</a:t>
            </a:r>
            <a:r>
              <a:rPr lang="en-US" sz="2800" b="1" dirty="0">
                <a:latin typeface="+mn-lt"/>
                <a:cs typeface="+mn-cs"/>
                <a:sym typeface="Symbol" pitchFamily="18" charset="2"/>
              </a:rPr>
              <a:t>			0.1+ (0.9)(-0.0065)(0) = 0.1</a:t>
            </a:r>
          </a:p>
          <a:p>
            <a:pPr marL="342900" indent="-342900" fontAlgn="auto">
              <a:lnSpc>
                <a:spcPct val="80000"/>
              </a:lnSpc>
              <a:spcBef>
                <a:spcPct val="20000"/>
              </a:spcBef>
              <a:spcAft>
                <a:spcPts val="0"/>
              </a:spcAft>
              <a:buFont typeface="Wingdings" pitchFamily="2" charset="2"/>
              <a:buNone/>
              <a:defRPr/>
            </a:pPr>
            <a:r>
              <a:rPr lang="en-US" sz="2800" b="1" dirty="0">
                <a:latin typeface="+mn-lt"/>
                <a:cs typeface="+mn-cs"/>
                <a:sym typeface="Symbol" pitchFamily="18" charset="2"/>
              </a:rPr>
              <a:t>w</a:t>
            </a:r>
            <a:r>
              <a:rPr lang="en-US" sz="2800" b="1" baseline="-25000" dirty="0">
                <a:latin typeface="+mn-lt"/>
                <a:cs typeface="+mn-cs"/>
                <a:sym typeface="Symbol" pitchFamily="18" charset="2"/>
              </a:rPr>
              <a:t>34</a:t>
            </a:r>
            <a:r>
              <a:rPr lang="en-US" sz="2800" b="1" dirty="0">
                <a:latin typeface="+mn-lt"/>
                <a:cs typeface="+mn-cs"/>
                <a:sym typeface="Symbol" pitchFamily="18" charset="2"/>
              </a:rPr>
              <a:t>			-0.5+ (0.9)(-0.0087)(1) = -0.508</a:t>
            </a:r>
          </a:p>
          <a:p>
            <a:pPr marL="342900" indent="-342900" fontAlgn="auto">
              <a:lnSpc>
                <a:spcPct val="80000"/>
              </a:lnSpc>
              <a:spcBef>
                <a:spcPct val="20000"/>
              </a:spcBef>
              <a:spcAft>
                <a:spcPts val="0"/>
              </a:spcAft>
              <a:buFont typeface="Wingdings" pitchFamily="2" charset="2"/>
              <a:buNone/>
              <a:defRPr/>
            </a:pPr>
            <a:r>
              <a:rPr lang="en-US" sz="2800" b="1" dirty="0">
                <a:latin typeface="+mn-lt"/>
                <a:cs typeface="+mn-cs"/>
                <a:sym typeface="Symbol" pitchFamily="18" charset="2"/>
              </a:rPr>
              <a:t>w</a:t>
            </a:r>
            <a:r>
              <a:rPr lang="en-US" sz="2800" b="1" baseline="-25000" dirty="0">
                <a:latin typeface="+mn-lt"/>
                <a:cs typeface="+mn-cs"/>
                <a:sym typeface="Symbol" pitchFamily="18" charset="2"/>
              </a:rPr>
              <a:t>35</a:t>
            </a:r>
            <a:r>
              <a:rPr lang="en-US" sz="2800" b="1" dirty="0">
                <a:latin typeface="+mn-lt"/>
                <a:cs typeface="+mn-cs"/>
                <a:sym typeface="Symbol" pitchFamily="18" charset="2"/>
              </a:rPr>
              <a:t>			0.2 + (0.9)(-0.0065)(1) = 0.194</a:t>
            </a:r>
          </a:p>
          <a:p>
            <a:pPr marL="342900" indent="-342900" fontAlgn="auto">
              <a:lnSpc>
                <a:spcPct val="80000"/>
              </a:lnSpc>
              <a:spcBef>
                <a:spcPct val="20000"/>
              </a:spcBef>
              <a:spcAft>
                <a:spcPts val="0"/>
              </a:spcAft>
              <a:buFont typeface="Wingdings" pitchFamily="2" charset="2"/>
              <a:buNone/>
              <a:defRPr/>
            </a:pPr>
            <a:r>
              <a:rPr lang="en-US" sz="2800" b="1" dirty="0">
                <a:solidFill>
                  <a:srgbClr val="FF0000"/>
                </a:solidFill>
                <a:latin typeface="+mn-lt"/>
                <a:cs typeface="+mn-cs"/>
                <a:sym typeface="Symbol" pitchFamily="18" charset="2"/>
              </a:rPr>
              <a:t>w</a:t>
            </a:r>
            <a:r>
              <a:rPr lang="en-US" sz="2800" b="1" baseline="-25000" dirty="0">
                <a:solidFill>
                  <a:srgbClr val="FF0000"/>
                </a:solidFill>
                <a:latin typeface="+mn-lt"/>
                <a:cs typeface="+mn-cs"/>
                <a:sym typeface="Symbol" pitchFamily="18" charset="2"/>
              </a:rPr>
              <a:t>05</a:t>
            </a:r>
            <a:r>
              <a:rPr lang="en-US" sz="2800" b="1" dirty="0">
                <a:solidFill>
                  <a:srgbClr val="FF0000"/>
                </a:solidFill>
                <a:latin typeface="+mn-lt"/>
                <a:cs typeface="+mn-cs"/>
                <a:sym typeface="Symbol" pitchFamily="18" charset="2"/>
              </a:rPr>
              <a:t>			0.2 + (0.9)(-0.0065) (1)  =0.194</a:t>
            </a:r>
          </a:p>
          <a:p>
            <a:pPr marL="342900" indent="-342900" fontAlgn="auto">
              <a:lnSpc>
                <a:spcPct val="80000"/>
              </a:lnSpc>
              <a:spcBef>
                <a:spcPct val="20000"/>
              </a:spcBef>
              <a:spcAft>
                <a:spcPts val="0"/>
              </a:spcAft>
              <a:buFont typeface="Wingdings" pitchFamily="2" charset="2"/>
              <a:buNone/>
              <a:defRPr/>
            </a:pPr>
            <a:r>
              <a:rPr lang="en-US" sz="2800" b="1" dirty="0">
                <a:solidFill>
                  <a:srgbClr val="FF0000"/>
                </a:solidFill>
                <a:latin typeface="+mn-lt"/>
                <a:cs typeface="+mn-cs"/>
                <a:sym typeface="Symbol" pitchFamily="18" charset="2"/>
              </a:rPr>
              <a:t>w</a:t>
            </a:r>
            <a:r>
              <a:rPr lang="en-US" sz="2800" b="1" baseline="-25000" dirty="0">
                <a:solidFill>
                  <a:srgbClr val="FF0000"/>
                </a:solidFill>
                <a:latin typeface="+mn-lt"/>
                <a:cs typeface="+mn-cs"/>
                <a:sym typeface="Symbol" pitchFamily="18" charset="2"/>
              </a:rPr>
              <a:t>04</a:t>
            </a:r>
            <a:r>
              <a:rPr lang="en-US" sz="2800" b="1" dirty="0">
                <a:solidFill>
                  <a:srgbClr val="FF0000"/>
                </a:solidFill>
                <a:latin typeface="+mn-lt"/>
                <a:cs typeface="+mn-cs"/>
                <a:sym typeface="Symbol" pitchFamily="18" charset="2"/>
              </a:rPr>
              <a:t>			-0.4 +(0.9)(-0.0087) (1)= -0.408</a:t>
            </a:r>
            <a:r>
              <a:rPr lang="en-US" sz="2300" dirty="0">
                <a:latin typeface="+mn-lt"/>
                <a:cs typeface="+mn-cs"/>
                <a:sym typeface="Symbol" pitchFamily="18" charset="2"/>
              </a:rPr>
              <a:t>	</a:t>
            </a:r>
          </a:p>
          <a:p>
            <a:pPr marL="342900" indent="-342900" fontAlgn="auto">
              <a:lnSpc>
                <a:spcPct val="80000"/>
              </a:lnSpc>
              <a:spcBef>
                <a:spcPct val="20000"/>
              </a:spcBef>
              <a:spcAft>
                <a:spcPts val="0"/>
              </a:spcAft>
              <a:buFont typeface="Wingdings" pitchFamily="2" charset="2"/>
              <a:buNone/>
              <a:defRPr/>
            </a:pPr>
            <a:endParaRPr lang="en-US" sz="2300" dirty="0">
              <a:latin typeface="+mn-lt"/>
              <a:cs typeface="+mn-cs"/>
              <a:sym typeface="Symbol" pitchFamily="18" charset="2"/>
            </a:endParaRPr>
          </a:p>
          <a:p>
            <a:pPr marL="342900" indent="-342900" fontAlgn="auto">
              <a:lnSpc>
                <a:spcPct val="80000"/>
              </a:lnSpc>
              <a:spcBef>
                <a:spcPct val="20000"/>
              </a:spcBef>
              <a:spcAft>
                <a:spcPts val="0"/>
              </a:spcAft>
              <a:buFont typeface="Wingdings" pitchFamily="2" charset="2"/>
              <a:buNone/>
              <a:defRPr/>
            </a:pPr>
            <a:r>
              <a:rPr lang="en-US" sz="1000" dirty="0">
                <a:latin typeface="+mn-lt"/>
                <a:cs typeface="+mn-cs"/>
                <a:sym typeface="Symbol" pitchFamily="18" charset="2"/>
              </a:rPr>
              <a:t>				</a:t>
            </a:r>
          </a:p>
        </p:txBody>
      </p:sp>
      <p:pic>
        <p:nvPicPr>
          <p:cNvPr id="60421" name="Picture 2">
            <a:extLst>
              <a:ext uri="{FF2B5EF4-FFF2-40B4-BE49-F238E27FC236}">
                <a16:creationId xmlns:a16="http://schemas.microsoft.com/office/drawing/2014/main" id="{11E2CFB4-54AB-4651-8B87-A2FFF9F33061}"/>
              </a:ext>
            </a:extLst>
          </p:cNvPr>
          <p:cNvPicPr>
            <a:picLocks noChangeAspect="1" noChangeArrowheads="1"/>
          </p:cNvPicPr>
          <p:nvPr/>
        </p:nvPicPr>
        <p:blipFill>
          <a:blip r:embed="rId3">
            <a:lum bright="-22000"/>
            <a:extLst>
              <a:ext uri="{28A0092B-C50C-407E-A947-70E740481C1C}">
                <a14:useLocalDpi xmlns:a14="http://schemas.microsoft.com/office/drawing/2010/main" val="0"/>
              </a:ext>
            </a:extLst>
          </a:blip>
          <a:srcRect/>
          <a:stretch>
            <a:fillRect/>
          </a:stretch>
        </p:blipFill>
        <p:spPr bwMode="auto">
          <a:xfrm>
            <a:off x="0" y="40386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0993" name="Picture 1">
            <a:extLst>
              <a:ext uri="{FF2B5EF4-FFF2-40B4-BE49-F238E27FC236}">
                <a16:creationId xmlns:a16="http://schemas.microsoft.com/office/drawing/2014/main" id="{A93A9C89-E937-4967-AE51-2BD8304A1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0"/>
            <a:ext cx="23622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0418" name="Object 2">
            <a:extLst>
              <a:ext uri="{FF2B5EF4-FFF2-40B4-BE49-F238E27FC236}">
                <a16:creationId xmlns:a16="http://schemas.microsoft.com/office/drawing/2014/main" id="{6520B45C-A7BB-4D97-B82E-5B750E64D237}"/>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0428" name="Equation" r:id="rId5" imgW="114120" imgH="215640" progId="Equation.3">
                  <p:embed/>
                </p:oleObj>
              </mc:Choice>
              <mc:Fallback>
                <p:oleObj name="Equation" r:id="rId5" imgW="114120" imgH="2156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
            <a:extLst>
              <a:ext uri="{FF2B5EF4-FFF2-40B4-BE49-F238E27FC236}">
                <a16:creationId xmlns:a16="http://schemas.microsoft.com/office/drawing/2014/main" id="{A16C7DCE-E80D-4F25-8552-E986CAE0D62C}"/>
              </a:ext>
            </a:extLst>
          </p:cNvPr>
          <p:cNvGraphicFramePr>
            <a:graphicFrameLocks noChangeAspect="1"/>
          </p:cNvGraphicFramePr>
          <p:nvPr/>
        </p:nvGraphicFramePr>
        <p:xfrm>
          <a:off x="0" y="0"/>
          <a:ext cx="2438400" cy="1377950"/>
        </p:xfrm>
        <a:graphic>
          <a:graphicData uri="http://schemas.openxmlformats.org/presentationml/2006/ole">
            <mc:AlternateContent xmlns:mc="http://schemas.openxmlformats.org/markup-compatibility/2006">
              <mc:Choice xmlns:v="urn:schemas-microsoft-com:vml" Requires="v">
                <p:oleObj spid="_x0000_s60429" name="Equation" r:id="rId7" imgW="1257120" imgH="711000" progId="Equation.3">
                  <p:embed/>
                </p:oleObj>
              </mc:Choice>
              <mc:Fallback>
                <p:oleObj name="Equation" r:id="rId7" imgW="1257120" imgH="7110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438400"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423" name="Rectangle 6">
            <a:extLst>
              <a:ext uri="{FF2B5EF4-FFF2-40B4-BE49-F238E27FC236}">
                <a16:creationId xmlns:a16="http://schemas.microsoft.com/office/drawing/2014/main" id="{69749691-0344-43BC-8224-9BD133BE3660}"/>
              </a:ext>
            </a:extLst>
          </p:cNvPr>
          <p:cNvSpPr>
            <a:spLocks noChangeArrowheads="1"/>
          </p:cNvSpPr>
          <p:nvPr/>
        </p:nvSpPr>
        <p:spPr bwMode="auto">
          <a:xfrm>
            <a:off x="3048000" y="381000"/>
            <a:ext cx="1741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i="1">
                <a:latin typeface="Calibri" panose="020F0502020204030204" pitchFamily="34" charset="0"/>
              </a:rPr>
              <a:t>X</a:t>
            </a:r>
            <a:r>
              <a:rPr lang="en-US" altLang="en-US" sz="2800">
                <a:latin typeface="Calibri" panose="020F0502020204030204" pitchFamily="34" charset="0"/>
              </a:rPr>
              <a:t> = (1,0,1)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0993"/>
                                        </p:tgtEl>
                                        <p:attrNameLst>
                                          <p:attrName>style.visibility</p:attrName>
                                        </p:attrNameLst>
                                      </p:cBhvr>
                                      <p:to>
                                        <p:strVal val="visible"/>
                                      </p:to>
                                    </p:set>
                                    <p:anim calcmode="lin" valueType="num">
                                      <p:cBhvr additive="base">
                                        <p:cTn id="7" dur="500" fill="hold"/>
                                        <p:tgtEl>
                                          <p:spTgt spid="340993"/>
                                        </p:tgtEl>
                                        <p:attrNameLst>
                                          <p:attrName>ppt_x</p:attrName>
                                        </p:attrNameLst>
                                      </p:cBhvr>
                                      <p:tavLst>
                                        <p:tav tm="0">
                                          <p:val>
                                            <p:strVal val="#ppt_x"/>
                                          </p:val>
                                        </p:tav>
                                        <p:tav tm="100000">
                                          <p:val>
                                            <p:strVal val="#ppt_x"/>
                                          </p:val>
                                        </p:tav>
                                      </p:tavLst>
                                    </p:anim>
                                    <p:anim calcmode="lin" valueType="num">
                                      <p:cBhvr additive="base">
                                        <p:cTn id="8" dur="500" fill="hold"/>
                                        <p:tgtEl>
                                          <p:spTgt spid="3409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7" end="7"/>
                                            </p:txEl>
                                          </p:spTgt>
                                        </p:tgtEl>
                                        <p:attrNameLst>
                                          <p:attrName>style.visibility</p:attrName>
                                        </p:attrNameLst>
                                      </p:cBhvr>
                                      <p:to>
                                        <p:strVal val="visible"/>
                                      </p:to>
                                    </p:set>
                                    <p:anim calcmode="lin" valueType="num">
                                      <p:cBhvr additive="base">
                                        <p:cTn id="5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8" end="8"/>
                                            </p:txEl>
                                          </p:spTgt>
                                        </p:tgtEl>
                                        <p:attrNameLst>
                                          <p:attrName>style.visibility</p:attrName>
                                        </p:attrNameLst>
                                      </p:cBhvr>
                                      <p:to>
                                        <p:strVal val="visible"/>
                                      </p:to>
                                    </p:set>
                                    <p:anim calcmode="lin" valueType="num">
                                      <p:cBhvr additive="base">
                                        <p:cTn id="6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additive="base">
                                        <p:cTn id="6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002" name="Picture 2">
            <a:extLst>
              <a:ext uri="{FF2B5EF4-FFF2-40B4-BE49-F238E27FC236}">
                <a16:creationId xmlns:a16="http://schemas.microsoft.com/office/drawing/2014/main" id="{09BE8821-3952-45C1-AC18-DD4769C8FE20}"/>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144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A11374C-864F-4CB8-8F73-7906A534B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76600"/>
            <a:ext cx="91789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5874" name="Picture 2">
            <a:extLst>
              <a:ext uri="{FF2B5EF4-FFF2-40B4-BE49-F238E27FC236}">
                <a16:creationId xmlns:a16="http://schemas.microsoft.com/office/drawing/2014/main" id="{C24E8ECD-EA15-4092-8CEB-C2F7B8B1E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789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BFEC093-1196-4068-84A7-2F6BFE5437BC}"/>
              </a:ext>
            </a:extLst>
          </p:cNvPr>
          <p:cNvSpPr>
            <a:spLocks noChangeArrowheads="1"/>
          </p:cNvSpPr>
          <p:nvPr/>
        </p:nvSpPr>
        <p:spPr bwMode="auto">
          <a:xfrm>
            <a:off x="0" y="4267200"/>
            <a:ext cx="914400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5613" indent="-45561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10000"/>
              </a:spcBef>
              <a:spcAft>
                <a:spcPct val="30000"/>
              </a:spcAft>
              <a:buFontTx/>
              <a:buAutoNum type="arabicPeriod"/>
            </a:pPr>
            <a:r>
              <a:rPr lang="en-US" altLang="en-US" sz="2800">
                <a:sym typeface="Symbol" panose="05050102010706020507" pitchFamily="18" charset="2"/>
              </a:rPr>
              <a:t>Randomly select a vector pair (</a:t>
            </a:r>
            <a:r>
              <a:rPr lang="en-US" altLang="en-US" sz="2800" b="1">
                <a:sym typeface="Symbol" panose="05050102010706020507" pitchFamily="18" charset="2"/>
              </a:rPr>
              <a:t>x</a:t>
            </a:r>
            <a:r>
              <a:rPr lang="en-US" altLang="en-US" sz="2800" b="1" baseline="-25000">
                <a:sym typeface="Symbol" panose="05050102010706020507" pitchFamily="18" charset="2"/>
              </a:rPr>
              <a:t>p</a:t>
            </a:r>
            <a:r>
              <a:rPr lang="en-US" altLang="en-US" sz="2800">
                <a:sym typeface="Symbol" panose="05050102010706020507" pitchFamily="18" charset="2"/>
              </a:rPr>
              <a:t>, </a:t>
            </a:r>
            <a:r>
              <a:rPr lang="en-US" altLang="en-US" sz="2800" b="1">
                <a:sym typeface="Symbol" panose="05050102010706020507" pitchFamily="18" charset="2"/>
              </a:rPr>
              <a:t>y</a:t>
            </a:r>
            <a:r>
              <a:rPr lang="en-US" altLang="en-US" sz="2800" b="1" baseline="-25000">
                <a:sym typeface="Symbol" panose="05050102010706020507" pitchFamily="18" charset="2"/>
              </a:rPr>
              <a:t>p</a:t>
            </a:r>
            <a:r>
              <a:rPr lang="en-US" altLang="en-US" sz="2800">
                <a:sym typeface="Symbol" panose="05050102010706020507" pitchFamily="18" charset="2"/>
              </a:rPr>
              <a:t>) from the training set </a:t>
            </a:r>
            <a:r>
              <a:rPr lang="en-US" altLang="en-US" sz="2800" b="1">
                <a:sym typeface="Symbol" panose="05050102010706020507" pitchFamily="18" charset="2"/>
              </a:rPr>
              <a:t>x</a:t>
            </a:r>
            <a:endParaRPr lang="en-US" altLang="en-US" sz="2800">
              <a:sym typeface="Symbol" panose="05050102010706020507" pitchFamily="18" charset="2"/>
            </a:endParaRPr>
          </a:p>
          <a:p>
            <a:pPr eaLnBrk="1" hangingPunct="1">
              <a:spcBef>
                <a:spcPct val="10000"/>
              </a:spcBef>
              <a:spcAft>
                <a:spcPct val="30000"/>
              </a:spcAft>
              <a:buFontTx/>
              <a:buAutoNum type="arabicPeriod"/>
            </a:pPr>
            <a:r>
              <a:rPr lang="en-US" altLang="en-US" sz="2800">
                <a:sym typeface="Symbol" panose="05050102010706020507" pitchFamily="18" charset="2"/>
              </a:rPr>
              <a:t>Use </a:t>
            </a:r>
            <a:r>
              <a:rPr lang="en-US" altLang="en-US" sz="2800" b="1">
                <a:sym typeface="Symbol" panose="05050102010706020507" pitchFamily="18" charset="2"/>
              </a:rPr>
              <a:t>x</a:t>
            </a:r>
            <a:r>
              <a:rPr lang="en-US" altLang="en-US" sz="2800">
                <a:sym typeface="Symbol" panose="05050102010706020507" pitchFamily="18" charset="2"/>
              </a:rPr>
              <a:t> as input to the BPN and successively compute the outputs of all neurons in the network ( hidden to output layers) )</a:t>
            </a:r>
          </a:p>
        </p:txBody>
      </p:sp>
      <p:sp>
        <p:nvSpPr>
          <p:cNvPr id="641028" name="TextBox 3">
            <a:extLst>
              <a:ext uri="{FF2B5EF4-FFF2-40B4-BE49-F238E27FC236}">
                <a16:creationId xmlns:a16="http://schemas.microsoft.com/office/drawing/2014/main" id="{D98821EC-9B82-48E7-8A52-6125680D45E4}"/>
              </a:ext>
            </a:extLst>
          </p:cNvPr>
          <p:cNvSpPr txBox="1">
            <a:spLocks noChangeArrowheads="1"/>
          </p:cNvSpPr>
          <p:nvPr/>
        </p:nvSpPr>
        <p:spPr bwMode="auto">
          <a:xfrm>
            <a:off x="0" y="0"/>
            <a:ext cx="853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rPr>
              <a:t>MORE THAN ONE OUTPUT NEURON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75874"/>
                                        </p:tgtEl>
                                        <p:attrNameLst>
                                          <p:attrName>style.visibility</p:attrName>
                                        </p:attrNameLst>
                                      </p:cBhvr>
                                      <p:to>
                                        <p:strVal val="visible"/>
                                      </p:to>
                                    </p:set>
                                    <p:anim calcmode="lin" valueType="num">
                                      <p:cBhvr additive="base">
                                        <p:cTn id="7" dur="500" fill="hold"/>
                                        <p:tgtEl>
                                          <p:spTgt spid="975874"/>
                                        </p:tgtEl>
                                        <p:attrNameLst>
                                          <p:attrName>ppt_x</p:attrName>
                                        </p:attrNameLst>
                                      </p:cBhvr>
                                      <p:tavLst>
                                        <p:tav tm="0">
                                          <p:val>
                                            <p:strVal val="#ppt_x"/>
                                          </p:val>
                                        </p:tav>
                                        <p:tav tm="100000">
                                          <p:val>
                                            <p:strVal val="#ppt_x"/>
                                          </p:val>
                                        </p:tav>
                                      </p:tavLst>
                                    </p:anim>
                                    <p:anim calcmode="lin" valueType="num">
                                      <p:cBhvr additive="base">
                                        <p:cTn id="8" dur="500" fill="hold"/>
                                        <p:tgtEl>
                                          <p:spTgt spid="9758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DF8D7AE2-2661-4D9D-BEB6-548257727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89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3">
            <a:extLst>
              <a:ext uri="{FF2B5EF4-FFF2-40B4-BE49-F238E27FC236}">
                <a16:creationId xmlns:a16="http://schemas.microsoft.com/office/drawing/2014/main" id="{31B85C90-D9B8-48AA-A326-A005E807ABBA}"/>
              </a:ext>
            </a:extLst>
          </p:cNvPr>
          <p:cNvGraphicFramePr>
            <a:graphicFrameLocks noChangeAspect="1"/>
          </p:cNvGraphicFramePr>
          <p:nvPr/>
        </p:nvGraphicFramePr>
        <p:xfrm>
          <a:off x="2146300" y="5410200"/>
          <a:ext cx="5838825" cy="965200"/>
        </p:xfrm>
        <a:graphic>
          <a:graphicData uri="http://schemas.openxmlformats.org/presentationml/2006/ole">
            <mc:AlternateContent xmlns:mc="http://schemas.openxmlformats.org/markup-compatibility/2006">
              <mc:Choice xmlns:v="urn:schemas-microsoft-com:vml" Requires="v">
                <p:oleObj spid="_x0000_s61450" name="Equation" r:id="rId4" imgW="1536480" imgH="253800" progId="Equation.DSMT4">
                  <p:embed/>
                </p:oleObj>
              </mc:Choice>
              <mc:Fallback>
                <p:oleObj name="Equation" r:id="rId4" imgW="1536480" imgH="2538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6300" y="5410200"/>
                        <a:ext cx="5838825"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1298826C-60A4-4B62-AC81-C633745601BD}"/>
              </a:ext>
            </a:extLst>
          </p:cNvPr>
          <p:cNvSpPr txBox="1">
            <a:spLocks noChangeArrowheads="1"/>
          </p:cNvSpPr>
          <p:nvPr/>
        </p:nvSpPr>
        <p:spPr bwMode="auto">
          <a:xfrm>
            <a:off x="0" y="4114800"/>
            <a:ext cx="9372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3. Compute error for the pattern p across all nodes at  output layer for pattern p. Write expression for </a:t>
            </a:r>
          </a:p>
        </p:txBody>
      </p:sp>
      <p:graphicFrame>
        <p:nvGraphicFramePr>
          <p:cNvPr id="964611" name="Object 3">
            <a:extLst>
              <a:ext uri="{FF2B5EF4-FFF2-40B4-BE49-F238E27FC236}">
                <a16:creationId xmlns:a16="http://schemas.microsoft.com/office/drawing/2014/main" id="{F7265A6E-F418-4AF0-A38B-2BD3694F9F5B}"/>
              </a:ext>
            </a:extLst>
          </p:cNvPr>
          <p:cNvGraphicFramePr>
            <a:graphicFrameLocks noChangeAspect="1"/>
          </p:cNvGraphicFramePr>
          <p:nvPr/>
        </p:nvGraphicFramePr>
        <p:xfrm>
          <a:off x="457200" y="5486400"/>
          <a:ext cx="800100" cy="889000"/>
        </p:xfrm>
        <a:graphic>
          <a:graphicData uri="http://schemas.openxmlformats.org/presentationml/2006/ole">
            <mc:AlternateContent xmlns:mc="http://schemas.openxmlformats.org/markup-compatibility/2006">
              <mc:Choice xmlns:v="urn:schemas-microsoft-com:vml" Requires="v">
                <p:oleObj spid="_x0000_s61451" name="Equation" r:id="rId6" imgW="228600" imgH="253800" progId="Equation.DSMT4">
                  <p:embed/>
                </p:oleObj>
              </mc:Choice>
              <mc:Fallback>
                <p:oleObj name="Equation" r:id="rId6" imgW="228600" imgH="253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486400"/>
                        <a:ext cx="80010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64611"/>
                                        </p:tgtEl>
                                        <p:attrNameLst>
                                          <p:attrName>style.visibility</p:attrName>
                                        </p:attrNameLst>
                                      </p:cBhvr>
                                      <p:to>
                                        <p:strVal val="visible"/>
                                      </p:to>
                                    </p:set>
                                    <p:anim calcmode="lin" valueType="num">
                                      <p:cBhvr additive="base">
                                        <p:cTn id="19" dur="500" fill="hold"/>
                                        <p:tgtEl>
                                          <p:spTgt spid="964611"/>
                                        </p:tgtEl>
                                        <p:attrNameLst>
                                          <p:attrName>ppt_x</p:attrName>
                                        </p:attrNameLst>
                                      </p:cBhvr>
                                      <p:tavLst>
                                        <p:tav tm="0">
                                          <p:val>
                                            <p:strVal val="#ppt_x"/>
                                          </p:val>
                                        </p:tav>
                                        <p:tav tm="100000">
                                          <p:val>
                                            <p:strVal val="#ppt_x"/>
                                          </p:val>
                                        </p:tav>
                                      </p:tavLst>
                                    </p:anim>
                                    <p:anim calcmode="lin" valueType="num">
                                      <p:cBhvr additive="base">
                                        <p:cTn id="20" dur="500" fill="hold"/>
                                        <p:tgtEl>
                                          <p:spTgt spid="9646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64676E1-2B56-4822-BA80-EE4FDBF55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789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5538" name="Object 2">
            <a:extLst>
              <a:ext uri="{FF2B5EF4-FFF2-40B4-BE49-F238E27FC236}">
                <a16:creationId xmlns:a16="http://schemas.microsoft.com/office/drawing/2014/main" id="{4F60631F-258F-4A5A-9CBE-8B6EC7D893A9}"/>
              </a:ext>
            </a:extLst>
          </p:cNvPr>
          <p:cNvGraphicFramePr>
            <a:graphicFrameLocks noChangeAspect="1"/>
          </p:cNvGraphicFramePr>
          <p:nvPr/>
        </p:nvGraphicFramePr>
        <p:xfrm>
          <a:off x="1295400" y="5330825"/>
          <a:ext cx="5029200" cy="1527175"/>
        </p:xfrm>
        <a:graphic>
          <a:graphicData uri="http://schemas.openxmlformats.org/presentationml/2006/ole">
            <mc:AlternateContent xmlns:mc="http://schemas.openxmlformats.org/markup-compatibility/2006">
              <mc:Choice xmlns:v="urn:schemas-microsoft-com:vml" Requires="v">
                <p:oleObj spid="_x0000_s62474" name="Equation" r:id="rId4" imgW="1422360" imgH="431640" progId="Equation.DSMT4">
                  <p:embed/>
                </p:oleObj>
              </mc:Choice>
              <mc:Fallback>
                <p:oleObj name="Equation" r:id="rId4" imgW="1422360" imgH="4316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5330825"/>
                        <a:ext cx="5029200" cy="152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5BEB57B7-13A6-4470-8DCF-C00CF2A1E809}"/>
              </a:ext>
            </a:extLst>
          </p:cNvPr>
          <p:cNvSpPr txBox="1">
            <a:spLocks noChangeArrowheads="1"/>
          </p:cNvSpPr>
          <p:nvPr/>
        </p:nvSpPr>
        <p:spPr bwMode="auto">
          <a:xfrm>
            <a:off x="0" y="4114800"/>
            <a:ext cx="9372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4. Compute error for all J hidden nodes. Write expression for</a:t>
            </a:r>
          </a:p>
        </p:txBody>
      </p:sp>
      <p:graphicFrame>
        <p:nvGraphicFramePr>
          <p:cNvPr id="965635" name="Object 3">
            <a:extLst>
              <a:ext uri="{FF2B5EF4-FFF2-40B4-BE49-F238E27FC236}">
                <a16:creationId xmlns:a16="http://schemas.microsoft.com/office/drawing/2014/main" id="{C3573855-49B8-47A6-8321-1CD4B8BBB7AD}"/>
              </a:ext>
            </a:extLst>
          </p:cNvPr>
          <p:cNvGraphicFramePr>
            <a:graphicFrameLocks noChangeAspect="1"/>
          </p:cNvGraphicFramePr>
          <p:nvPr/>
        </p:nvGraphicFramePr>
        <p:xfrm>
          <a:off x="2819400" y="4572000"/>
          <a:ext cx="717550" cy="844550"/>
        </p:xfrm>
        <a:graphic>
          <a:graphicData uri="http://schemas.openxmlformats.org/presentationml/2006/ole">
            <mc:AlternateContent xmlns:mc="http://schemas.openxmlformats.org/markup-compatibility/2006">
              <mc:Choice xmlns:v="urn:schemas-microsoft-com:vml" Requires="v">
                <p:oleObj spid="_x0000_s62475" name="Equation" r:id="rId6" imgW="215640" imgH="253800" progId="Equation.DSMT4">
                  <p:embed/>
                </p:oleObj>
              </mc:Choice>
              <mc:Fallback>
                <p:oleObj name="Equation" r:id="rId6" imgW="215640" imgH="2538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572000"/>
                        <a:ext cx="71755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65635"/>
                                        </p:tgtEl>
                                        <p:attrNameLst>
                                          <p:attrName>style.visibility</p:attrName>
                                        </p:attrNameLst>
                                      </p:cBhvr>
                                      <p:to>
                                        <p:strVal val="visible"/>
                                      </p:to>
                                    </p:set>
                                    <p:anim calcmode="lin" valueType="num">
                                      <p:cBhvr additive="base">
                                        <p:cTn id="19" dur="500" fill="hold"/>
                                        <p:tgtEl>
                                          <p:spTgt spid="965635"/>
                                        </p:tgtEl>
                                        <p:attrNameLst>
                                          <p:attrName>ppt_x</p:attrName>
                                        </p:attrNameLst>
                                      </p:cBhvr>
                                      <p:tavLst>
                                        <p:tav tm="0">
                                          <p:val>
                                            <p:strVal val="#ppt_x"/>
                                          </p:val>
                                        </p:tav>
                                        <p:tav tm="100000">
                                          <p:val>
                                            <p:strVal val="#ppt_x"/>
                                          </p:val>
                                        </p:tav>
                                      </p:tavLst>
                                    </p:anim>
                                    <p:anim calcmode="lin" valueType="num">
                                      <p:cBhvr additive="base">
                                        <p:cTn id="20" dur="500" fill="hold"/>
                                        <p:tgtEl>
                                          <p:spTgt spid="96563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5538"/>
                                        </p:tgtEl>
                                        <p:attrNameLst>
                                          <p:attrName>style.visibility</p:attrName>
                                        </p:attrNameLst>
                                      </p:cBhvr>
                                      <p:to>
                                        <p:strVal val="visible"/>
                                      </p:to>
                                    </p:set>
                                    <p:anim calcmode="lin" valueType="num">
                                      <p:cBhvr additive="base">
                                        <p:cTn id="25" dur="500" fill="hold"/>
                                        <p:tgtEl>
                                          <p:spTgt spid="65538"/>
                                        </p:tgtEl>
                                        <p:attrNameLst>
                                          <p:attrName>ppt_x</p:attrName>
                                        </p:attrNameLst>
                                      </p:cBhvr>
                                      <p:tavLst>
                                        <p:tav tm="0">
                                          <p:val>
                                            <p:strVal val="#ppt_x"/>
                                          </p:val>
                                        </p:tav>
                                        <p:tav tm="100000">
                                          <p:val>
                                            <p:strVal val="#ppt_x"/>
                                          </p:val>
                                        </p:tav>
                                      </p:tavLst>
                                    </p:anim>
                                    <p:anim calcmode="lin" valueType="num">
                                      <p:cBhvr additive="base">
                                        <p:cTn id="26" dur="500" fill="hold"/>
                                        <p:tgtEl>
                                          <p:spTgt spid="65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3">
            <a:extLst>
              <a:ext uri="{FF2B5EF4-FFF2-40B4-BE49-F238E27FC236}">
                <a16:creationId xmlns:a16="http://schemas.microsoft.com/office/drawing/2014/main" id="{3B13B011-CFD3-43C4-BB55-642B1C1D95A0}"/>
              </a:ext>
            </a:extLst>
          </p:cNvPr>
          <p:cNvGraphicFramePr>
            <a:graphicFrameLocks noChangeAspect="1"/>
          </p:cNvGraphicFramePr>
          <p:nvPr/>
        </p:nvGraphicFramePr>
        <p:xfrm>
          <a:off x="0" y="5740400"/>
          <a:ext cx="8550275" cy="1117600"/>
        </p:xfrm>
        <a:graphic>
          <a:graphicData uri="http://schemas.openxmlformats.org/presentationml/2006/ole">
            <mc:AlternateContent xmlns:mc="http://schemas.openxmlformats.org/markup-compatibility/2006">
              <mc:Choice xmlns:v="urn:schemas-microsoft-com:vml" Requires="v">
                <p:oleObj spid="_x0000_s63495" name="Equation" r:id="rId3" imgW="1942920" imgH="253800" progId="Equation.DSMT4">
                  <p:embed/>
                </p:oleObj>
              </mc:Choice>
              <mc:Fallback>
                <p:oleObj name="Equation" r:id="rId3" imgW="1942920" imgH="253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40400"/>
                        <a:ext cx="8550275"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2">
            <a:extLst>
              <a:ext uri="{FF2B5EF4-FFF2-40B4-BE49-F238E27FC236}">
                <a16:creationId xmlns:a16="http://schemas.microsoft.com/office/drawing/2014/main" id="{CD2EDBF6-C9F4-45E9-9D31-8B686C0A21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789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96E9128-6286-41DC-BE2E-EDF2C94F7666}"/>
              </a:ext>
            </a:extLst>
          </p:cNvPr>
          <p:cNvSpPr>
            <a:spLocks noChangeArrowheads="1"/>
          </p:cNvSpPr>
          <p:nvPr/>
        </p:nvSpPr>
        <p:spPr bwMode="auto">
          <a:xfrm>
            <a:off x="0" y="4419600"/>
            <a:ext cx="8686800" cy="990600"/>
          </a:xfrm>
          <a:prstGeom prst="rect">
            <a:avLst/>
          </a:prstGeom>
          <a:noFill/>
          <a:ln w="9525">
            <a:noFill/>
            <a:miter lim="800000"/>
            <a:headEnd/>
            <a:tailEnd/>
          </a:ln>
          <a:effectLst/>
        </p:spPr>
        <p:txBody>
          <a:bodyPr/>
          <a:lstStyle/>
          <a:p>
            <a:pPr marL="455613" indent="-455613">
              <a:spcBef>
                <a:spcPct val="10000"/>
              </a:spcBef>
              <a:spcAft>
                <a:spcPct val="30000"/>
              </a:spcAft>
              <a:defRPr/>
            </a:pPr>
            <a:r>
              <a:rPr lang="en-US" sz="3200" dirty="0">
                <a:effectLst>
                  <a:outerShdw blurRad="38100" dist="38100" dir="2700000" algn="tl">
                    <a:srgbClr val="000000"/>
                  </a:outerShdw>
                </a:effectLst>
              </a:rPr>
              <a:t>5. Update the connection-weight values to the  output  layer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5" name="Rectangle 5">
            <a:extLst>
              <a:ext uri="{FF2B5EF4-FFF2-40B4-BE49-F238E27FC236}">
                <a16:creationId xmlns:a16="http://schemas.microsoft.com/office/drawing/2014/main" id="{A6588E31-935B-4F28-8D59-D5A03178F192}"/>
              </a:ext>
            </a:extLst>
          </p:cNvPr>
          <p:cNvSpPr>
            <a:spLocks noChangeArrowheads="1"/>
          </p:cNvSpPr>
          <p:nvPr/>
        </p:nvSpPr>
        <p:spPr bwMode="auto">
          <a:xfrm>
            <a:off x="0" y="4724400"/>
            <a:ext cx="8686800" cy="990600"/>
          </a:xfrm>
          <a:prstGeom prst="rect">
            <a:avLst/>
          </a:prstGeom>
          <a:noFill/>
          <a:ln w="9525">
            <a:noFill/>
            <a:miter lim="800000"/>
            <a:headEnd/>
            <a:tailEnd/>
          </a:ln>
          <a:effectLst/>
        </p:spPr>
        <p:txBody>
          <a:bodyPr/>
          <a:lstStyle/>
          <a:p>
            <a:pPr marL="455613" indent="-455613">
              <a:spcBef>
                <a:spcPct val="10000"/>
              </a:spcBef>
              <a:spcAft>
                <a:spcPct val="30000"/>
              </a:spcAft>
              <a:defRPr/>
            </a:pPr>
            <a:r>
              <a:rPr lang="en-US" sz="3200" dirty="0">
                <a:effectLst>
                  <a:outerShdw blurRad="38100" dist="38100" dir="2700000" algn="tl">
                    <a:srgbClr val="000000"/>
                  </a:outerShdw>
                </a:effectLst>
              </a:rPr>
              <a:t>6. Update the connection-weight values to the hidden layer</a:t>
            </a:r>
          </a:p>
        </p:txBody>
      </p:sp>
      <p:graphicFrame>
        <p:nvGraphicFramePr>
          <p:cNvPr id="64514" name="Object 13">
            <a:extLst>
              <a:ext uri="{FF2B5EF4-FFF2-40B4-BE49-F238E27FC236}">
                <a16:creationId xmlns:a16="http://schemas.microsoft.com/office/drawing/2014/main" id="{CF2AE446-7693-4191-9C9E-869813AF2F41}"/>
              </a:ext>
            </a:extLst>
          </p:cNvPr>
          <p:cNvGraphicFramePr>
            <a:graphicFrameLocks noChangeAspect="1"/>
          </p:cNvGraphicFramePr>
          <p:nvPr/>
        </p:nvGraphicFramePr>
        <p:xfrm>
          <a:off x="1470025" y="5969000"/>
          <a:ext cx="5422900" cy="889000"/>
        </p:xfrm>
        <a:graphic>
          <a:graphicData uri="http://schemas.openxmlformats.org/presentationml/2006/ole">
            <mc:AlternateContent xmlns:mc="http://schemas.openxmlformats.org/markup-compatibility/2006">
              <mc:Choice xmlns:v="urn:schemas-microsoft-com:vml" Requires="v">
                <p:oleObj spid="_x0000_s64519" name="Equation" r:id="rId3" imgW="1549080" imgH="253800" progId="Equation.DSMT4">
                  <p:embed/>
                </p:oleObj>
              </mc:Choice>
              <mc:Fallback>
                <p:oleObj name="Equation" r:id="rId3" imgW="1549080" imgH="2538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025" y="5969000"/>
                        <a:ext cx="54229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 name="Picture 2">
            <a:extLst>
              <a:ext uri="{FF2B5EF4-FFF2-40B4-BE49-F238E27FC236}">
                <a16:creationId xmlns:a16="http://schemas.microsoft.com/office/drawing/2014/main" id="{78C7D34A-0ADB-4D5F-8534-B6EAA0227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789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4005">
                                            <p:txEl>
                                              <p:pRg st="0" end="0"/>
                                            </p:txEl>
                                          </p:spTgt>
                                        </p:tgtEl>
                                        <p:attrNameLst>
                                          <p:attrName>style.visibility</p:attrName>
                                        </p:attrNameLst>
                                      </p:cBhvr>
                                      <p:to>
                                        <p:strVal val="visible"/>
                                      </p:to>
                                    </p:set>
                                    <p:anim calcmode="lin" valueType="num">
                                      <p:cBhvr additive="base">
                                        <p:cTn id="7" dur="500" fill="hold"/>
                                        <p:tgtEl>
                                          <p:spTgt spid="3840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400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build="p" autoUpdateAnimBg="0"/>
    </p:bldLst>
  </p:timing>
</p:sld>
</file>

<file path=ppt/slides/slide3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5027" name="Rectangle 3">
            <a:extLst>
              <a:ext uri="{FF2B5EF4-FFF2-40B4-BE49-F238E27FC236}">
                <a16:creationId xmlns:a16="http://schemas.microsoft.com/office/drawing/2014/main" id="{8D4BE817-181D-4F2D-9224-0F22E8331EC6}"/>
              </a:ext>
            </a:extLst>
          </p:cNvPr>
          <p:cNvSpPr>
            <a:spLocks noGrp="1" noChangeArrowheads="1"/>
          </p:cNvSpPr>
          <p:nvPr>
            <p:ph type="body" idx="4294967295"/>
          </p:nvPr>
        </p:nvSpPr>
        <p:spPr>
          <a:xfrm>
            <a:off x="0" y="0"/>
            <a:ext cx="9144000" cy="2057400"/>
          </a:xfrm>
        </p:spPr>
        <p:txBody>
          <a:bodyPr/>
          <a:lstStyle/>
          <a:p>
            <a:pPr marL="0" indent="0">
              <a:spcBef>
                <a:spcPct val="10000"/>
              </a:spcBef>
              <a:spcAft>
                <a:spcPct val="30000"/>
              </a:spcAft>
            </a:pPr>
            <a:r>
              <a:rPr lang="en-US" altLang="en-US" sz="3600" b="1">
                <a:sym typeface="Symbol" panose="05050102010706020507" pitchFamily="18" charset="2"/>
              </a:rPr>
              <a:t>Repeat steps 1 to 6 for all vector pairs in the training set; this is called a training EPOCH.</a:t>
            </a:r>
          </a:p>
          <a:p>
            <a:pPr marL="0" indent="0">
              <a:spcBef>
                <a:spcPct val="10000"/>
              </a:spcBef>
              <a:spcAft>
                <a:spcPct val="30000"/>
              </a:spcAft>
            </a:pPr>
            <a:r>
              <a:rPr lang="en-US" altLang="en-US" sz="3600" b="1">
                <a:sym typeface="Symbol" panose="05050102010706020507" pitchFamily="18" charset="2"/>
              </a:rPr>
              <a:t>Run as many epochs as required to reduce the network error E to fall below a Threshold </a:t>
            </a:r>
            <a:r>
              <a:rPr lang="en-US" altLang="en-US" sz="3600" b="1">
                <a:solidFill>
                  <a:srgbClr val="FF0000"/>
                </a:solidFill>
                <a:sym typeface="Symbol" panose="05050102010706020507" pitchFamily="18" charset="2"/>
              </a:rPr>
              <a:t></a:t>
            </a:r>
            <a:r>
              <a:rPr lang="en-US" altLang="en-US" sz="3600" b="1">
                <a:sym typeface="Symbol" panose="05050102010706020507" pitchFamily="18" charset="2"/>
              </a:rPr>
              <a:t>:</a:t>
            </a:r>
          </a:p>
          <a:p>
            <a:pPr marL="0" indent="0">
              <a:spcBef>
                <a:spcPct val="10000"/>
              </a:spcBef>
              <a:spcAft>
                <a:spcPct val="30000"/>
              </a:spcAft>
            </a:pPr>
            <a:endParaRPr lang="en-US" altLang="en-US" sz="3600" b="1">
              <a:sym typeface="Symbol" panose="05050102010706020507" pitchFamily="18" charset="2"/>
            </a:endParaRPr>
          </a:p>
          <a:p>
            <a:pPr marL="0" indent="0">
              <a:spcBef>
                <a:spcPct val="10000"/>
              </a:spcBef>
              <a:spcAft>
                <a:spcPct val="30000"/>
              </a:spcAft>
            </a:pPr>
            <a:r>
              <a:rPr lang="en-US" altLang="en-US" sz="3600" b="1">
                <a:sym typeface="Symbol" panose="05050102010706020507" pitchFamily="18" charset="2"/>
              </a:rPr>
              <a:t>Write Expression of SSE</a:t>
            </a:r>
          </a:p>
        </p:txBody>
      </p:sp>
      <p:graphicFrame>
        <p:nvGraphicFramePr>
          <p:cNvPr id="68610" name="Object 7">
            <a:extLst>
              <a:ext uri="{FF2B5EF4-FFF2-40B4-BE49-F238E27FC236}">
                <a16:creationId xmlns:a16="http://schemas.microsoft.com/office/drawing/2014/main" id="{8CF98CE0-CC38-4746-BFB1-BEB36D2AF310}"/>
              </a:ext>
            </a:extLst>
          </p:cNvPr>
          <p:cNvGraphicFramePr>
            <a:graphicFrameLocks noChangeAspect="1"/>
          </p:cNvGraphicFramePr>
          <p:nvPr/>
        </p:nvGraphicFramePr>
        <p:xfrm>
          <a:off x="1176338" y="4267200"/>
          <a:ext cx="6321425" cy="2127250"/>
        </p:xfrm>
        <a:graphic>
          <a:graphicData uri="http://schemas.openxmlformats.org/presentationml/2006/ole">
            <mc:AlternateContent xmlns:mc="http://schemas.openxmlformats.org/markup-compatibility/2006">
              <mc:Choice xmlns:v="urn:schemas-microsoft-com:vml" Requires="v">
                <p:oleObj spid="_x0000_s65542" name="Equation" r:id="rId3" imgW="1320480" imgH="444240" progId="Equation.DSMT4">
                  <p:embed/>
                </p:oleObj>
              </mc:Choice>
              <mc:Fallback>
                <p:oleObj name="Equation" r:id="rId3" imgW="1320480" imgH="4442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8" y="4267200"/>
                        <a:ext cx="6321425" cy="212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 calcmode="lin" valueType="num">
                                      <p:cBhvr additive="base">
                                        <p:cTn id="7" dur="500" fill="hold"/>
                                        <p:tgtEl>
                                          <p:spTgt spid="3850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5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5027">
                                            <p:txEl>
                                              <p:pRg st="1" end="1"/>
                                            </p:txEl>
                                          </p:spTgt>
                                        </p:tgtEl>
                                        <p:attrNameLst>
                                          <p:attrName>style.visibility</p:attrName>
                                        </p:attrNameLst>
                                      </p:cBhvr>
                                      <p:to>
                                        <p:strVal val="visible"/>
                                      </p:to>
                                    </p:set>
                                    <p:anim calcmode="lin" valueType="num">
                                      <p:cBhvr additive="base">
                                        <p:cTn id="13" dur="500" fill="hold"/>
                                        <p:tgtEl>
                                          <p:spTgt spid="3850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50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5027">
                                            <p:txEl>
                                              <p:pRg st="3" end="3"/>
                                            </p:txEl>
                                          </p:spTgt>
                                        </p:tgtEl>
                                        <p:attrNameLst>
                                          <p:attrName>style.visibility</p:attrName>
                                        </p:attrNameLst>
                                      </p:cBhvr>
                                      <p:to>
                                        <p:strVal val="visible"/>
                                      </p:to>
                                    </p:set>
                                    <p:anim calcmode="lin" valueType="num">
                                      <p:cBhvr additive="base">
                                        <p:cTn id="19" dur="500" fill="hold"/>
                                        <p:tgtEl>
                                          <p:spTgt spid="3850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5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8610"/>
                                        </p:tgtEl>
                                        <p:attrNameLst>
                                          <p:attrName>style.visibility</p:attrName>
                                        </p:attrNameLst>
                                      </p:cBhvr>
                                      <p:to>
                                        <p:strVal val="visible"/>
                                      </p:to>
                                    </p:set>
                                    <p:anim calcmode="lin" valueType="num">
                                      <p:cBhvr additive="base">
                                        <p:cTn id="25" dur="500" fill="hold"/>
                                        <p:tgtEl>
                                          <p:spTgt spid="68610"/>
                                        </p:tgtEl>
                                        <p:attrNameLst>
                                          <p:attrName>ppt_x</p:attrName>
                                        </p:attrNameLst>
                                      </p:cBhvr>
                                      <p:tavLst>
                                        <p:tav tm="0">
                                          <p:val>
                                            <p:strVal val="#ppt_x"/>
                                          </p:val>
                                        </p:tav>
                                        <p:tav tm="100000">
                                          <p:val>
                                            <p:strVal val="#ppt_x"/>
                                          </p:val>
                                        </p:tav>
                                      </p:tavLst>
                                    </p:anim>
                                    <p:anim calcmode="lin" valueType="num">
                                      <p:cBhvr additive="base">
                                        <p:cTn id="26" dur="500" fill="hold"/>
                                        <p:tgtEl>
                                          <p:spTgt spid="68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84479F-97B4-4E9A-8211-96E1ECE90A4F}"/>
              </a:ext>
            </a:extLst>
          </p:cNvPr>
          <p:cNvSpPr>
            <a:spLocks noChangeArrowheads="1"/>
          </p:cNvSpPr>
          <p:nvPr/>
        </p:nvSpPr>
        <p:spPr bwMode="auto">
          <a:xfrm>
            <a:off x="0" y="0"/>
            <a:ext cx="88392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 </a:t>
            </a:r>
            <a:r>
              <a:rPr lang="en-US" altLang="en-US" sz="4000" b="1">
                <a:solidFill>
                  <a:srgbClr val="FF0000"/>
                </a:solidFill>
                <a:latin typeface="Calibri" panose="020F0502020204030204" pitchFamily="34" charset="0"/>
              </a:rPr>
              <a:t>Predictive Analytics</a:t>
            </a:r>
          </a:p>
          <a:p>
            <a:pPr eaLnBrk="1" hangingPunct="1"/>
            <a:endParaRPr lang="en-US" altLang="en-US" sz="2800">
              <a:latin typeface="Calibri" panose="020F0502020204030204" pitchFamily="34" charset="0"/>
            </a:endParaRPr>
          </a:p>
        </p:txBody>
      </p:sp>
      <p:sp>
        <p:nvSpPr>
          <p:cNvPr id="4" name="Rectangle 3">
            <a:extLst>
              <a:ext uri="{FF2B5EF4-FFF2-40B4-BE49-F238E27FC236}">
                <a16:creationId xmlns:a16="http://schemas.microsoft.com/office/drawing/2014/main" id="{9051421A-0D90-4036-AEFF-89E58E652D5D}"/>
              </a:ext>
            </a:extLst>
          </p:cNvPr>
          <p:cNvSpPr>
            <a:spLocks noChangeArrowheads="1"/>
          </p:cNvSpPr>
          <p:nvPr/>
        </p:nvSpPr>
        <p:spPr bwMode="auto">
          <a:xfrm>
            <a:off x="0" y="1524000"/>
            <a:ext cx="9144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b="1">
                <a:latin typeface="Calibri" panose="020F0502020204030204" pitchFamily="34" charset="0"/>
              </a:rPr>
              <a:t>Predictive analytics based on patterns found </a:t>
            </a:r>
            <a:r>
              <a:rPr lang="en-US" altLang="en-US" sz="4400" b="1">
                <a:solidFill>
                  <a:srgbClr val="FF0000"/>
                </a:solidFill>
                <a:latin typeface="Calibri" panose="020F0502020204030204" pitchFamily="34" charset="0"/>
              </a:rPr>
              <a:t>historical </a:t>
            </a:r>
            <a:r>
              <a:rPr lang="en-US" altLang="en-US" sz="4400" b="1">
                <a:latin typeface="Calibri" panose="020F0502020204030204" pitchFamily="34" charset="0"/>
              </a:rPr>
              <a:t>and </a:t>
            </a:r>
            <a:r>
              <a:rPr lang="en-US" altLang="en-US" sz="4400" b="1">
                <a:solidFill>
                  <a:srgbClr val="FF0000"/>
                </a:solidFill>
                <a:latin typeface="Calibri" panose="020F0502020204030204" pitchFamily="34" charset="0"/>
              </a:rPr>
              <a:t>transactional</a:t>
            </a:r>
            <a:r>
              <a:rPr lang="en-US" altLang="en-US" sz="4400" b="1">
                <a:latin typeface="Calibri" panose="020F0502020204030204" pitchFamily="34" charset="0"/>
              </a:rPr>
              <a:t> data is used in </a:t>
            </a:r>
          </a:p>
          <a:p>
            <a:pPr eaLnBrk="1" hangingPunct="1"/>
            <a:r>
              <a:rPr lang="en-US" altLang="en-US" sz="4400" b="1">
                <a:latin typeface="Calibri" panose="020F0502020204030204" pitchFamily="34" charset="0"/>
                <a:hlinkClick r:id="rId2" tooltip="Actuarial science"/>
              </a:rPr>
              <a:t>actuarial science</a:t>
            </a:r>
            <a:r>
              <a:rPr lang="en-US" altLang="en-US" sz="4400" b="1">
                <a:latin typeface="Calibri" panose="020F0502020204030204" pitchFamily="34" charset="0"/>
              </a:rPr>
              <a:t>, </a:t>
            </a:r>
            <a:r>
              <a:rPr lang="en-US" altLang="en-US" sz="4400" b="1">
                <a:latin typeface="Calibri" panose="020F0502020204030204" pitchFamily="34" charset="0"/>
                <a:hlinkClick r:id="rId3" tooltip="Marketing"/>
              </a:rPr>
              <a:t>marketing</a:t>
            </a:r>
            <a:r>
              <a:rPr lang="en-US" altLang="en-US" sz="4400" b="1">
                <a:latin typeface="Calibri" panose="020F0502020204030204" pitchFamily="34" charset="0"/>
              </a:rPr>
              <a:t>,</a:t>
            </a:r>
            <a:r>
              <a:rPr lang="en-US" altLang="en-US" sz="4400" b="1">
                <a:latin typeface="Calibri" panose="020F0502020204030204" pitchFamily="34" charset="0"/>
                <a:hlinkClick r:id="rId4" tooltip="Financial services"/>
              </a:rPr>
              <a:t>financial services</a:t>
            </a:r>
            <a:r>
              <a:rPr lang="en-US" altLang="en-US" sz="4400" b="1">
                <a:latin typeface="Calibri" panose="020F0502020204030204" pitchFamily="34" charset="0"/>
              </a:rPr>
              <a:t>, </a:t>
            </a:r>
            <a:r>
              <a:rPr lang="en-US" altLang="en-US" sz="4400" b="1">
                <a:latin typeface="Calibri" panose="020F0502020204030204" pitchFamily="34" charset="0"/>
                <a:hlinkClick r:id="rId5" tooltip="Insurance"/>
              </a:rPr>
              <a:t>insurance</a:t>
            </a:r>
            <a:r>
              <a:rPr lang="en-US" altLang="en-US" sz="4400" b="1">
                <a:latin typeface="Calibri" panose="020F0502020204030204" pitchFamily="34" charset="0"/>
              </a:rPr>
              <a:t>, </a:t>
            </a:r>
            <a:r>
              <a:rPr lang="en-US" altLang="en-US" sz="4400" b="1">
                <a:latin typeface="Calibri" panose="020F0502020204030204" pitchFamily="34" charset="0"/>
                <a:hlinkClick r:id="rId6" tooltip="Telecommunications"/>
              </a:rPr>
              <a:t>telecommunications</a:t>
            </a:r>
            <a:r>
              <a:rPr lang="en-US" altLang="en-US" sz="4400" b="1">
                <a:latin typeface="Calibri" panose="020F0502020204030204" pitchFamily="34" charset="0"/>
              </a:rPr>
              <a:t>, </a:t>
            </a:r>
            <a:r>
              <a:rPr lang="en-US" altLang="en-US" sz="4400" b="1">
                <a:latin typeface="Calibri" panose="020F0502020204030204" pitchFamily="34" charset="0"/>
                <a:hlinkClick r:id="rId7" tooltip="Retail"/>
              </a:rPr>
              <a:t>retail</a:t>
            </a:r>
            <a:r>
              <a:rPr lang="en-US" altLang="en-US" sz="4400" b="1">
                <a:latin typeface="Calibri" panose="020F0502020204030204" pitchFamily="34" charset="0"/>
              </a:rPr>
              <a:t>,</a:t>
            </a:r>
            <a:r>
              <a:rPr lang="en-US" altLang="en-US" sz="4400" b="1">
                <a:latin typeface="Calibri" panose="020F0502020204030204" pitchFamily="34" charset="0"/>
                <a:hlinkClick r:id="rId8" tooltip="Travel"/>
              </a:rPr>
              <a:t>travel</a:t>
            </a:r>
            <a:r>
              <a:rPr lang="en-US" altLang="en-US" sz="4400" b="1">
                <a:latin typeface="Calibri" panose="020F0502020204030204" pitchFamily="34" charset="0"/>
              </a:rPr>
              <a:t>,</a:t>
            </a:r>
            <a:r>
              <a:rPr lang="en-US" altLang="en-US" sz="4400" b="1">
                <a:latin typeface="Calibri" panose="020F0502020204030204" pitchFamily="34" charset="0"/>
                <a:hlinkClick r:id="rId9" tooltip="Healthcare"/>
              </a:rPr>
              <a:t>healthcare</a:t>
            </a:r>
            <a:r>
              <a:rPr lang="en-US" altLang="en-US" sz="4400" b="1">
                <a:latin typeface="Calibri" panose="020F0502020204030204" pitchFamily="34" charset="0"/>
              </a:rPr>
              <a:t>,</a:t>
            </a:r>
            <a:r>
              <a:rPr lang="en-US" altLang="en-US" sz="4400" b="1">
                <a:latin typeface="Calibri" panose="020F0502020204030204" pitchFamily="34" charset="0"/>
                <a:hlinkClick r:id="rId10" tooltip="Pharmaceutical company"/>
              </a:rPr>
              <a:t>pharmaceuticals</a:t>
            </a:r>
            <a:r>
              <a:rPr lang="en-US" altLang="en-US" sz="4400" b="1">
                <a:latin typeface="Calibri" panose="020F0502020204030204" pitchFamily="34" charset="0"/>
              </a:rPr>
              <a:t>,</a:t>
            </a:r>
            <a:r>
              <a:rPr lang="en-US" altLang="en-US" sz="4400" b="1">
                <a:latin typeface="Calibri" panose="020F0502020204030204" pitchFamily="34" charset="0"/>
                <a:hlinkClick r:id="rId11" tooltip="Capacity planning"/>
              </a:rPr>
              <a:t>capacity planning</a:t>
            </a:r>
            <a:r>
              <a:rPr lang="en-US" altLang="en-US" sz="4400" b="1">
                <a:latin typeface="Calibri" panose="020F0502020204030204" pitchFamily="34" charset="0"/>
              </a:rPr>
              <a:t> and other fields </a:t>
            </a:r>
            <a:r>
              <a:rPr lang="en-US" altLang="en-US" sz="4000" b="1">
                <a:latin typeface="Calibri" panose="020F05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TextBox 2">
            <a:extLst>
              <a:ext uri="{FF2B5EF4-FFF2-40B4-BE49-F238E27FC236}">
                <a16:creationId xmlns:a16="http://schemas.microsoft.com/office/drawing/2014/main" id="{210F795D-D48E-400D-BBB8-3E7FA703AB81}"/>
              </a:ext>
            </a:extLst>
          </p:cNvPr>
          <p:cNvSpPr txBox="1">
            <a:spLocks noChangeArrowheads="1"/>
          </p:cNvSpPr>
          <p:nvPr/>
        </p:nvSpPr>
        <p:spPr bwMode="auto">
          <a:xfrm>
            <a:off x="0" y="0"/>
            <a:ext cx="91440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Example : BPA</a:t>
            </a:r>
          </a:p>
          <a:p>
            <a:pPr eaLnBrk="1" hangingPunct="1"/>
            <a:endParaRPr lang="en-US" altLang="en-US" sz="4000"/>
          </a:p>
          <a:p>
            <a:pPr eaLnBrk="1" hangingPunct="1"/>
            <a:r>
              <a:rPr lang="en-US" altLang="en-US" sz="3600"/>
              <a:t>Two dimensional input data : </a:t>
            </a:r>
          </a:p>
          <a:p>
            <a:pPr eaLnBrk="1" hangingPunct="1"/>
            <a:r>
              <a:rPr lang="en-US" altLang="en-US" sz="3600"/>
              <a:t>Two features of two fruits say:</a:t>
            </a:r>
          </a:p>
          <a:p>
            <a:pPr eaLnBrk="1" hangingPunct="1"/>
            <a:r>
              <a:rPr lang="en-US" altLang="en-US" sz="3600"/>
              <a:t> </a:t>
            </a:r>
            <a:r>
              <a:rPr lang="en-US" altLang="en-US" sz="3600">
                <a:solidFill>
                  <a:srgbClr val="FF0000"/>
                </a:solidFill>
              </a:rPr>
              <a:t>Shape, Texture</a:t>
            </a:r>
          </a:p>
          <a:p>
            <a:pPr eaLnBrk="1" hangingPunct="1"/>
            <a:r>
              <a:rPr lang="en-US" altLang="en-US" sz="3600"/>
              <a:t>Output : </a:t>
            </a:r>
            <a:r>
              <a:rPr lang="en-US" altLang="en-US" sz="3600">
                <a:solidFill>
                  <a:srgbClr val="FF0000"/>
                </a:solidFill>
              </a:rPr>
              <a:t>Class 1(Banana)  Class 2(Orange) </a:t>
            </a:r>
          </a:p>
          <a:p>
            <a:pPr eaLnBrk="1" hangingPunct="1"/>
            <a:endParaRPr lang="en-US" altLang="en-US" sz="3600"/>
          </a:p>
          <a:p>
            <a:pPr eaLnBrk="1" hangingPunct="1"/>
            <a:r>
              <a:rPr lang="en-US" altLang="en-US" sz="3600"/>
              <a:t>Pattern 1  0.6, 0.1   target Class 1(Banana)</a:t>
            </a:r>
          </a:p>
          <a:p>
            <a:pPr eaLnBrk="1" hangingPunct="1"/>
            <a:r>
              <a:rPr lang="en-US" altLang="en-US" sz="3600"/>
              <a:t>Pattern 2  0.2   0.3  target class 2 (Orange)</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8194" name="Picture 3">
            <a:extLst>
              <a:ext uri="{FF2B5EF4-FFF2-40B4-BE49-F238E27FC236}">
                <a16:creationId xmlns:a16="http://schemas.microsoft.com/office/drawing/2014/main" id="{A5077FA1-EE57-46BC-B5F7-BF3DE6819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8"/>
            <a:ext cx="9144000" cy="675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1A67E0BE-60A0-401E-AD69-7110B9316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0"/>
            <a:ext cx="1946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C8BCB0-60BA-4034-8EA3-6610249D4402}"/>
              </a:ext>
            </a:extLst>
          </p:cNvPr>
          <p:cNvSpPr txBox="1">
            <a:spLocks noChangeArrowheads="1"/>
          </p:cNvSpPr>
          <p:nvPr/>
        </p:nvSpPr>
        <p:spPr bwMode="auto">
          <a:xfrm>
            <a:off x="0" y="47244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Banana(pattern1: 0</a:t>
            </a:r>
            <a:r>
              <a:rPr lang="en-US" altLang="en-US" sz="3200" b="1" baseline="-25000">
                <a:latin typeface="Calibri" panose="020F0502020204030204" pitchFamily="34" charset="0"/>
              </a:rPr>
              <a:t>1 </a:t>
            </a:r>
            <a:r>
              <a:rPr lang="en-US" altLang="en-US" sz="3200" b="1">
                <a:latin typeface="Calibri" panose="020F0502020204030204" pitchFamily="34" charset="0"/>
              </a:rPr>
              <a:t> = 0.6, O</a:t>
            </a:r>
            <a:r>
              <a:rPr lang="en-US" altLang="en-US" sz="3200" b="1" baseline="-25000">
                <a:latin typeface="Calibri" panose="020F0502020204030204" pitchFamily="34" charset="0"/>
              </a:rPr>
              <a:t>2  </a:t>
            </a:r>
            <a:r>
              <a:rPr lang="en-US" altLang="en-US" sz="3200" b="1">
                <a:latin typeface="Calibri" panose="020F0502020204030204" pitchFamily="34" charset="0"/>
              </a:rPr>
              <a:t>=0.1)  (d</a:t>
            </a:r>
            <a:r>
              <a:rPr lang="en-US" altLang="en-US" sz="3200" b="1" baseline="-25000">
                <a:latin typeface="Calibri" panose="020F0502020204030204" pitchFamily="34" charset="0"/>
              </a:rPr>
              <a:t>6</a:t>
            </a:r>
            <a:r>
              <a:rPr lang="en-US" altLang="en-US" sz="3200" b="1">
                <a:latin typeface="Calibri" panose="020F0502020204030204" pitchFamily="34" charset="0"/>
              </a:rPr>
              <a:t>) = 1,  (d</a:t>
            </a:r>
            <a:r>
              <a:rPr lang="en-US" altLang="en-US" sz="3200" b="1" baseline="-25000">
                <a:latin typeface="Calibri" panose="020F0502020204030204" pitchFamily="34" charset="0"/>
              </a:rPr>
              <a:t>7 </a:t>
            </a:r>
            <a:r>
              <a:rPr lang="en-US" altLang="en-US" sz="3200" b="1">
                <a:latin typeface="Calibri" panose="020F0502020204030204" pitchFamily="34" charset="0"/>
              </a:rPr>
              <a:t>) = 0</a:t>
            </a:r>
          </a:p>
        </p:txBody>
      </p:sp>
      <p:sp>
        <p:nvSpPr>
          <p:cNvPr id="10" name="TextBox 9">
            <a:extLst>
              <a:ext uri="{FF2B5EF4-FFF2-40B4-BE49-F238E27FC236}">
                <a16:creationId xmlns:a16="http://schemas.microsoft.com/office/drawing/2014/main" id="{350004A1-4275-4094-9A7C-04F7EBC61390}"/>
              </a:ext>
            </a:extLst>
          </p:cNvPr>
          <p:cNvSpPr txBox="1">
            <a:spLocks noChangeArrowheads="1"/>
          </p:cNvSpPr>
          <p:nvPr/>
        </p:nvSpPr>
        <p:spPr bwMode="auto">
          <a:xfrm>
            <a:off x="0" y="53340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Orange(pattern2: 0</a:t>
            </a:r>
            <a:r>
              <a:rPr lang="en-US" altLang="en-US" sz="3200" b="1" baseline="-25000">
                <a:latin typeface="Calibri" panose="020F0502020204030204" pitchFamily="34" charset="0"/>
              </a:rPr>
              <a:t>1 </a:t>
            </a:r>
            <a:r>
              <a:rPr lang="en-US" altLang="en-US" sz="3200" b="1">
                <a:latin typeface="Calibri" panose="020F0502020204030204" pitchFamily="34" charset="0"/>
              </a:rPr>
              <a:t> = 0.2, O</a:t>
            </a:r>
            <a:r>
              <a:rPr lang="en-US" altLang="en-US" sz="3200" b="1" baseline="-25000">
                <a:latin typeface="Calibri" panose="020F0502020204030204" pitchFamily="34" charset="0"/>
              </a:rPr>
              <a:t>2  </a:t>
            </a:r>
            <a:r>
              <a:rPr lang="en-US" altLang="en-US" sz="3200" b="1">
                <a:latin typeface="Calibri" panose="020F0502020204030204" pitchFamily="34" charset="0"/>
              </a:rPr>
              <a:t>=0.3)  (d</a:t>
            </a:r>
            <a:r>
              <a:rPr lang="en-US" altLang="en-US" sz="3200" b="1" baseline="-25000">
                <a:latin typeface="Calibri" panose="020F0502020204030204" pitchFamily="34" charset="0"/>
              </a:rPr>
              <a:t>6</a:t>
            </a:r>
            <a:r>
              <a:rPr lang="en-US" altLang="en-US" sz="3200" b="1">
                <a:latin typeface="Calibri" panose="020F0502020204030204" pitchFamily="34" charset="0"/>
              </a:rPr>
              <a:t>) = 0,  (d</a:t>
            </a:r>
            <a:r>
              <a:rPr lang="en-US" altLang="en-US" sz="3200" b="1" baseline="-25000">
                <a:latin typeface="Calibri" panose="020F0502020204030204" pitchFamily="34" charset="0"/>
              </a:rPr>
              <a:t>7 </a:t>
            </a:r>
            <a:r>
              <a:rPr lang="en-US" altLang="en-US" sz="3200" b="1">
                <a:latin typeface="Calibri" panose="020F0502020204030204" pitchFamily="34" charset="0"/>
              </a:rPr>
              <a:t>) = 1</a:t>
            </a:r>
          </a:p>
        </p:txBody>
      </p:sp>
      <p:sp>
        <p:nvSpPr>
          <p:cNvPr id="327684" name="TextBox 10">
            <a:extLst>
              <a:ext uri="{FF2B5EF4-FFF2-40B4-BE49-F238E27FC236}">
                <a16:creationId xmlns:a16="http://schemas.microsoft.com/office/drawing/2014/main" id="{275D2875-6656-4EA2-B4AE-F8C37758C543}"/>
              </a:ext>
            </a:extLst>
          </p:cNvPr>
          <p:cNvSpPr txBox="1">
            <a:spLocks noChangeArrowheads="1"/>
          </p:cNvSpPr>
          <p:nvPr/>
        </p:nvSpPr>
        <p:spPr bwMode="auto">
          <a:xfrm>
            <a:off x="0" y="5903913"/>
            <a:ext cx="9144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rPr>
              <a:t>Do Forward Pass, Calculate inputs/outputs at node 3,4,5,6,7</a:t>
            </a:r>
          </a:p>
        </p:txBody>
      </p:sp>
      <p:pic>
        <p:nvPicPr>
          <p:cNvPr id="649221" name="Picture 3">
            <a:extLst>
              <a:ext uri="{FF2B5EF4-FFF2-40B4-BE49-F238E27FC236}">
                <a16:creationId xmlns:a16="http://schemas.microsoft.com/office/drawing/2014/main" id="{2BDFCB9B-3F6F-48D0-8A86-4D960CF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8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7684"/>
                                        </p:tgtEl>
                                        <p:attrNameLst>
                                          <p:attrName>style.visibility</p:attrName>
                                        </p:attrNameLst>
                                      </p:cBhvr>
                                      <p:to>
                                        <p:strVal val="visible"/>
                                      </p:to>
                                    </p:set>
                                    <p:anim calcmode="lin" valueType="num">
                                      <p:cBhvr additive="base">
                                        <p:cTn id="19" dur="500" fill="hold"/>
                                        <p:tgtEl>
                                          <p:spTgt spid="327684"/>
                                        </p:tgtEl>
                                        <p:attrNameLst>
                                          <p:attrName>ppt_x</p:attrName>
                                        </p:attrNameLst>
                                      </p:cBhvr>
                                      <p:tavLst>
                                        <p:tav tm="0">
                                          <p:val>
                                            <p:strVal val="#ppt_x"/>
                                          </p:val>
                                        </p:tav>
                                        <p:tav tm="100000">
                                          <p:val>
                                            <p:strVal val="#ppt_x"/>
                                          </p:val>
                                        </p:tav>
                                      </p:tavLst>
                                    </p:anim>
                                    <p:anim calcmode="lin" valueType="num">
                                      <p:cBhvr additive="base">
                                        <p:cTn id="20" dur="500" fill="hold"/>
                                        <p:tgtEl>
                                          <p:spTgt spid="3276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327684" grpId="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986" name="Picture 2">
            <a:extLst>
              <a:ext uri="{FF2B5EF4-FFF2-40B4-BE49-F238E27FC236}">
                <a16:creationId xmlns:a16="http://schemas.microsoft.com/office/drawing/2014/main" id="{166EBE10-E028-4C3E-A6C5-B184F34F5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87" name="Picture 3">
            <a:extLst>
              <a:ext uri="{FF2B5EF4-FFF2-40B4-BE49-F238E27FC236}">
                <a16:creationId xmlns:a16="http://schemas.microsoft.com/office/drawing/2014/main" id="{F32B5CBC-D32B-4808-944A-4B93D23D1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5800"/>
            <a:ext cx="914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65373714-22F9-4978-AE1D-E982388C8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150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0245" name="Picture 3">
            <a:extLst>
              <a:ext uri="{FF2B5EF4-FFF2-40B4-BE49-F238E27FC236}">
                <a16:creationId xmlns:a16="http://schemas.microsoft.com/office/drawing/2014/main" id="{09D84904-9CF3-487C-BEB8-C0E662EF6270}"/>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0" y="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3986"/>
                                        </p:tgtEl>
                                        <p:attrNameLst>
                                          <p:attrName>style.visibility</p:attrName>
                                        </p:attrNameLst>
                                      </p:cBhvr>
                                      <p:to>
                                        <p:strVal val="visible"/>
                                      </p:to>
                                    </p:set>
                                    <p:anim calcmode="lin" valueType="num">
                                      <p:cBhvr additive="base">
                                        <p:cTn id="7" dur="500" fill="hold"/>
                                        <p:tgtEl>
                                          <p:spTgt spid="553986"/>
                                        </p:tgtEl>
                                        <p:attrNameLst>
                                          <p:attrName>ppt_x</p:attrName>
                                        </p:attrNameLst>
                                      </p:cBhvr>
                                      <p:tavLst>
                                        <p:tav tm="0">
                                          <p:val>
                                            <p:strVal val="#ppt_x"/>
                                          </p:val>
                                        </p:tav>
                                        <p:tav tm="100000">
                                          <p:val>
                                            <p:strVal val="#ppt_x"/>
                                          </p:val>
                                        </p:tav>
                                      </p:tavLst>
                                    </p:anim>
                                    <p:anim calcmode="lin" valueType="num">
                                      <p:cBhvr additive="base">
                                        <p:cTn id="8" dur="500" fill="hold"/>
                                        <p:tgtEl>
                                          <p:spTgt spid="5539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53987"/>
                                        </p:tgtEl>
                                        <p:attrNameLst>
                                          <p:attrName>style.visibility</p:attrName>
                                        </p:attrNameLst>
                                      </p:cBhvr>
                                      <p:to>
                                        <p:strVal val="visible"/>
                                      </p:to>
                                    </p:set>
                                    <p:anim calcmode="lin" valueType="num">
                                      <p:cBhvr additive="base">
                                        <p:cTn id="13" dur="500" fill="hold"/>
                                        <p:tgtEl>
                                          <p:spTgt spid="553987"/>
                                        </p:tgtEl>
                                        <p:attrNameLst>
                                          <p:attrName>ppt_x</p:attrName>
                                        </p:attrNameLst>
                                      </p:cBhvr>
                                      <p:tavLst>
                                        <p:tav tm="0">
                                          <p:val>
                                            <p:strVal val="#ppt_x"/>
                                          </p:val>
                                        </p:tav>
                                        <p:tav tm="100000">
                                          <p:val>
                                            <p:strVal val="#ppt_x"/>
                                          </p:val>
                                        </p:tav>
                                      </p:tavLst>
                                    </p:anim>
                                    <p:anim calcmode="lin" valueType="num">
                                      <p:cBhvr additive="base">
                                        <p:cTn id="14" dur="500" fill="hold"/>
                                        <p:tgtEl>
                                          <p:spTgt spid="5539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3797ED-9E34-47E0-83A3-8B6DB27F11D0}"/>
              </a:ext>
            </a:extLst>
          </p:cNvPr>
          <p:cNvSpPr txBox="1">
            <a:spLocks noChangeArrowheads="1"/>
          </p:cNvSpPr>
          <p:nvPr/>
        </p:nvSpPr>
        <p:spPr bwMode="auto">
          <a:xfrm>
            <a:off x="0" y="31242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O</a:t>
            </a:r>
            <a:r>
              <a:rPr lang="en-US" altLang="en-US" sz="3200" baseline="-25000"/>
              <a:t>3</a:t>
            </a:r>
            <a:r>
              <a:rPr lang="en-US" altLang="en-US" sz="3200"/>
              <a:t> =0.53    O</a:t>
            </a:r>
            <a:r>
              <a:rPr lang="en-US" altLang="en-US" sz="3200" baseline="-25000"/>
              <a:t>4</a:t>
            </a:r>
            <a:r>
              <a:rPr lang="en-US" altLang="en-US" sz="3200"/>
              <a:t>  =0.55   O</a:t>
            </a:r>
            <a:r>
              <a:rPr lang="en-US" altLang="en-US" sz="3200" baseline="-25000"/>
              <a:t>5</a:t>
            </a:r>
            <a:r>
              <a:rPr lang="en-US" altLang="en-US" sz="3200"/>
              <a:t>  = 0.65</a:t>
            </a:r>
          </a:p>
        </p:txBody>
      </p:sp>
      <p:pic>
        <p:nvPicPr>
          <p:cNvPr id="632838" name="Picture 6">
            <a:extLst>
              <a:ext uri="{FF2B5EF4-FFF2-40B4-BE49-F238E27FC236}">
                <a16:creationId xmlns:a16="http://schemas.microsoft.com/office/drawing/2014/main" id="{93F3EBAD-1F60-4FE5-9C8F-5726F12AA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6200"/>
            <a:ext cx="90678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2839" name="Picture 7">
            <a:extLst>
              <a:ext uri="{FF2B5EF4-FFF2-40B4-BE49-F238E27FC236}">
                <a16:creationId xmlns:a16="http://schemas.microsoft.com/office/drawing/2014/main" id="{E8B9571A-8304-4515-89B8-FBA010D19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57800"/>
            <a:ext cx="9096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1269" name="Picture 3">
            <a:extLst>
              <a:ext uri="{FF2B5EF4-FFF2-40B4-BE49-F238E27FC236}">
                <a16:creationId xmlns:a16="http://schemas.microsoft.com/office/drawing/2014/main" id="{83AF1645-EA73-4FDB-9BD5-81DA10C4DB05}"/>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0" y="0"/>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32838"/>
                                        </p:tgtEl>
                                        <p:attrNameLst>
                                          <p:attrName>style.visibility</p:attrName>
                                        </p:attrNameLst>
                                      </p:cBhvr>
                                      <p:to>
                                        <p:strVal val="visible"/>
                                      </p:to>
                                    </p:set>
                                    <p:anim calcmode="lin" valueType="num">
                                      <p:cBhvr additive="base">
                                        <p:cTn id="13" dur="500" fill="hold"/>
                                        <p:tgtEl>
                                          <p:spTgt spid="632838"/>
                                        </p:tgtEl>
                                        <p:attrNameLst>
                                          <p:attrName>ppt_x</p:attrName>
                                        </p:attrNameLst>
                                      </p:cBhvr>
                                      <p:tavLst>
                                        <p:tav tm="0">
                                          <p:val>
                                            <p:strVal val="#ppt_x"/>
                                          </p:val>
                                        </p:tav>
                                        <p:tav tm="100000">
                                          <p:val>
                                            <p:strVal val="#ppt_x"/>
                                          </p:val>
                                        </p:tav>
                                      </p:tavLst>
                                    </p:anim>
                                    <p:anim calcmode="lin" valueType="num">
                                      <p:cBhvr additive="base">
                                        <p:cTn id="14" dur="500" fill="hold"/>
                                        <p:tgtEl>
                                          <p:spTgt spid="63283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32839"/>
                                        </p:tgtEl>
                                        <p:attrNameLst>
                                          <p:attrName>style.visibility</p:attrName>
                                        </p:attrNameLst>
                                      </p:cBhvr>
                                      <p:to>
                                        <p:strVal val="visible"/>
                                      </p:to>
                                    </p:set>
                                    <p:anim calcmode="lin" valueType="num">
                                      <p:cBhvr additive="base">
                                        <p:cTn id="19" dur="500" fill="hold"/>
                                        <p:tgtEl>
                                          <p:spTgt spid="632839"/>
                                        </p:tgtEl>
                                        <p:attrNameLst>
                                          <p:attrName>ppt_x</p:attrName>
                                        </p:attrNameLst>
                                      </p:cBhvr>
                                      <p:tavLst>
                                        <p:tav tm="0">
                                          <p:val>
                                            <p:strVal val="#ppt_x"/>
                                          </p:val>
                                        </p:tav>
                                        <p:tav tm="100000">
                                          <p:val>
                                            <p:strVal val="#ppt_x"/>
                                          </p:val>
                                        </p:tav>
                                      </p:tavLst>
                                    </p:anim>
                                    <p:anim calcmode="lin" valueType="num">
                                      <p:cBhvr additive="base">
                                        <p:cTn id="20" dur="500" fill="hold"/>
                                        <p:tgtEl>
                                          <p:spTgt spid="6328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877" name="Picture 5">
            <a:extLst>
              <a:ext uri="{FF2B5EF4-FFF2-40B4-BE49-F238E27FC236}">
                <a16:creationId xmlns:a16="http://schemas.microsoft.com/office/drawing/2014/main" id="{175A9230-625D-46D0-87B9-B4DFEB6129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88677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5878" name="Picture 6">
            <a:extLst>
              <a:ext uri="{FF2B5EF4-FFF2-40B4-BE49-F238E27FC236}">
                <a16:creationId xmlns:a16="http://schemas.microsoft.com/office/drawing/2014/main" id="{052EF140-79D5-4748-8EC5-8849A64A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8982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27AF669-3BF3-41ED-B494-44EEFB9C8657}"/>
              </a:ext>
            </a:extLst>
          </p:cNvPr>
          <p:cNvSpPr txBox="1">
            <a:spLocks noChangeArrowheads="1"/>
          </p:cNvSpPr>
          <p:nvPr/>
        </p:nvSpPr>
        <p:spPr bwMode="auto">
          <a:xfrm>
            <a:off x="6858000" y="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solidFill>
                  <a:srgbClr val="FF0000"/>
                </a:solidFill>
              </a:rPr>
              <a:t>O</a:t>
            </a:r>
            <a:r>
              <a:rPr lang="en-US" altLang="en-US" sz="3200" baseline="-25000">
                <a:solidFill>
                  <a:srgbClr val="FF0000"/>
                </a:solidFill>
              </a:rPr>
              <a:t>6</a:t>
            </a:r>
            <a:r>
              <a:rPr lang="en-US" altLang="en-US" sz="3200">
                <a:solidFill>
                  <a:srgbClr val="FF0000"/>
                </a:solidFill>
              </a:rPr>
              <a:t> =0.53</a:t>
            </a:r>
          </a:p>
          <a:p>
            <a:pPr eaLnBrk="1" hangingPunct="1"/>
            <a:r>
              <a:rPr lang="en-US" altLang="en-US" sz="3200">
                <a:solidFill>
                  <a:srgbClr val="FF0000"/>
                </a:solidFill>
              </a:rPr>
              <a:t> O</a:t>
            </a:r>
            <a:r>
              <a:rPr lang="en-US" altLang="en-US" sz="3200" baseline="-25000">
                <a:solidFill>
                  <a:srgbClr val="FF0000"/>
                </a:solidFill>
              </a:rPr>
              <a:t>7</a:t>
            </a:r>
            <a:r>
              <a:rPr lang="en-US" altLang="en-US" sz="3200">
                <a:solidFill>
                  <a:srgbClr val="FF0000"/>
                </a:solidFill>
              </a:rPr>
              <a:t>  =0.63</a:t>
            </a:r>
          </a:p>
        </p:txBody>
      </p:sp>
      <p:pic>
        <p:nvPicPr>
          <p:cNvPr id="737282" name="Picture 2">
            <a:extLst>
              <a:ext uri="{FF2B5EF4-FFF2-40B4-BE49-F238E27FC236}">
                <a16:creationId xmlns:a16="http://schemas.microsoft.com/office/drawing/2014/main" id="{3CA5D930-24BA-4C0F-BC4A-50395163E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8484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2294" name="Picture 3">
            <a:extLst>
              <a:ext uri="{FF2B5EF4-FFF2-40B4-BE49-F238E27FC236}">
                <a16:creationId xmlns:a16="http://schemas.microsoft.com/office/drawing/2014/main" id="{892CFE14-21B8-4A4E-AF20-A6080EE200F7}"/>
              </a:ext>
            </a:extLst>
          </p:cNvPr>
          <p:cNvPicPr>
            <a:picLocks noChangeAspect="1" noChangeArrowheads="1"/>
          </p:cNvPicPr>
          <p:nvPr/>
        </p:nvPicPr>
        <p:blipFill>
          <a:blip r:embed="rId5">
            <a:lum bright="-36000"/>
            <a:extLst>
              <a:ext uri="{28A0092B-C50C-407E-A947-70E740481C1C}">
                <a14:useLocalDpi xmlns:a14="http://schemas.microsoft.com/office/drawing/2010/main" val="0"/>
              </a:ext>
            </a:extLst>
          </a:blip>
          <a:srcRect/>
          <a:stretch>
            <a:fillRect/>
          </a:stretch>
        </p:blipFill>
        <p:spPr bwMode="auto">
          <a:xfrm>
            <a:off x="0" y="32766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282"/>
                                        </p:tgtEl>
                                        <p:attrNameLst>
                                          <p:attrName>style.visibility</p:attrName>
                                        </p:attrNameLst>
                                      </p:cBhvr>
                                      <p:to>
                                        <p:strVal val="visible"/>
                                      </p:to>
                                    </p:set>
                                    <p:anim calcmode="lin" valueType="num">
                                      <p:cBhvr additive="base">
                                        <p:cTn id="7" dur="500" fill="hold"/>
                                        <p:tgtEl>
                                          <p:spTgt spid="737282"/>
                                        </p:tgtEl>
                                        <p:attrNameLst>
                                          <p:attrName>ppt_x</p:attrName>
                                        </p:attrNameLst>
                                      </p:cBhvr>
                                      <p:tavLst>
                                        <p:tav tm="0">
                                          <p:val>
                                            <p:strVal val="#ppt_x"/>
                                          </p:val>
                                        </p:tav>
                                        <p:tav tm="100000">
                                          <p:val>
                                            <p:strVal val="#ppt_x"/>
                                          </p:val>
                                        </p:tav>
                                      </p:tavLst>
                                    </p:anim>
                                    <p:anim calcmode="lin" valueType="num">
                                      <p:cBhvr additive="base">
                                        <p:cTn id="8" dur="500" fill="hold"/>
                                        <p:tgtEl>
                                          <p:spTgt spid="73728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5877"/>
                                        </p:tgtEl>
                                        <p:attrNameLst>
                                          <p:attrName>style.visibility</p:attrName>
                                        </p:attrNameLst>
                                      </p:cBhvr>
                                      <p:to>
                                        <p:strVal val="visible"/>
                                      </p:to>
                                    </p:set>
                                    <p:anim calcmode="lin" valueType="num">
                                      <p:cBhvr additive="base">
                                        <p:cTn id="19" dur="500" fill="hold"/>
                                        <p:tgtEl>
                                          <p:spTgt spid="335877"/>
                                        </p:tgtEl>
                                        <p:attrNameLst>
                                          <p:attrName>ppt_x</p:attrName>
                                        </p:attrNameLst>
                                      </p:cBhvr>
                                      <p:tavLst>
                                        <p:tav tm="0">
                                          <p:val>
                                            <p:strVal val="#ppt_x"/>
                                          </p:val>
                                        </p:tav>
                                        <p:tav tm="100000">
                                          <p:val>
                                            <p:strVal val="#ppt_x"/>
                                          </p:val>
                                        </p:tav>
                                      </p:tavLst>
                                    </p:anim>
                                    <p:anim calcmode="lin" valueType="num">
                                      <p:cBhvr additive="base">
                                        <p:cTn id="20" dur="500" fill="hold"/>
                                        <p:tgtEl>
                                          <p:spTgt spid="33587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5878"/>
                                        </p:tgtEl>
                                        <p:attrNameLst>
                                          <p:attrName>style.visibility</p:attrName>
                                        </p:attrNameLst>
                                      </p:cBhvr>
                                      <p:to>
                                        <p:strVal val="visible"/>
                                      </p:to>
                                    </p:set>
                                    <p:anim calcmode="lin" valueType="num">
                                      <p:cBhvr additive="base">
                                        <p:cTn id="25" dur="500" fill="hold"/>
                                        <p:tgtEl>
                                          <p:spTgt spid="335878"/>
                                        </p:tgtEl>
                                        <p:attrNameLst>
                                          <p:attrName>ppt_x</p:attrName>
                                        </p:attrNameLst>
                                      </p:cBhvr>
                                      <p:tavLst>
                                        <p:tav tm="0">
                                          <p:val>
                                            <p:strVal val="#ppt_x"/>
                                          </p:val>
                                        </p:tav>
                                        <p:tav tm="100000">
                                          <p:val>
                                            <p:strVal val="#ppt_x"/>
                                          </p:val>
                                        </p:tav>
                                      </p:tavLst>
                                    </p:anim>
                                    <p:anim calcmode="lin" valueType="num">
                                      <p:cBhvr additive="base">
                                        <p:cTn id="26" dur="500" fill="hold"/>
                                        <p:tgtEl>
                                          <p:spTgt spid="335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7" name="Picture 1">
            <a:extLst>
              <a:ext uri="{FF2B5EF4-FFF2-40B4-BE49-F238E27FC236}">
                <a16:creationId xmlns:a16="http://schemas.microsoft.com/office/drawing/2014/main" id="{0BA61FBD-67DC-4A20-A471-0FFEA4158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1400"/>
            <a:ext cx="85439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4">
            <a:extLst>
              <a:ext uri="{FF2B5EF4-FFF2-40B4-BE49-F238E27FC236}">
                <a16:creationId xmlns:a16="http://schemas.microsoft.com/office/drawing/2014/main" id="{B1E3E7EF-20D9-43B0-8B7B-0483A5DE2375}"/>
              </a:ext>
            </a:extLst>
          </p:cNvPr>
          <p:cNvGraphicFramePr>
            <a:graphicFrameLocks noChangeAspect="1"/>
          </p:cNvGraphicFramePr>
          <p:nvPr/>
        </p:nvGraphicFramePr>
        <p:xfrm>
          <a:off x="161925" y="5562600"/>
          <a:ext cx="5216525" cy="1295400"/>
        </p:xfrm>
        <a:graphic>
          <a:graphicData uri="http://schemas.openxmlformats.org/presentationml/2006/ole">
            <mc:AlternateContent xmlns:mc="http://schemas.openxmlformats.org/markup-compatibility/2006">
              <mc:Choice xmlns:v="urn:schemas-microsoft-com:vml" Requires="v">
                <p:oleObj spid="_x0000_s68616" name="Equation" r:id="rId4" imgW="1841400" imgH="457200" progId="Equation.DSMT4">
                  <p:embed/>
                </p:oleObj>
              </mc:Choice>
              <mc:Fallback>
                <p:oleObj name="Equation" r:id="rId4" imgW="1841400" imgH="457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 y="5562600"/>
                        <a:ext cx="521652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6F1D33A2-F2CD-437E-8B00-3099D42EEB57}"/>
              </a:ext>
            </a:extLst>
          </p:cNvPr>
          <p:cNvSpPr txBox="1">
            <a:spLocks noChangeArrowheads="1"/>
          </p:cNvSpPr>
          <p:nvPr/>
        </p:nvSpPr>
        <p:spPr bwMode="auto">
          <a:xfrm>
            <a:off x="457200" y="0"/>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O</a:t>
            </a:r>
            <a:r>
              <a:rPr lang="en-US" altLang="en-US" sz="2400" b="1" baseline="-25000">
                <a:solidFill>
                  <a:srgbClr val="FF0000"/>
                </a:solidFill>
              </a:rPr>
              <a:t>3</a:t>
            </a:r>
            <a:r>
              <a:rPr lang="en-US" altLang="en-US" sz="2400" b="1">
                <a:solidFill>
                  <a:srgbClr val="FF0000"/>
                </a:solidFill>
              </a:rPr>
              <a:t> =0.53    O</a:t>
            </a:r>
            <a:r>
              <a:rPr lang="en-US" altLang="en-US" sz="2400" b="1" baseline="-25000">
                <a:solidFill>
                  <a:srgbClr val="FF0000"/>
                </a:solidFill>
              </a:rPr>
              <a:t>4</a:t>
            </a:r>
            <a:r>
              <a:rPr lang="en-US" altLang="en-US" sz="2400" b="1">
                <a:solidFill>
                  <a:srgbClr val="FF0000"/>
                </a:solidFill>
              </a:rPr>
              <a:t>  =0.55   O</a:t>
            </a:r>
            <a:r>
              <a:rPr lang="en-US" altLang="en-US" sz="2400" b="1" baseline="-25000">
                <a:solidFill>
                  <a:srgbClr val="FF0000"/>
                </a:solidFill>
              </a:rPr>
              <a:t>5</a:t>
            </a:r>
            <a:r>
              <a:rPr lang="en-US" altLang="en-US" sz="2400" b="1">
                <a:solidFill>
                  <a:srgbClr val="FF0000"/>
                </a:solidFill>
              </a:rPr>
              <a:t>  = 0.65</a:t>
            </a:r>
          </a:p>
        </p:txBody>
      </p:sp>
      <p:pic>
        <p:nvPicPr>
          <p:cNvPr id="68613" name="Picture 3">
            <a:extLst>
              <a:ext uri="{FF2B5EF4-FFF2-40B4-BE49-F238E27FC236}">
                <a16:creationId xmlns:a16="http://schemas.microsoft.com/office/drawing/2014/main" id="{52C539D0-E28E-4C38-8168-9FF1002FA439}"/>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0" y="457200"/>
            <a:ext cx="9144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8707"/>
                                        </p:tgtEl>
                                        <p:attrNameLst>
                                          <p:attrName>style.visibility</p:attrName>
                                        </p:attrNameLst>
                                      </p:cBhvr>
                                      <p:to>
                                        <p:strVal val="visible"/>
                                      </p:to>
                                    </p:set>
                                    <p:anim calcmode="lin" valueType="num">
                                      <p:cBhvr additive="base">
                                        <p:cTn id="7" dur="500" fill="hold"/>
                                        <p:tgtEl>
                                          <p:spTgt spid="328707"/>
                                        </p:tgtEl>
                                        <p:attrNameLst>
                                          <p:attrName>ppt_x</p:attrName>
                                        </p:attrNameLst>
                                      </p:cBhvr>
                                      <p:tavLst>
                                        <p:tav tm="0">
                                          <p:val>
                                            <p:strVal val="#ppt_x"/>
                                          </p:val>
                                        </p:tav>
                                        <p:tav tm="100000">
                                          <p:val>
                                            <p:strVal val="#ppt_x"/>
                                          </p:val>
                                        </p:tav>
                                      </p:tavLst>
                                    </p:anim>
                                    <p:anim calcmode="lin" valueType="num">
                                      <p:cBhvr additive="base">
                                        <p:cTn id="8" dur="500" fill="hold"/>
                                        <p:tgtEl>
                                          <p:spTgt spid="32870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314" name="Picture 4">
            <a:extLst>
              <a:ext uri="{FF2B5EF4-FFF2-40B4-BE49-F238E27FC236}">
                <a16:creationId xmlns:a16="http://schemas.microsoft.com/office/drawing/2014/main" id="{876C6703-1802-4CEA-8B4A-42043A824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3315" name="Picture 3">
            <a:extLst>
              <a:ext uri="{FF2B5EF4-FFF2-40B4-BE49-F238E27FC236}">
                <a16:creationId xmlns:a16="http://schemas.microsoft.com/office/drawing/2014/main" id="{A303FD91-FD80-4DB2-BBF1-538F7B40D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CB87D4A5-FA3B-400C-ADCD-E83A16850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7725" y="0"/>
            <a:ext cx="19462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338" name="Picture 5">
            <a:extLst>
              <a:ext uri="{FF2B5EF4-FFF2-40B4-BE49-F238E27FC236}">
                <a16:creationId xmlns:a16="http://schemas.microsoft.com/office/drawing/2014/main" id="{E03C77CD-08C9-468E-8C46-9C0FA7A5B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229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4339" name="Picture 6">
            <a:extLst>
              <a:ext uri="{FF2B5EF4-FFF2-40B4-BE49-F238E27FC236}">
                <a16:creationId xmlns:a16="http://schemas.microsoft.com/office/drawing/2014/main" id="{B58BACAB-FED7-4304-80A0-74D4E2380D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81200"/>
            <a:ext cx="26670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9733" name="Picture 3">
            <a:extLst>
              <a:ext uri="{FF2B5EF4-FFF2-40B4-BE49-F238E27FC236}">
                <a16:creationId xmlns:a16="http://schemas.microsoft.com/office/drawing/2014/main" id="{D42B8107-28F2-4CD6-8A64-52148CFF0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438400"/>
            <a:ext cx="8534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9733"/>
                                        </p:tgtEl>
                                        <p:attrNameLst>
                                          <p:attrName>style.visibility</p:attrName>
                                        </p:attrNameLst>
                                      </p:cBhvr>
                                      <p:to>
                                        <p:strVal val="visible"/>
                                      </p:to>
                                    </p:set>
                                    <p:anim calcmode="lin" valueType="num">
                                      <p:cBhvr additive="base">
                                        <p:cTn id="7" dur="500" fill="hold"/>
                                        <p:tgtEl>
                                          <p:spTgt spid="329733"/>
                                        </p:tgtEl>
                                        <p:attrNameLst>
                                          <p:attrName>ppt_x</p:attrName>
                                        </p:attrNameLst>
                                      </p:cBhvr>
                                      <p:tavLst>
                                        <p:tav tm="0">
                                          <p:val>
                                            <p:strVal val="#ppt_x"/>
                                          </p:val>
                                        </p:tav>
                                        <p:tav tm="100000">
                                          <p:val>
                                            <p:strVal val="#ppt_x"/>
                                          </p:val>
                                        </p:tav>
                                      </p:tavLst>
                                    </p:anim>
                                    <p:anim calcmode="lin" valueType="num">
                                      <p:cBhvr additive="base">
                                        <p:cTn id="8" dur="500" fill="hold"/>
                                        <p:tgtEl>
                                          <p:spTgt spid="329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978" name="Picture 3">
            <a:extLst>
              <a:ext uri="{FF2B5EF4-FFF2-40B4-BE49-F238E27FC236}">
                <a16:creationId xmlns:a16="http://schemas.microsoft.com/office/drawing/2014/main" id="{9DCA0B42-60D5-41BC-AB11-C5F552837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4038600"/>
            <a:ext cx="91344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8979" name="Picture 1">
            <a:extLst>
              <a:ext uri="{FF2B5EF4-FFF2-40B4-BE49-F238E27FC236}">
                <a16:creationId xmlns:a16="http://schemas.microsoft.com/office/drawing/2014/main" id="{AD1A910A-E6C0-4072-8506-A425D3BAF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600"/>
            <a:ext cx="63436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84609D5-6825-4546-B850-138AF3B04B55}"/>
              </a:ext>
            </a:extLst>
          </p:cNvPr>
          <p:cNvSpPr txBox="1">
            <a:spLocks noChangeArrowheads="1"/>
          </p:cNvSpPr>
          <p:nvPr/>
        </p:nvSpPr>
        <p:spPr bwMode="auto">
          <a:xfrm>
            <a:off x="6781800" y="1752600"/>
            <a:ext cx="2362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o</a:t>
            </a:r>
            <a:r>
              <a:rPr lang="en-US" altLang="en-US" sz="3200" baseline="-25000"/>
              <a:t>1</a:t>
            </a:r>
            <a:r>
              <a:rPr lang="en-US" altLang="en-US" sz="3200"/>
              <a:t> and o</a:t>
            </a:r>
            <a:r>
              <a:rPr lang="en-US" altLang="en-US" sz="3200" baseline="-25000"/>
              <a:t>2</a:t>
            </a:r>
            <a:r>
              <a:rPr lang="en-US" altLang="en-US" sz="3200"/>
              <a:t> are same as inputs 0.6, 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38979"/>
                                        </p:tgtEl>
                                        <p:attrNameLst>
                                          <p:attrName>style.visibility</p:attrName>
                                        </p:attrNameLst>
                                      </p:cBhvr>
                                      <p:to>
                                        <p:strVal val="visible"/>
                                      </p:to>
                                    </p:set>
                                    <p:anim calcmode="lin" valueType="num">
                                      <p:cBhvr additive="base">
                                        <p:cTn id="7" dur="500" fill="hold"/>
                                        <p:tgtEl>
                                          <p:spTgt spid="638979"/>
                                        </p:tgtEl>
                                        <p:attrNameLst>
                                          <p:attrName>ppt_x</p:attrName>
                                        </p:attrNameLst>
                                      </p:cBhvr>
                                      <p:tavLst>
                                        <p:tav tm="0">
                                          <p:val>
                                            <p:strVal val="#ppt_x"/>
                                          </p:val>
                                        </p:tav>
                                        <p:tav tm="100000">
                                          <p:val>
                                            <p:strVal val="#ppt_x"/>
                                          </p:val>
                                        </p:tav>
                                      </p:tavLst>
                                    </p:anim>
                                    <p:anim calcmode="lin" valueType="num">
                                      <p:cBhvr additive="base">
                                        <p:cTn id="8" dur="500" fill="hold"/>
                                        <p:tgtEl>
                                          <p:spTgt spid="63897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38978"/>
                                        </p:tgtEl>
                                        <p:attrNameLst>
                                          <p:attrName>style.visibility</p:attrName>
                                        </p:attrNameLst>
                                      </p:cBhvr>
                                      <p:to>
                                        <p:strVal val="visible"/>
                                      </p:to>
                                    </p:set>
                                    <p:anim calcmode="lin" valueType="num">
                                      <p:cBhvr additive="base">
                                        <p:cTn id="13" dur="500" fill="hold"/>
                                        <p:tgtEl>
                                          <p:spTgt spid="638978"/>
                                        </p:tgtEl>
                                        <p:attrNameLst>
                                          <p:attrName>ppt_x</p:attrName>
                                        </p:attrNameLst>
                                      </p:cBhvr>
                                      <p:tavLst>
                                        <p:tav tm="0">
                                          <p:val>
                                            <p:strVal val="#ppt_x"/>
                                          </p:val>
                                        </p:tav>
                                        <p:tav tm="100000">
                                          <p:val>
                                            <p:strVal val="#ppt_x"/>
                                          </p:val>
                                        </p:tav>
                                      </p:tavLst>
                                    </p:anim>
                                    <p:anim calcmode="lin" valueType="num">
                                      <p:cBhvr additive="base">
                                        <p:cTn id="14" dur="500" fill="hold"/>
                                        <p:tgtEl>
                                          <p:spTgt spid="63897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a:extLst>
              <a:ext uri="{FF2B5EF4-FFF2-40B4-BE49-F238E27FC236}">
                <a16:creationId xmlns:a16="http://schemas.microsoft.com/office/drawing/2014/main" id="{D7BD1E78-9953-412A-9D95-B738E38BACEE}"/>
              </a:ext>
            </a:extLst>
          </p:cNvPr>
          <p:cNvSpPr>
            <a:spLocks noChangeArrowheads="1"/>
          </p:cNvSpPr>
          <p:nvPr/>
        </p:nvSpPr>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I am working with the Analytics Consulting division of </a:t>
            </a:r>
            <a:r>
              <a:rPr lang="en-US" altLang="en-US" sz="2400" b="1">
                <a:solidFill>
                  <a:srgbClr val="FF0000"/>
                </a:solidFill>
              </a:rPr>
              <a:t>PricewaterhouseCooper's in Mumbai</a:t>
            </a:r>
            <a:r>
              <a:rPr lang="en-US" altLang="en-US" sz="2400" b="1"/>
              <a:t>. </a:t>
            </a:r>
          </a:p>
          <a:p>
            <a:pPr eaLnBrk="1" hangingPunct="1"/>
            <a:endParaRPr lang="en-US" altLang="en-US" sz="2400" b="1"/>
          </a:p>
          <a:p>
            <a:pPr eaLnBrk="1" hangingPunct="1"/>
            <a:r>
              <a:rPr lang="en-US" altLang="en-US" sz="2400" b="1"/>
              <a:t>As such the work involves trying to find business insights through large volumes of data (structured or unstructured like text data), and apply a gamut of techniques to the same to build models which could be </a:t>
            </a:r>
            <a:r>
              <a:rPr lang="en-US" altLang="en-US" sz="3200" b="1">
                <a:solidFill>
                  <a:srgbClr val="FF0000"/>
                </a:solidFill>
              </a:rPr>
              <a:t>prescriptive, diagnostic or predictive.</a:t>
            </a:r>
            <a:endParaRPr lang="en-US" altLang="en-US" sz="2400" b="1">
              <a:solidFill>
                <a:srgbClr val="FF0000"/>
              </a:solidFill>
            </a:endParaRPr>
          </a:p>
          <a:p>
            <a:pPr eaLnBrk="1" hangingPunct="1"/>
            <a:endParaRPr lang="en-US" altLang="en-US" sz="2400" b="1"/>
          </a:p>
          <a:p>
            <a:pPr eaLnBrk="1" hangingPunct="1"/>
            <a:r>
              <a:rPr lang="en-US" altLang="en-US" sz="2400" b="1"/>
              <a:t> I have had a decent exposure to text analytics, addressing problems like </a:t>
            </a:r>
            <a:r>
              <a:rPr lang="en-US" altLang="en-US" sz="2400" b="1">
                <a:solidFill>
                  <a:srgbClr val="FF0000"/>
                </a:solidFill>
              </a:rPr>
              <a:t>complaints management, resume shortlisting, movie recommendations, etc</a:t>
            </a:r>
            <a:r>
              <a:rPr lang="en-US" altLang="en-US" sz="2400" b="1"/>
              <a:t>. </a:t>
            </a:r>
          </a:p>
          <a:p>
            <a:pPr eaLnBrk="1" hangingPunct="1"/>
            <a:endParaRPr lang="en-US" altLang="en-US" sz="2400" b="1"/>
          </a:p>
          <a:p>
            <a:pPr eaLnBrk="1" hangingPunct="1"/>
            <a:r>
              <a:rPr lang="en-US" altLang="en-US" sz="2400" b="1"/>
              <a:t>With increasing computation power and storage abilities, the range of things happening in these fields today is truly quite exciting!</a:t>
            </a:r>
          </a:p>
          <a:p>
            <a:pPr eaLnBrk="1" hangingPunct="1"/>
            <a:endParaRPr lang="en-US" altLang="en-US" sz="2000"/>
          </a:p>
          <a:p>
            <a:pPr eaLnBrk="1" hangingPunct="1"/>
            <a:r>
              <a:rPr lang="en-US" altLang="en-US" sz="2000"/>
              <a:t>KIRAN RAMNATH, EEE passed out in 2016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930">
                                            <p:txEl>
                                              <p:pRg st="0" end="0"/>
                                            </p:txEl>
                                          </p:spTgt>
                                        </p:tgtEl>
                                        <p:attrNameLst>
                                          <p:attrName>style.visibility</p:attrName>
                                        </p:attrNameLst>
                                      </p:cBhvr>
                                      <p:to>
                                        <p:strVal val="visible"/>
                                      </p:to>
                                    </p:set>
                                    <p:anim calcmode="lin" valueType="num">
                                      <p:cBhvr additive="base">
                                        <p:cTn id="7" dur="500" fill="hold"/>
                                        <p:tgtEl>
                                          <p:spTgt spid="1249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9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930">
                                            <p:txEl>
                                              <p:pRg st="2" end="2"/>
                                            </p:txEl>
                                          </p:spTgt>
                                        </p:tgtEl>
                                        <p:attrNameLst>
                                          <p:attrName>style.visibility</p:attrName>
                                        </p:attrNameLst>
                                      </p:cBhvr>
                                      <p:to>
                                        <p:strVal val="visible"/>
                                      </p:to>
                                    </p:set>
                                    <p:anim calcmode="lin" valueType="num">
                                      <p:cBhvr additive="base">
                                        <p:cTn id="13" dur="500" fill="hold"/>
                                        <p:tgtEl>
                                          <p:spTgt spid="1249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49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4930">
                                            <p:txEl>
                                              <p:pRg st="4" end="4"/>
                                            </p:txEl>
                                          </p:spTgt>
                                        </p:tgtEl>
                                        <p:attrNameLst>
                                          <p:attrName>style.visibility</p:attrName>
                                        </p:attrNameLst>
                                      </p:cBhvr>
                                      <p:to>
                                        <p:strVal val="visible"/>
                                      </p:to>
                                    </p:set>
                                    <p:anim calcmode="lin" valueType="num">
                                      <p:cBhvr additive="base">
                                        <p:cTn id="19" dur="500" fill="hold"/>
                                        <p:tgtEl>
                                          <p:spTgt spid="12493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49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4930">
                                            <p:txEl>
                                              <p:pRg st="6" end="6"/>
                                            </p:txEl>
                                          </p:spTgt>
                                        </p:tgtEl>
                                        <p:attrNameLst>
                                          <p:attrName>style.visibility</p:attrName>
                                        </p:attrNameLst>
                                      </p:cBhvr>
                                      <p:to>
                                        <p:strVal val="visible"/>
                                      </p:to>
                                    </p:set>
                                    <p:anim calcmode="lin" valueType="num">
                                      <p:cBhvr additive="base">
                                        <p:cTn id="25" dur="500" fill="hold"/>
                                        <p:tgtEl>
                                          <p:spTgt spid="12493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493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4930">
                                            <p:txEl>
                                              <p:pRg st="8" end="8"/>
                                            </p:txEl>
                                          </p:spTgt>
                                        </p:tgtEl>
                                        <p:attrNameLst>
                                          <p:attrName>style.visibility</p:attrName>
                                        </p:attrNameLst>
                                      </p:cBhvr>
                                      <p:to>
                                        <p:strVal val="visible"/>
                                      </p:to>
                                    </p:set>
                                    <p:anim calcmode="lin" valueType="num">
                                      <p:cBhvr additive="base">
                                        <p:cTn id="31" dur="500" fill="hold"/>
                                        <p:tgtEl>
                                          <p:spTgt spid="124930">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493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Content Placeholder 2">
            <a:extLst>
              <a:ext uri="{FF2B5EF4-FFF2-40B4-BE49-F238E27FC236}">
                <a16:creationId xmlns:a16="http://schemas.microsoft.com/office/drawing/2014/main" id="{F1758271-FE66-4F6C-8447-6790EC5B7F0F}"/>
              </a:ext>
            </a:extLst>
          </p:cNvPr>
          <p:cNvSpPr>
            <a:spLocks noGrp="1"/>
          </p:cNvSpPr>
          <p:nvPr>
            <p:ph idx="4294967295"/>
          </p:nvPr>
        </p:nvSpPr>
        <p:spPr>
          <a:xfrm>
            <a:off x="0" y="1600200"/>
            <a:ext cx="9144000" cy="4525963"/>
          </a:xfrm>
        </p:spPr>
        <p:txBody>
          <a:bodyPr/>
          <a:lstStyle/>
          <a:p>
            <a:r>
              <a:rPr lang="en-US" altLang="en-US" sz="4000" b="1"/>
              <a:t>The order in which the training vectors are presented is important. </a:t>
            </a:r>
            <a:r>
              <a:rPr lang="en-US" altLang="en-US" sz="4000" b="1">
                <a:solidFill>
                  <a:srgbClr val="FF0000"/>
                </a:solidFill>
              </a:rPr>
              <a:t>Randomizing is generally preferable</a:t>
            </a:r>
          </a:p>
          <a:p>
            <a:endParaRPr lang="en-US" altLang="en-US" sz="4000" b="1"/>
          </a:p>
          <a:p>
            <a:r>
              <a:rPr lang="en-US" altLang="en-US" sz="4000" b="1"/>
              <a:t>In Multilayers, it is accepted that more than two layers are rarely used</a:t>
            </a: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FA4D6BBB-A05A-400D-A607-66B355038724}"/>
              </a:ext>
            </a:extLst>
          </p:cNvPr>
          <p:cNvSpPr>
            <a:spLocks noGrp="1"/>
          </p:cNvSpPr>
          <p:nvPr>
            <p:ph type="dt" sz="quarter" idx="10"/>
          </p:nvPr>
        </p:nvSpPr>
        <p:spPr/>
        <p:txBody>
          <a:bodyPr/>
          <a:lstStyle/>
          <a:p>
            <a:pPr>
              <a:defRPr/>
            </a:pPr>
            <a:r>
              <a:rPr lang="en-US"/>
              <a:t>November 16, 2010</a:t>
            </a:r>
            <a:endParaRPr lang="en-CA"/>
          </a:p>
        </p:txBody>
      </p:sp>
      <p:sp>
        <p:nvSpPr>
          <p:cNvPr id="9220" name="Slide Number Placeholder 5">
            <a:extLst>
              <a:ext uri="{FF2B5EF4-FFF2-40B4-BE49-F238E27FC236}">
                <a16:creationId xmlns:a16="http://schemas.microsoft.com/office/drawing/2014/main" id="{FAD3DE33-1B37-4D24-9E16-3A03575F481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185DE0-3496-4F03-BB78-D036ED247485}" type="slidenum">
              <a:rPr lang="en-CA" altLang="en-US">
                <a:solidFill>
                  <a:srgbClr val="898989"/>
                </a:solidFill>
                <a:latin typeface="Calibri" panose="020F0502020204030204" pitchFamily="34" charset="0"/>
              </a:rPr>
              <a:pPr eaLnBrk="1" hangingPunct="1"/>
              <a:t>381</a:t>
            </a:fld>
            <a:endParaRPr lang="en-CA" altLang="en-US">
              <a:solidFill>
                <a:srgbClr val="898989"/>
              </a:solidFill>
              <a:latin typeface="Calibri" panose="020F0502020204030204" pitchFamily="34" charset="0"/>
            </a:endParaRPr>
          </a:p>
        </p:txBody>
      </p:sp>
      <p:sp>
        <p:nvSpPr>
          <p:cNvPr id="431107" name="Rectangle 3">
            <a:extLst>
              <a:ext uri="{FF2B5EF4-FFF2-40B4-BE49-F238E27FC236}">
                <a16:creationId xmlns:a16="http://schemas.microsoft.com/office/drawing/2014/main" id="{C4AE3F18-0E8B-4E4F-A141-A56DB28A374F}"/>
              </a:ext>
            </a:extLst>
          </p:cNvPr>
          <p:cNvSpPr>
            <a:spLocks noGrp="1" noChangeArrowheads="1"/>
          </p:cNvSpPr>
          <p:nvPr>
            <p:ph type="body" idx="4294967295"/>
          </p:nvPr>
        </p:nvSpPr>
        <p:spPr>
          <a:xfrm>
            <a:off x="0" y="0"/>
            <a:ext cx="9144000" cy="5029200"/>
          </a:xfrm>
        </p:spPr>
        <p:txBody>
          <a:bodyPr/>
          <a:lstStyle/>
          <a:p>
            <a:pPr marL="0" indent="0" eaLnBrk="1" hangingPunct="1">
              <a:spcBef>
                <a:spcPct val="10000"/>
              </a:spcBef>
              <a:spcAft>
                <a:spcPct val="30000"/>
              </a:spcAft>
              <a:defRPr/>
            </a:pPr>
            <a:r>
              <a:rPr lang="en-US" sz="3600" dirty="0">
                <a:sym typeface="Symbol" pitchFamily="18" charset="2"/>
              </a:rPr>
              <a:t>Two approaches to </a:t>
            </a:r>
            <a:r>
              <a:rPr lang="en-US" sz="3600" dirty="0" err="1">
                <a:sym typeface="Symbol" pitchFamily="18" charset="2"/>
              </a:rPr>
              <a:t>backpropagation</a:t>
            </a:r>
            <a:r>
              <a:rPr lang="en-US" sz="3600" dirty="0">
                <a:sym typeface="Symbol" pitchFamily="18" charset="2"/>
              </a:rPr>
              <a:t> learning:</a:t>
            </a:r>
          </a:p>
          <a:p>
            <a:pPr marL="0" indent="0" eaLnBrk="1" hangingPunct="1">
              <a:spcBef>
                <a:spcPct val="10000"/>
              </a:spcBef>
              <a:spcAft>
                <a:spcPct val="30000"/>
              </a:spcAft>
              <a:defRPr/>
            </a:pPr>
            <a:endParaRPr lang="en-US" sz="1000" dirty="0">
              <a:sym typeface="Symbol" pitchFamily="18" charset="2"/>
            </a:endParaRPr>
          </a:p>
          <a:p>
            <a:pPr marL="0" indent="0" eaLnBrk="1" hangingPunct="1">
              <a:spcBef>
                <a:spcPct val="10000"/>
              </a:spcBef>
              <a:spcAft>
                <a:spcPct val="30000"/>
              </a:spcAft>
              <a:defRPr/>
            </a:pPr>
            <a:r>
              <a:rPr lang="en-US" sz="3600" b="1" dirty="0">
                <a:solidFill>
                  <a:srgbClr val="FF0000"/>
                </a:solidFill>
                <a:sym typeface="Symbol" pitchFamily="18" charset="2"/>
              </a:rPr>
              <a:t>1.  “Per-pattern” learning: </a:t>
            </a:r>
          </a:p>
          <a:p>
            <a:pPr marL="0" indent="0" eaLnBrk="1" hangingPunct="1">
              <a:spcBef>
                <a:spcPct val="10000"/>
              </a:spcBef>
              <a:spcAft>
                <a:spcPct val="30000"/>
              </a:spcAft>
              <a:defRPr/>
            </a:pPr>
            <a:r>
              <a:rPr lang="en-US" sz="3600" dirty="0">
                <a:sym typeface="Symbol" pitchFamily="18" charset="2"/>
              </a:rPr>
              <a:t>Update weights after every example.</a:t>
            </a:r>
          </a:p>
          <a:p>
            <a:pPr marL="0" indent="0" eaLnBrk="1" hangingPunct="1">
              <a:spcBef>
                <a:spcPct val="10000"/>
              </a:spcBef>
              <a:spcAft>
                <a:spcPct val="30000"/>
              </a:spcAft>
              <a:defRPr/>
            </a:pPr>
            <a:endParaRPr lang="en-US" sz="1000" dirty="0">
              <a:sym typeface="Symbol" pitchFamily="18" charset="2"/>
            </a:endParaRPr>
          </a:p>
          <a:p>
            <a:pPr marL="0" indent="0" eaLnBrk="1" hangingPunct="1">
              <a:spcBef>
                <a:spcPct val="10000"/>
              </a:spcBef>
              <a:spcAft>
                <a:spcPct val="30000"/>
              </a:spcAft>
              <a:defRPr/>
            </a:pPr>
            <a:r>
              <a:rPr lang="en-US" sz="3600" b="1" dirty="0">
                <a:solidFill>
                  <a:srgbClr val="FF0000"/>
                </a:solidFill>
                <a:sym typeface="Symbol" pitchFamily="18" charset="2"/>
              </a:rPr>
              <a:t>2.  “Per-epoch” (batch-mode) learning:</a:t>
            </a:r>
          </a:p>
          <a:p>
            <a:pPr marL="0" indent="0" eaLnBrk="1" hangingPunct="1">
              <a:spcBef>
                <a:spcPct val="10000"/>
              </a:spcBef>
              <a:spcAft>
                <a:spcPct val="30000"/>
              </a:spcAft>
              <a:defRPr/>
            </a:pPr>
            <a:r>
              <a:rPr lang="en-US" sz="3600" dirty="0">
                <a:sym typeface="Symbol" pitchFamily="18" charset="2"/>
              </a:rPr>
              <a:t>Update weights after every epoch. During epoch, compute the sum of required changes for each weight across all exemplars. After epoch, update each weight using the respective sum.</a:t>
            </a:r>
          </a:p>
          <a:p>
            <a:pPr marL="0" indent="0" eaLnBrk="1" hangingPunct="1">
              <a:spcBef>
                <a:spcPct val="10000"/>
              </a:spcBef>
              <a:spcAft>
                <a:spcPct val="30000"/>
              </a:spcAft>
              <a:defRPr/>
            </a:pPr>
            <a:endParaRPr lang="en-US" sz="2800" dirty="0">
              <a:sym typeface="Symbol" pitchFamily="18" charset="2"/>
            </a:endParaRPr>
          </a:p>
          <a:p>
            <a:pPr marL="685800" indent="-685800" eaLnBrk="1" hangingPunct="1">
              <a:spcBef>
                <a:spcPct val="10000"/>
              </a:spcBef>
              <a:spcAft>
                <a:spcPct val="30000"/>
              </a:spcAft>
              <a:defRPr/>
            </a:pPr>
            <a:endParaRPr lang="en-US" sz="2800" dirty="0">
              <a:sym typeface="Symbol"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1107">
                                            <p:txEl>
                                              <p:pRg st="0" end="0"/>
                                            </p:txEl>
                                          </p:spTgt>
                                        </p:tgtEl>
                                        <p:attrNameLst>
                                          <p:attrName>style.visibility</p:attrName>
                                        </p:attrNameLst>
                                      </p:cBhvr>
                                      <p:to>
                                        <p:strVal val="visible"/>
                                      </p:to>
                                    </p:set>
                                    <p:anim calcmode="lin" valueType="num">
                                      <p:cBhvr additive="base">
                                        <p:cTn id="7" dur="500" fill="hold"/>
                                        <p:tgtEl>
                                          <p:spTgt spid="4311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11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1107">
                                            <p:txEl>
                                              <p:pRg st="2" end="2"/>
                                            </p:txEl>
                                          </p:spTgt>
                                        </p:tgtEl>
                                        <p:attrNameLst>
                                          <p:attrName>style.visibility</p:attrName>
                                        </p:attrNameLst>
                                      </p:cBhvr>
                                      <p:to>
                                        <p:strVal val="visible"/>
                                      </p:to>
                                    </p:set>
                                    <p:anim calcmode="lin" valueType="num">
                                      <p:cBhvr additive="base">
                                        <p:cTn id="13" dur="500" fill="hold"/>
                                        <p:tgtEl>
                                          <p:spTgt spid="43110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11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31107">
                                            <p:txEl>
                                              <p:pRg st="3" end="3"/>
                                            </p:txEl>
                                          </p:spTgt>
                                        </p:tgtEl>
                                        <p:attrNameLst>
                                          <p:attrName>style.visibility</p:attrName>
                                        </p:attrNameLst>
                                      </p:cBhvr>
                                      <p:to>
                                        <p:strVal val="visible"/>
                                      </p:to>
                                    </p:set>
                                    <p:anim calcmode="lin" valueType="num">
                                      <p:cBhvr additive="base">
                                        <p:cTn id="19" dur="500" fill="hold"/>
                                        <p:tgtEl>
                                          <p:spTgt spid="43110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3110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31107">
                                            <p:txEl>
                                              <p:pRg st="5" end="5"/>
                                            </p:txEl>
                                          </p:spTgt>
                                        </p:tgtEl>
                                        <p:attrNameLst>
                                          <p:attrName>style.visibility</p:attrName>
                                        </p:attrNameLst>
                                      </p:cBhvr>
                                      <p:to>
                                        <p:strVal val="visible"/>
                                      </p:to>
                                    </p:set>
                                    <p:anim calcmode="lin" valueType="num">
                                      <p:cBhvr additive="base">
                                        <p:cTn id="25" dur="500" fill="hold"/>
                                        <p:tgtEl>
                                          <p:spTgt spid="431107">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3110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31107">
                                            <p:txEl>
                                              <p:pRg st="6" end="6"/>
                                            </p:txEl>
                                          </p:spTgt>
                                        </p:tgtEl>
                                        <p:attrNameLst>
                                          <p:attrName>style.visibility</p:attrName>
                                        </p:attrNameLst>
                                      </p:cBhvr>
                                      <p:to>
                                        <p:strVal val="visible"/>
                                      </p:to>
                                    </p:set>
                                    <p:anim calcmode="lin" valueType="num">
                                      <p:cBhvr additive="base">
                                        <p:cTn id="31" dur="500" fill="hold"/>
                                        <p:tgtEl>
                                          <p:spTgt spid="43110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110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build="p" bldLvl="2" autoUpdateAnimBg="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F375E76B-EBEB-4648-A517-F4819C7EF881}"/>
              </a:ext>
            </a:extLst>
          </p:cNvPr>
          <p:cNvSpPr>
            <a:spLocks noChangeArrowheads="1"/>
          </p:cNvSpPr>
          <p:nvPr/>
        </p:nvSpPr>
        <p:spPr bwMode="auto">
          <a:xfrm>
            <a:off x="1295400" y="457200"/>
            <a:ext cx="6202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b="1">
                <a:solidFill>
                  <a:srgbClr val="FF0000"/>
                </a:solidFill>
                <a:latin typeface="Tahoma" panose="020B0604030504040204" pitchFamily="34" charset="0"/>
              </a:rPr>
              <a:t>DIFFERENT MODES OF TRAINING</a:t>
            </a:r>
          </a:p>
        </p:txBody>
      </p:sp>
      <p:sp>
        <p:nvSpPr>
          <p:cNvPr id="188419" name="Rectangle 3">
            <a:extLst>
              <a:ext uri="{FF2B5EF4-FFF2-40B4-BE49-F238E27FC236}">
                <a16:creationId xmlns:a16="http://schemas.microsoft.com/office/drawing/2014/main" id="{88353C91-6BF2-43F3-B815-D21D293DCA17}"/>
              </a:ext>
            </a:extLst>
          </p:cNvPr>
          <p:cNvSpPr>
            <a:spLocks noChangeArrowheads="1"/>
          </p:cNvSpPr>
          <p:nvPr/>
        </p:nvSpPr>
        <p:spPr bwMode="auto">
          <a:xfrm>
            <a:off x="304800" y="1828800"/>
            <a:ext cx="81264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a:latin typeface="Tahoma" panose="020B0604030504040204" pitchFamily="34" charset="0"/>
              </a:rPr>
              <a:t>For a given training set, back propagation</a:t>
            </a:r>
            <a:r>
              <a:rPr lang="en-US" altLang="ja-JP" sz="2800">
                <a:latin typeface="Tahoma" panose="020B0604030504040204" pitchFamily="34" charset="0"/>
              </a:rPr>
              <a:t> learning</a:t>
            </a:r>
          </a:p>
          <a:p>
            <a:pPr algn="just" eaLnBrk="1" hangingPunct="1"/>
            <a:r>
              <a:rPr lang="en-US" altLang="ja-JP" sz="2800">
                <a:latin typeface="Tahoma" panose="020B0604030504040204" pitchFamily="34" charset="0"/>
              </a:rPr>
              <a:t>may thus proceed in one of two basic ways:</a:t>
            </a:r>
          </a:p>
        </p:txBody>
      </p:sp>
      <p:sp>
        <p:nvSpPr>
          <p:cNvPr id="188420" name="Rectangle 4">
            <a:extLst>
              <a:ext uri="{FF2B5EF4-FFF2-40B4-BE49-F238E27FC236}">
                <a16:creationId xmlns:a16="http://schemas.microsoft.com/office/drawing/2014/main" id="{3F42F807-CBCF-4053-B2B6-618C3A3A1EF7}"/>
              </a:ext>
            </a:extLst>
          </p:cNvPr>
          <p:cNvSpPr>
            <a:spLocks noChangeArrowheads="1"/>
          </p:cNvSpPr>
          <p:nvPr/>
        </p:nvSpPr>
        <p:spPr bwMode="auto">
          <a:xfrm>
            <a:off x="685800" y="3581400"/>
            <a:ext cx="7613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2800">
                <a:latin typeface="Tahoma" panose="020B0604030504040204" pitchFamily="34" charset="0"/>
              </a:rPr>
              <a:t>1)	Pattern /Sequential mode /On-line  Mode</a:t>
            </a:r>
          </a:p>
        </p:txBody>
      </p:sp>
      <p:sp>
        <p:nvSpPr>
          <p:cNvPr id="188421" name="Rectangle 5">
            <a:extLst>
              <a:ext uri="{FF2B5EF4-FFF2-40B4-BE49-F238E27FC236}">
                <a16:creationId xmlns:a16="http://schemas.microsoft.com/office/drawing/2014/main" id="{37645F2E-A06D-4B4E-84A5-AE36B6EC31C7}"/>
              </a:ext>
            </a:extLst>
          </p:cNvPr>
          <p:cNvSpPr>
            <a:spLocks noChangeArrowheads="1"/>
          </p:cNvSpPr>
          <p:nvPr/>
        </p:nvSpPr>
        <p:spPr bwMode="auto">
          <a:xfrm>
            <a:off x="762000" y="4419600"/>
            <a:ext cx="2963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ja-JP" sz="2800">
                <a:latin typeface="Tahoma" panose="020B0604030504040204" pitchFamily="34" charset="0"/>
              </a:rPr>
              <a:t>2)	Batch mode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8418"/>
                                        </p:tgtEl>
                                        <p:attrNameLst>
                                          <p:attrName>style.visibility</p:attrName>
                                        </p:attrNameLst>
                                      </p:cBhvr>
                                      <p:to>
                                        <p:strVal val="visible"/>
                                      </p:to>
                                    </p:set>
                                    <p:anim calcmode="lin" valueType="num">
                                      <p:cBhvr additive="base">
                                        <p:cTn id="7" dur="500" fill="hold"/>
                                        <p:tgtEl>
                                          <p:spTgt spid="188418"/>
                                        </p:tgtEl>
                                        <p:attrNameLst>
                                          <p:attrName>ppt_x</p:attrName>
                                        </p:attrNameLst>
                                      </p:cBhvr>
                                      <p:tavLst>
                                        <p:tav tm="0">
                                          <p:val>
                                            <p:strVal val="#ppt_x"/>
                                          </p:val>
                                        </p:tav>
                                        <p:tav tm="100000">
                                          <p:val>
                                            <p:strVal val="#ppt_x"/>
                                          </p:val>
                                        </p:tav>
                                      </p:tavLst>
                                    </p:anim>
                                    <p:anim calcmode="lin" valueType="num">
                                      <p:cBhvr additive="base">
                                        <p:cTn id="8" dur="500" fill="hold"/>
                                        <p:tgtEl>
                                          <p:spTgt spid="1884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8419"/>
                                        </p:tgtEl>
                                        <p:attrNameLst>
                                          <p:attrName>style.visibility</p:attrName>
                                        </p:attrNameLst>
                                      </p:cBhvr>
                                      <p:to>
                                        <p:strVal val="visible"/>
                                      </p:to>
                                    </p:set>
                                    <p:anim calcmode="lin" valueType="num">
                                      <p:cBhvr additive="base">
                                        <p:cTn id="13" dur="500" fill="hold"/>
                                        <p:tgtEl>
                                          <p:spTgt spid="188419"/>
                                        </p:tgtEl>
                                        <p:attrNameLst>
                                          <p:attrName>ppt_x</p:attrName>
                                        </p:attrNameLst>
                                      </p:cBhvr>
                                      <p:tavLst>
                                        <p:tav tm="0">
                                          <p:val>
                                            <p:strVal val="#ppt_x"/>
                                          </p:val>
                                        </p:tav>
                                        <p:tav tm="100000">
                                          <p:val>
                                            <p:strVal val="#ppt_x"/>
                                          </p:val>
                                        </p:tav>
                                      </p:tavLst>
                                    </p:anim>
                                    <p:anim calcmode="lin" valueType="num">
                                      <p:cBhvr additive="base">
                                        <p:cTn id="14" dur="500" fill="hold"/>
                                        <p:tgtEl>
                                          <p:spTgt spid="18841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8420"/>
                                        </p:tgtEl>
                                        <p:attrNameLst>
                                          <p:attrName>style.visibility</p:attrName>
                                        </p:attrNameLst>
                                      </p:cBhvr>
                                      <p:to>
                                        <p:strVal val="visible"/>
                                      </p:to>
                                    </p:set>
                                    <p:anim calcmode="lin" valueType="num">
                                      <p:cBhvr additive="base">
                                        <p:cTn id="19" dur="500" fill="hold"/>
                                        <p:tgtEl>
                                          <p:spTgt spid="188420"/>
                                        </p:tgtEl>
                                        <p:attrNameLst>
                                          <p:attrName>ppt_x</p:attrName>
                                        </p:attrNameLst>
                                      </p:cBhvr>
                                      <p:tavLst>
                                        <p:tav tm="0">
                                          <p:val>
                                            <p:strVal val="#ppt_x"/>
                                          </p:val>
                                        </p:tav>
                                        <p:tav tm="100000">
                                          <p:val>
                                            <p:strVal val="#ppt_x"/>
                                          </p:val>
                                        </p:tav>
                                      </p:tavLst>
                                    </p:anim>
                                    <p:anim calcmode="lin" valueType="num">
                                      <p:cBhvr additive="base">
                                        <p:cTn id="20" dur="500" fill="hold"/>
                                        <p:tgtEl>
                                          <p:spTgt spid="18842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8421"/>
                                        </p:tgtEl>
                                        <p:attrNameLst>
                                          <p:attrName>style.visibility</p:attrName>
                                        </p:attrNameLst>
                                      </p:cBhvr>
                                      <p:to>
                                        <p:strVal val="visible"/>
                                      </p:to>
                                    </p:set>
                                    <p:anim calcmode="lin" valueType="num">
                                      <p:cBhvr additive="base">
                                        <p:cTn id="25" dur="500" fill="hold"/>
                                        <p:tgtEl>
                                          <p:spTgt spid="188421"/>
                                        </p:tgtEl>
                                        <p:attrNameLst>
                                          <p:attrName>ppt_x</p:attrName>
                                        </p:attrNameLst>
                                      </p:cBhvr>
                                      <p:tavLst>
                                        <p:tav tm="0">
                                          <p:val>
                                            <p:strVal val="#ppt_x"/>
                                          </p:val>
                                        </p:tav>
                                        <p:tav tm="100000">
                                          <p:val>
                                            <p:strVal val="#ppt_x"/>
                                          </p:val>
                                        </p:tav>
                                      </p:tavLst>
                                    </p:anim>
                                    <p:anim calcmode="lin" valueType="num">
                                      <p:cBhvr additive="base">
                                        <p:cTn id="26" dur="500" fill="hold"/>
                                        <p:tgtEl>
                                          <p:spTgt spid="188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P spid="188419" grpId="0"/>
      <p:bldP spid="188420" grpId="0"/>
      <p:bldP spid="188421" grpId="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E10E3B-E8DC-40B0-BB6F-A084906E1A9B}"/>
              </a:ext>
            </a:extLst>
          </p:cNvPr>
          <p:cNvSpPr txBox="1">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solidFill>
                  <a:srgbClr val="FF0000"/>
                </a:solidFill>
                <a:latin typeface="Calibri" panose="020F0502020204030204" pitchFamily="34" charset="0"/>
              </a:rPr>
              <a:t>Pattern mode/Sample-by-sample/Online   </a:t>
            </a:r>
            <a:r>
              <a:rPr lang="en-US" altLang="en-US" sz="3600" b="1">
                <a:latin typeface="Calibri" panose="020F0502020204030204" pitchFamily="34" charset="0"/>
              </a:rPr>
              <a:t>: </a:t>
            </a:r>
            <a:r>
              <a:rPr lang="en-US" altLang="en-US" sz="3600">
                <a:latin typeface="Tahoma" panose="020B0604030504040204" pitchFamily="34" charset="0"/>
              </a:rPr>
              <a:t>In the case of pattern mode, the whole sequence of forward and backward computation is performed resulting in weight adjustment </a:t>
            </a:r>
            <a:r>
              <a:rPr lang="en-US" altLang="en-US" sz="3600">
                <a:solidFill>
                  <a:srgbClr val="FF0000"/>
                </a:solidFill>
                <a:latin typeface="Tahoma" panose="020B0604030504040204" pitchFamily="34" charset="0"/>
              </a:rPr>
              <a:t>for each pattern </a:t>
            </a:r>
          </a:p>
          <a:p>
            <a:pPr eaLnBrk="1" hangingPunct="1"/>
            <a:endParaRPr lang="en-US" altLang="en-US" sz="3600">
              <a:solidFill>
                <a:srgbClr val="FF0000"/>
              </a:solidFill>
              <a:latin typeface="Tahoma" panose="020B0604030504040204" pitchFamily="34" charset="0"/>
            </a:endParaRPr>
          </a:p>
          <a:p>
            <a:pPr eaLnBrk="1" hangingPunct="1"/>
            <a:r>
              <a:rPr lang="en-US" altLang="en-US" sz="3600" b="1">
                <a:latin typeface="Calibri" panose="020F0502020204030204" pitchFamily="34" charset="0"/>
              </a:rPr>
              <a:t>ANN weights are updated every time a training sample is presented to the network</a:t>
            </a:r>
            <a:endParaRPr lang="en-US" altLang="en-US" sz="3600">
              <a:sym typeface="Symbol" panose="05050102010706020507" pitchFamily="18" charset="2"/>
            </a:endParaRPr>
          </a:p>
          <a:p>
            <a:pPr eaLnBrk="1" hangingPunct="1"/>
            <a:endParaRPr lang="en-US" altLang="en-US" sz="3600">
              <a:sym typeface="Symbol" panose="05050102010706020507" pitchFamily="18" charset="2"/>
            </a:endParaRPr>
          </a:p>
          <a:p>
            <a:pPr eaLnBrk="1" hangingPunct="1"/>
            <a:r>
              <a:rPr lang="en-US" altLang="en-US" sz="3600">
                <a:sym typeface="Symbol" panose="05050102010706020507" pitchFamily="18" charset="2"/>
              </a:rPr>
              <a:t>During per-pattern learning, it is important to present the examples in </a:t>
            </a:r>
            <a:r>
              <a:rPr lang="en-US" altLang="en-US" sz="3600">
                <a:solidFill>
                  <a:srgbClr val="FF0000"/>
                </a:solidFill>
                <a:sym typeface="Symbol" panose="05050102010706020507" pitchFamily="18" charset="2"/>
              </a:rPr>
              <a:t>random order</a:t>
            </a:r>
            <a:r>
              <a:rPr lang="en-US" altLang="en-US" sz="3600">
                <a:sym typeface="Symbol" panose="05050102010706020507" pitchFamily="18" charset="2"/>
              </a:rPr>
              <a:t>. </a:t>
            </a:r>
          </a:p>
          <a:p>
            <a:pPr eaLnBrk="1" hangingPunct="1"/>
            <a:endParaRPr lang="en-US" altLang="en-US" sz="36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a:extLst>
              <a:ext uri="{FF2B5EF4-FFF2-40B4-BE49-F238E27FC236}">
                <a16:creationId xmlns:a16="http://schemas.microsoft.com/office/drawing/2014/main" id="{E2B5C1B5-1200-4894-930C-18C8ECE8BE1D}"/>
              </a:ext>
            </a:extLst>
          </p:cNvPr>
          <p:cNvSpPr>
            <a:spLocks noChangeArrowheads="1"/>
          </p:cNvSpPr>
          <p:nvPr/>
        </p:nvSpPr>
        <p:spPr bwMode="auto">
          <a:xfrm>
            <a:off x="709613" y="317500"/>
            <a:ext cx="66246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ja-JP" sz="3600" b="1">
                <a:solidFill>
                  <a:srgbClr val="FF0000"/>
                </a:solidFill>
                <a:latin typeface="Tahoma" panose="020B0604030504040204" pitchFamily="34" charset="0"/>
              </a:rPr>
              <a:t>BATCH MODE OF TRAINING</a:t>
            </a:r>
          </a:p>
        </p:txBody>
      </p:sp>
      <p:sp>
        <p:nvSpPr>
          <p:cNvPr id="315395" name="Rectangle 3">
            <a:extLst>
              <a:ext uri="{FF2B5EF4-FFF2-40B4-BE49-F238E27FC236}">
                <a16:creationId xmlns:a16="http://schemas.microsoft.com/office/drawing/2014/main" id="{DA3B208F-D4B8-4AF6-B21C-FD056EACDE5E}"/>
              </a:ext>
            </a:extLst>
          </p:cNvPr>
          <p:cNvSpPr>
            <a:spLocks noChangeArrowheads="1"/>
          </p:cNvSpPr>
          <p:nvPr/>
        </p:nvSpPr>
        <p:spPr bwMode="auto">
          <a:xfrm>
            <a:off x="0" y="1495425"/>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3600">
                <a:latin typeface="Tahoma" panose="020B0604030504040204" pitchFamily="34" charset="0"/>
              </a:rPr>
              <a:t>In batch mode the weight up-gradation is done after the whole N sets are presented </a:t>
            </a:r>
          </a:p>
        </p:txBody>
      </p:sp>
      <p:sp>
        <p:nvSpPr>
          <p:cNvPr id="315396" name="Rectangle 4">
            <a:extLst>
              <a:ext uri="{FF2B5EF4-FFF2-40B4-BE49-F238E27FC236}">
                <a16:creationId xmlns:a16="http://schemas.microsoft.com/office/drawing/2014/main" id="{EAB210AF-15A7-4362-9C7B-73B867CB9401}"/>
              </a:ext>
            </a:extLst>
          </p:cNvPr>
          <p:cNvSpPr>
            <a:spLocks noChangeArrowheads="1"/>
          </p:cNvSpPr>
          <p:nvPr/>
        </p:nvSpPr>
        <p:spPr bwMode="auto">
          <a:xfrm>
            <a:off x="0" y="3629025"/>
            <a:ext cx="914400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3600">
                <a:latin typeface="Tahoma" panose="020B0604030504040204" pitchFamily="34" charset="0"/>
              </a:rPr>
              <a:t>One completed presentation of entire training set  is called an </a:t>
            </a:r>
            <a:r>
              <a:rPr lang="en-US" altLang="ja-JP" sz="3600" i="1">
                <a:solidFill>
                  <a:srgbClr val="FF0066"/>
                </a:solidFill>
                <a:latin typeface="Tahoma" panose="020B0604030504040204" pitchFamily="34" charset="0"/>
              </a:rPr>
              <a:t>Epoch</a:t>
            </a:r>
            <a:r>
              <a:rPr lang="en-US" altLang="ja-JP" sz="3600">
                <a:solidFill>
                  <a:srgbClr val="FF0066"/>
                </a:solidFill>
                <a:latin typeface="Tahoma" panose="020B0604030504040204" pitchFamily="34" charset="0"/>
              </a:rPr>
              <a:t>. </a:t>
            </a:r>
          </a:p>
        </p:txBody>
      </p:sp>
      <p:sp>
        <p:nvSpPr>
          <p:cNvPr id="315397" name="Rectangle 5">
            <a:extLst>
              <a:ext uri="{FF2B5EF4-FFF2-40B4-BE49-F238E27FC236}">
                <a16:creationId xmlns:a16="http://schemas.microsoft.com/office/drawing/2014/main" id="{76944F93-CAFB-4135-81D6-2CDB81B4BF16}"/>
              </a:ext>
            </a:extLst>
          </p:cNvPr>
          <p:cNvSpPr>
            <a:spLocks noChangeArrowheads="1"/>
          </p:cNvSpPr>
          <p:nvPr/>
        </p:nvSpPr>
        <p:spPr bwMode="auto">
          <a:xfrm>
            <a:off x="228600" y="5602288"/>
            <a:ext cx="8686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ja-JP" sz="3600" i="1">
                <a:solidFill>
                  <a:srgbClr val="FF0000"/>
                </a:solidFill>
                <a:latin typeface="Tahoma" panose="020B0604030504040204" pitchFamily="34" charset="0"/>
              </a:rPr>
              <a:t>Batch mode is more accurate than pattern mode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5394"/>
                                        </p:tgtEl>
                                        <p:attrNameLst>
                                          <p:attrName>style.visibility</p:attrName>
                                        </p:attrNameLst>
                                      </p:cBhvr>
                                      <p:to>
                                        <p:strVal val="visible"/>
                                      </p:to>
                                    </p:set>
                                    <p:anim calcmode="lin" valueType="num">
                                      <p:cBhvr additive="base">
                                        <p:cTn id="7" dur="500" fill="hold"/>
                                        <p:tgtEl>
                                          <p:spTgt spid="315394"/>
                                        </p:tgtEl>
                                        <p:attrNameLst>
                                          <p:attrName>ppt_x</p:attrName>
                                        </p:attrNameLst>
                                      </p:cBhvr>
                                      <p:tavLst>
                                        <p:tav tm="0">
                                          <p:val>
                                            <p:strVal val="#ppt_x"/>
                                          </p:val>
                                        </p:tav>
                                        <p:tav tm="100000">
                                          <p:val>
                                            <p:strVal val="#ppt_x"/>
                                          </p:val>
                                        </p:tav>
                                      </p:tavLst>
                                    </p:anim>
                                    <p:anim calcmode="lin" valueType="num">
                                      <p:cBhvr additive="base">
                                        <p:cTn id="8" dur="500" fill="hold"/>
                                        <p:tgtEl>
                                          <p:spTgt spid="3153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5395"/>
                                        </p:tgtEl>
                                        <p:attrNameLst>
                                          <p:attrName>style.visibility</p:attrName>
                                        </p:attrNameLst>
                                      </p:cBhvr>
                                      <p:to>
                                        <p:strVal val="visible"/>
                                      </p:to>
                                    </p:set>
                                    <p:anim calcmode="lin" valueType="num">
                                      <p:cBhvr additive="base">
                                        <p:cTn id="13" dur="500" fill="hold"/>
                                        <p:tgtEl>
                                          <p:spTgt spid="315395"/>
                                        </p:tgtEl>
                                        <p:attrNameLst>
                                          <p:attrName>ppt_x</p:attrName>
                                        </p:attrNameLst>
                                      </p:cBhvr>
                                      <p:tavLst>
                                        <p:tav tm="0">
                                          <p:val>
                                            <p:strVal val="#ppt_x"/>
                                          </p:val>
                                        </p:tav>
                                        <p:tav tm="100000">
                                          <p:val>
                                            <p:strVal val="#ppt_x"/>
                                          </p:val>
                                        </p:tav>
                                      </p:tavLst>
                                    </p:anim>
                                    <p:anim calcmode="lin" valueType="num">
                                      <p:cBhvr additive="base">
                                        <p:cTn id="14" dur="500" fill="hold"/>
                                        <p:tgtEl>
                                          <p:spTgt spid="31539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5396"/>
                                        </p:tgtEl>
                                        <p:attrNameLst>
                                          <p:attrName>style.visibility</p:attrName>
                                        </p:attrNameLst>
                                      </p:cBhvr>
                                      <p:to>
                                        <p:strVal val="visible"/>
                                      </p:to>
                                    </p:set>
                                    <p:anim calcmode="lin" valueType="num">
                                      <p:cBhvr additive="base">
                                        <p:cTn id="19" dur="500" fill="hold"/>
                                        <p:tgtEl>
                                          <p:spTgt spid="315396"/>
                                        </p:tgtEl>
                                        <p:attrNameLst>
                                          <p:attrName>ppt_x</p:attrName>
                                        </p:attrNameLst>
                                      </p:cBhvr>
                                      <p:tavLst>
                                        <p:tav tm="0">
                                          <p:val>
                                            <p:strVal val="#ppt_x"/>
                                          </p:val>
                                        </p:tav>
                                        <p:tav tm="100000">
                                          <p:val>
                                            <p:strVal val="#ppt_x"/>
                                          </p:val>
                                        </p:tav>
                                      </p:tavLst>
                                    </p:anim>
                                    <p:anim calcmode="lin" valueType="num">
                                      <p:cBhvr additive="base">
                                        <p:cTn id="20" dur="500" fill="hold"/>
                                        <p:tgtEl>
                                          <p:spTgt spid="31539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5397"/>
                                        </p:tgtEl>
                                        <p:attrNameLst>
                                          <p:attrName>style.visibility</p:attrName>
                                        </p:attrNameLst>
                                      </p:cBhvr>
                                      <p:to>
                                        <p:strVal val="visible"/>
                                      </p:to>
                                    </p:set>
                                    <p:anim calcmode="lin" valueType="num">
                                      <p:cBhvr additive="base">
                                        <p:cTn id="25" dur="500" fill="hold"/>
                                        <p:tgtEl>
                                          <p:spTgt spid="315397"/>
                                        </p:tgtEl>
                                        <p:attrNameLst>
                                          <p:attrName>ppt_x</p:attrName>
                                        </p:attrNameLst>
                                      </p:cBhvr>
                                      <p:tavLst>
                                        <p:tav tm="0">
                                          <p:val>
                                            <p:strVal val="#ppt_x"/>
                                          </p:val>
                                        </p:tav>
                                        <p:tav tm="100000">
                                          <p:val>
                                            <p:strVal val="#ppt_x"/>
                                          </p:val>
                                        </p:tav>
                                      </p:tavLst>
                                    </p:anim>
                                    <p:anim calcmode="lin" valueType="num">
                                      <p:cBhvr additive="base">
                                        <p:cTn id="26" dur="500" fill="hold"/>
                                        <p:tgtEl>
                                          <p:spTgt spid="315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4" grpId="0"/>
      <p:bldP spid="315395" grpId="0"/>
      <p:bldP spid="315396" grpId="0"/>
      <p:bldP spid="315397" grpId="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548AA-7CE4-4450-90F4-FEEC08227F78}"/>
              </a:ext>
            </a:extLst>
          </p:cNvPr>
          <p:cNvSpPr>
            <a:spLocks noChangeArrowheads="1"/>
          </p:cNvSpPr>
          <p:nvPr/>
        </p:nvSpPr>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ym typeface="Symbol" panose="05050102010706020507" pitchFamily="18" charset="2"/>
              </a:rPr>
              <a:t>network can make more </a:t>
            </a:r>
            <a:r>
              <a:rPr lang="en-US" altLang="en-US" sz="3600">
                <a:solidFill>
                  <a:srgbClr val="FF0000"/>
                </a:solidFill>
                <a:sym typeface="Symbol" panose="05050102010706020507" pitchFamily="18" charset="2"/>
              </a:rPr>
              <a:t>informed decisions </a:t>
            </a:r>
            <a:r>
              <a:rPr lang="en-US" altLang="en-US" sz="3600">
                <a:sym typeface="Symbol" panose="05050102010706020507" pitchFamily="18" charset="2"/>
              </a:rPr>
              <a:t>about weight updates in per-epoch learning </a:t>
            </a:r>
          </a:p>
          <a:p>
            <a:pPr eaLnBrk="1" hangingPunct="1"/>
            <a:endParaRPr lang="en-US" altLang="en-US" sz="3600" b="1">
              <a:latin typeface="Calibri" panose="020F0502020204030204" pitchFamily="34" charset="0"/>
              <a:sym typeface="Symbol" panose="05050102010706020507" pitchFamily="18" charset="2"/>
            </a:endParaRPr>
          </a:p>
          <a:p>
            <a:pPr eaLnBrk="1" hangingPunct="1"/>
            <a:r>
              <a:rPr lang="en-US" altLang="en-US" sz="3600" b="1">
                <a:latin typeface="Calibri" panose="020F0502020204030204" pitchFamily="34" charset="0"/>
              </a:rPr>
              <a:t>The problem with batch  training  is that </a:t>
            </a:r>
            <a:r>
              <a:rPr lang="en-US" altLang="en-US" sz="3600" b="1">
                <a:solidFill>
                  <a:srgbClr val="FF0000"/>
                </a:solidFill>
                <a:latin typeface="Calibri" panose="020F0502020204030204" pitchFamily="34" charset="0"/>
              </a:rPr>
              <a:t>if the training cases are too many,</a:t>
            </a:r>
            <a:r>
              <a:rPr lang="en-US" altLang="en-US" sz="3600" b="1">
                <a:latin typeface="Calibri" panose="020F0502020204030204" pitchFamily="34" charset="0"/>
              </a:rPr>
              <a:t> the learning algorithm may have to wait too long before each weight update. </a:t>
            </a:r>
          </a:p>
          <a:p>
            <a:pPr eaLnBrk="1" hangingPunct="1"/>
            <a:endParaRPr lang="en-US" altLang="en-US" sz="3600" b="1">
              <a:latin typeface="Calibri" panose="020F0502020204030204" pitchFamily="34" charset="0"/>
            </a:endParaRPr>
          </a:p>
          <a:p>
            <a:pPr eaLnBrk="1" hangingPunct="1"/>
            <a:r>
              <a:rPr lang="en-US" altLang="en-US" sz="3600" b="1">
                <a:latin typeface="Calibri" panose="020F0502020204030204" pitchFamily="34" charset="0"/>
              </a:rPr>
              <a:t>online learning is a noisier learning process compared to batch learning, and it can sometimes show </a:t>
            </a:r>
            <a:r>
              <a:rPr lang="en-US" altLang="en-US" sz="3600" b="1">
                <a:solidFill>
                  <a:srgbClr val="FF0000"/>
                </a:solidFill>
                <a:latin typeface="Calibri" panose="020F0502020204030204" pitchFamily="34" charset="0"/>
              </a:rPr>
              <a:t>slow convergence </a:t>
            </a:r>
            <a:r>
              <a:rPr lang="en-US" altLang="en-US" sz="3600" b="1">
                <a:latin typeface="Calibri" panose="020F0502020204030204" pitchFamily="34" charset="0"/>
              </a:rPr>
              <a:t>properties.</a:t>
            </a:r>
            <a:endParaRPr lang="en-US" altLang="en-US" sz="4400" b="1">
              <a:latin typeface="Calibri" panose="020F0502020204030204" pitchFamily="34" charset="0"/>
            </a:endParaRPr>
          </a:p>
          <a:p>
            <a:pPr eaLnBrk="1" hangingPunct="1"/>
            <a:endParaRPr lang="en-US" altLang="en-US" sz="44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TextBox 2">
            <a:extLst>
              <a:ext uri="{FF2B5EF4-FFF2-40B4-BE49-F238E27FC236}">
                <a16:creationId xmlns:a16="http://schemas.microsoft.com/office/drawing/2014/main" id="{31A6EEF8-AB7D-4A67-B0B5-481B57A52D56}"/>
              </a:ext>
            </a:extLst>
          </p:cNvPr>
          <p:cNvSpPr txBox="1">
            <a:spLocks noChangeArrowheads="1"/>
          </p:cNvSpPr>
          <p:nvPr/>
        </p:nvSpPr>
        <p:spPr bwMode="auto">
          <a:xfrm>
            <a:off x="0" y="4241800"/>
            <a:ext cx="91440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latin typeface="Calibri" panose="020F0502020204030204" pitchFamily="34" charset="0"/>
            </a:endParaRPr>
          </a:p>
          <a:p>
            <a:pPr eaLnBrk="1" hangingPunct="1"/>
            <a:endParaRPr lang="en-US" altLang="en-US" sz="2800" b="1">
              <a:latin typeface="Calibri" panose="020F0502020204030204" pitchFamily="34" charset="0"/>
            </a:endParaRPr>
          </a:p>
        </p:txBody>
      </p:sp>
      <p:sp>
        <p:nvSpPr>
          <p:cNvPr id="4" name="Rectangle 3">
            <a:extLst>
              <a:ext uri="{FF2B5EF4-FFF2-40B4-BE49-F238E27FC236}">
                <a16:creationId xmlns:a16="http://schemas.microsoft.com/office/drawing/2014/main" id="{E558114E-12F1-4308-B72D-11174DEFEB3C}"/>
              </a:ext>
            </a:extLst>
          </p:cNvPr>
          <p:cNvSpPr>
            <a:spLocks noChangeArrowheads="1"/>
          </p:cNvSpPr>
          <p:nvPr/>
        </p:nvSpPr>
        <p:spPr bwMode="auto">
          <a:xfrm>
            <a:off x="0" y="0"/>
            <a:ext cx="9144000" cy="729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800" b="1">
              <a:latin typeface="Calibri" panose="020F0502020204030204" pitchFamily="34" charset="0"/>
            </a:endParaRPr>
          </a:p>
          <a:p>
            <a:pPr eaLnBrk="1" hangingPunct="1"/>
            <a:r>
              <a:rPr lang="en-US" altLang="en-US" sz="4400" b="1">
                <a:solidFill>
                  <a:srgbClr val="FF0000"/>
                </a:solidFill>
                <a:latin typeface="Calibri" panose="020F0502020204030204" pitchFamily="34" charset="0"/>
              </a:rPr>
              <a:t>Mini-batch learning --</a:t>
            </a:r>
            <a:r>
              <a:rPr lang="en-US" altLang="en-US" sz="4400" b="1">
                <a:latin typeface="Calibri" panose="020F0502020204030204" pitchFamily="34" charset="0"/>
              </a:rPr>
              <a:t>Combination of batch and pattern(on-line) mode of training can provide a good trade-off between these two methods</a:t>
            </a:r>
          </a:p>
          <a:p>
            <a:pPr eaLnBrk="1" hangingPunct="1"/>
            <a:endParaRPr lang="en-US" altLang="en-US" sz="4400" b="1">
              <a:latin typeface="Calibri" panose="020F0502020204030204" pitchFamily="34" charset="0"/>
            </a:endParaRPr>
          </a:p>
          <a:p>
            <a:pPr eaLnBrk="1" hangingPunct="1"/>
            <a:r>
              <a:rPr lang="en-US" altLang="en-US" sz="4400" b="1">
                <a:latin typeface="Calibri" panose="020F0502020204030204" pitchFamily="34" charset="0"/>
              </a:rPr>
              <a:t>Training cases are separated into </a:t>
            </a:r>
            <a:r>
              <a:rPr lang="en-US" altLang="en-US" sz="4400" b="1">
                <a:solidFill>
                  <a:srgbClr val="FF0000"/>
                </a:solidFill>
                <a:latin typeface="Calibri" panose="020F0502020204030204" pitchFamily="34" charset="0"/>
              </a:rPr>
              <a:t>several portions (mini-batch</a:t>
            </a:r>
            <a:r>
              <a:rPr lang="en-US" altLang="en-US" sz="4400" b="1">
                <a:latin typeface="Calibri" panose="020F0502020204030204" pitchFamily="34" charset="0"/>
              </a:rPr>
              <a:t>), and within each portion a batch training is performed</a:t>
            </a:r>
          </a:p>
          <a:p>
            <a:pPr eaLnBrk="1" hangingPunct="1"/>
            <a:endParaRPr lang="en-US" altLang="en-US" sz="44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107198-847A-45B4-98F4-F34B7A6FD97A}"/>
              </a:ext>
            </a:extLst>
          </p:cNvPr>
          <p:cNvSpPr>
            <a:spLocks noChangeArrowheads="1"/>
          </p:cNvSpPr>
          <p:nvPr/>
        </p:nvSpPr>
        <p:spPr bwMode="auto">
          <a:xfrm>
            <a:off x="0" y="0"/>
            <a:ext cx="9144000" cy="615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ko-KR" sz="2800" b="1">
                <a:ea typeface="Gulim" panose="020B0600000101010101" pitchFamily="34" charset="-127"/>
              </a:rPr>
              <a:t>Per  Epoch is also called </a:t>
            </a:r>
            <a:r>
              <a:rPr lang="en-US" altLang="ko-KR" sz="2800" b="1">
                <a:solidFill>
                  <a:srgbClr val="FF0000"/>
                </a:solidFill>
                <a:ea typeface="Gulim" panose="020B0600000101010101" pitchFamily="34" charset="-127"/>
              </a:rPr>
              <a:t>standard gradient descent </a:t>
            </a:r>
          </a:p>
          <a:p>
            <a:pPr eaLnBrk="1" hangingPunct="1"/>
            <a:endParaRPr lang="en-US" altLang="ko-KR" sz="2800" b="1">
              <a:solidFill>
                <a:srgbClr val="FF0000"/>
              </a:solidFill>
              <a:ea typeface="Gulim" panose="020B0600000101010101" pitchFamily="34" charset="-127"/>
            </a:endParaRPr>
          </a:p>
          <a:p>
            <a:pPr eaLnBrk="1" hangingPunct="1"/>
            <a:r>
              <a:rPr lang="en-US" altLang="ko-KR" sz="2800" b="1">
                <a:solidFill>
                  <a:srgbClr val="FF0000"/>
                </a:solidFill>
                <a:ea typeface="Gulim" panose="020B0600000101010101" pitchFamily="34" charset="-127"/>
              </a:rPr>
              <a:t>Per-</a:t>
            </a:r>
            <a:r>
              <a:rPr lang="en-US" altLang="ko-KR" sz="2800" b="1">
                <a:ea typeface="Gulim" panose="020B0600000101010101" pitchFamily="34" charset="-127"/>
              </a:rPr>
              <a:t>Pattern  is also called </a:t>
            </a:r>
            <a:r>
              <a:rPr lang="en-US" altLang="ko-KR" sz="2800" b="1" i="1">
                <a:solidFill>
                  <a:srgbClr val="00B0F0"/>
                </a:solidFill>
                <a:ea typeface="Gulim" panose="020B0600000101010101" pitchFamily="34" charset="-127"/>
              </a:rPr>
              <a:t>incremental gradient descent</a:t>
            </a:r>
            <a:r>
              <a:rPr lang="en-US" altLang="ko-KR" sz="2800" b="1">
                <a:solidFill>
                  <a:srgbClr val="00B0F0"/>
                </a:solidFill>
                <a:ea typeface="Gulim" panose="020B0600000101010101" pitchFamily="34" charset="-127"/>
              </a:rPr>
              <a:t> (or </a:t>
            </a:r>
            <a:r>
              <a:rPr lang="en-US" altLang="ko-KR" sz="3600" b="1" i="1">
                <a:solidFill>
                  <a:srgbClr val="00B0F0"/>
                </a:solidFill>
                <a:ea typeface="Gulim" panose="020B0600000101010101" pitchFamily="34" charset="-127"/>
              </a:rPr>
              <a:t>stochastic gradient descent</a:t>
            </a:r>
            <a:r>
              <a:rPr lang="en-US" altLang="ko-KR" sz="2800" b="1">
                <a:solidFill>
                  <a:srgbClr val="00B0F0"/>
                </a:solidFill>
                <a:ea typeface="Gulim" panose="020B0600000101010101" pitchFamily="34" charset="-127"/>
              </a:rPr>
              <a:t>). </a:t>
            </a:r>
            <a:endParaRPr lang="en-US" altLang="ko-KR" sz="2800" b="1">
              <a:ea typeface="Gulim" panose="020B0600000101010101" pitchFamily="34" charset="-127"/>
            </a:endParaRPr>
          </a:p>
          <a:p>
            <a:pPr eaLnBrk="1" hangingPunct="1">
              <a:lnSpc>
                <a:spcPct val="150000"/>
              </a:lnSpc>
            </a:pPr>
            <a:endParaRPr lang="en-US" altLang="ko-KR" sz="2800" b="1">
              <a:solidFill>
                <a:srgbClr val="FF0000"/>
              </a:solidFill>
              <a:ea typeface="Gulim" panose="020B0600000101010101" pitchFamily="34" charset="-127"/>
            </a:endParaRPr>
          </a:p>
          <a:p>
            <a:pPr eaLnBrk="1" hangingPunct="1">
              <a:lnSpc>
                <a:spcPct val="150000"/>
              </a:lnSpc>
            </a:pPr>
            <a:r>
              <a:rPr lang="en-US" altLang="ko-KR" sz="2800" b="1">
                <a:solidFill>
                  <a:srgbClr val="FF0000"/>
                </a:solidFill>
                <a:ea typeface="Gulim" panose="020B0600000101010101" pitchFamily="34" charset="-127"/>
              </a:rPr>
              <a:t>The key differences between </a:t>
            </a:r>
            <a:r>
              <a:rPr lang="en-US" altLang="ko-KR" sz="2800">
                <a:solidFill>
                  <a:srgbClr val="FF0000"/>
                </a:solidFill>
                <a:ea typeface="Gulim" panose="020B0600000101010101" pitchFamily="34" charset="-127"/>
              </a:rPr>
              <a:t>standard gradient descent </a:t>
            </a:r>
            <a:r>
              <a:rPr lang="en-US" altLang="ko-KR" sz="2800" b="1">
                <a:solidFill>
                  <a:srgbClr val="FF0000"/>
                </a:solidFill>
                <a:ea typeface="Gulim" panose="020B0600000101010101" pitchFamily="34" charset="-127"/>
              </a:rPr>
              <a:t>and stochastic gradient descent :</a:t>
            </a:r>
          </a:p>
          <a:p>
            <a:pPr eaLnBrk="1" hangingPunct="1">
              <a:lnSpc>
                <a:spcPct val="150000"/>
              </a:lnSpc>
            </a:pPr>
            <a:endParaRPr lang="en-US" altLang="ko-KR" sz="2400">
              <a:ea typeface="Gulim" panose="020B0600000101010101" pitchFamily="34" charset="-127"/>
              <a:sym typeface="Symbol" panose="05050102010706020507" pitchFamily="18" charset="2"/>
            </a:endParaRPr>
          </a:p>
          <a:p>
            <a:pPr lvl="1" eaLnBrk="1" hangingPunct="1"/>
            <a:r>
              <a:rPr lang="en-US" altLang="ko-KR" sz="2800">
                <a:ea typeface="Gulim" panose="020B0600000101010101" pitchFamily="34" charset="-127"/>
              </a:rPr>
              <a:t>In </a:t>
            </a:r>
            <a:r>
              <a:rPr lang="en-US" altLang="ko-KR" sz="2800">
                <a:solidFill>
                  <a:srgbClr val="FF0000"/>
                </a:solidFill>
                <a:ea typeface="Gulim" panose="020B0600000101010101" pitchFamily="34" charset="-127"/>
              </a:rPr>
              <a:t>standard gradient descent </a:t>
            </a:r>
            <a:r>
              <a:rPr lang="en-US" altLang="ko-KR" sz="2800">
                <a:ea typeface="Gulim" panose="020B0600000101010101" pitchFamily="34" charset="-127"/>
              </a:rPr>
              <a:t>, the error is summed over </a:t>
            </a:r>
            <a:r>
              <a:rPr lang="en-US" altLang="ko-KR" sz="2800" b="1">
                <a:ea typeface="Gulim" panose="020B0600000101010101" pitchFamily="34" charset="-127"/>
              </a:rPr>
              <a:t>all examples</a:t>
            </a:r>
            <a:r>
              <a:rPr lang="en-US" altLang="ko-KR" sz="2800">
                <a:ea typeface="Gulim" panose="020B0600000101010101" pitchFamily="34" charset="-127"/>
              </a:rPr>
              <a:t> before upgrading weights, whereas in stochastic gradient descent weights are updated upon examining </a:t>
            </a:r>
            <a:r>
              <a:rPr lang="en-US" altLang="ko-KR" sz="2800" b="1">
                <a:ea typeface="Gulim" panose="020B0600000101010101" pitchFamily="34" charset="-127"/>
              </a:rPr>
              <a:t>each</a:t>
            </a:r>
            <a:r>
              <a:rPr lang="en-US" altLang="ko-KR" sz="2800">
                <a:ea typeface="Gulim" panose="020B0600000101010101" pitchFamily="34" charset="-127"/>
              </a:rPr>
              <a:t> </a:t>
            </a:r>
            <a:r>
              <a:rPr lang="en-US" altLang="ko-KR" sz="2800" b="1">
                <a:ea typeface="Gulim" panose="020B0600000101010101" pitchFamily="34" charset="-127"/>
              </a:rPr>
              <a:t>training example</a:t>
            </a:r>
            <a:r>
              <a:rPr lang="en-US" altLang="ko-KR" sz="2800">
                <a:ea typeface="Gulim" panose="020B0600000101010101" pitchFamily="34" charset="-127"/>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2F43D6-480F-4748-BC15-90728CEC9C3D}"/>
              </a:ext>
            </a:extLst>
          </p:cNvPr>
          <p:cNvSpPr>
            <a:spLocks noChangeArrowheads="1"/>
          </p:cNvSpPr>
          <p:nvPr/>
        </p:nvSpPr>
        <p:spPr bwMode="auto">
          <a:xfrm>
            <a:off x="0" y="0"/>
            <a:ext cx="9144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ü"/>
            </a:pPr>
            <a:r>
              <a:rPr lang="en-US" altLang="en-US" sz="3200"/>
              <a:t>In SGD, better  to randomly shuffle the training examples.</a:t>
            </a:r>
          </a:p>
          <a:p>
            <a:pPr eaLnBrk="1" hangingPunct="1">
              <a:buFont typeface="Wingdings" panose="05000000000000000000" pitchFamily="2" charset="2"/>
              <a:buChar char="ü"/>
            </a:pPr>
            <a:endParaRPr lang="en-US" altLang="en-US" sz="3200"/>
          </a:p>
          <a:p>
            <a:pPr eaLnBrk="1" hangingPunct="1">
              <a:buFont typeface="Wingdings" panose="05000000000000000000" pitchFamily="2" charset="2"/>
              <a:buChar char="ü"/>
            </a:pPr>
            <a:r>
              <a:rPr lang="en-US" altLang="en-US" sz="3200"/>
              <a:t>In SGD, because it’s using only one example at a time, its path to the minima is noisier (more random) than that of the batch gradient. But it’s ok as we are indifferent to the path, as long as it gives us the minimum AND the shorter training time.</a:t>
            </a:r>
          </a:p>
          <a:p>
            <a:pPr eaLnBrk="1" hangingPunct="1">
              <a:buFont typeface="Wingdings" panose="05000000000000000000" pitchFamily="2" charset="2"/>
              <a:buChar char="ü"/>
            </a:pPr>
            <a:endParaRPr lang="en-US" altLang="en-US" sz="3200"/>
          </a:p>
          <a:p>
            <a:pPr eaLnBrk="1" hangingPunct="1">
              <a:buFont typeface="Wingdings" panose="05000000000000000000" pitchFamily="2" charset="2"/>
              <a:buChar char="ü"/>
            </a:pPr>
            <a:r>
              <a:rPr lang="en-US" altLang="en-US" sz="3200"/>
              <a:t> Mini-batch gradient descent uses </a:t>
            </a:r>
            <a:r>
              <a:rPr lang="en-US" altLang="en-US" sz="3200" b="1"/>
              <a:t>n</a:t>
            </a:r>
            <a:r>
              <a:rPr lang="en-US" altLang="en-US" sz="3200"/>
              <a:t> data points (instead of </a:t>
            </a:r>
            <a:r>
              <a:rPr lang="en-US" altLang="en-US" sz="3200" b="1"/>
              <a:t>1</a:t>
            </a:r>
            <a:r>
              <a:rPr lang="en-US" altLang="en-US" sz="3200"/>
              <a:t> sample in SGD) at each iteration.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a:extLst>
              <a:ext uri="{FF2B5EF4-FFF2-40B4-BE49-F238E27FC236}">
                <a16:creationId xmlns:a16="http://schemas.microsoft.com/office/drawing/2014/main" id="{0C58CCCE-1C95-4FC0-9D27-BD733CD3F0C1}"/>
              </a:ext>
            </a:extLst>
          </p:cNvPr>
          <p:cNvSpPr>
            <a:spLocks noGrp="1" noChangeArrowheads="1"/>
          </p:cNvSpPr>
          <p:nvPr>
            <p:ph type="title"/>
            <p:custDataLst>
              <p:tags r:id="rId1"/>
            </p:custDataLst>
          </p:nvPr>
        </p:nvSpPr>
        <p:spPr/>
        <p:txBody>
          <a:bodyPr/>
          <a:lstStyle/>
          <a:p>
            <a:r>
              <a:rPr lang="en-US" altLang="en-US">
                <a:solidFill>
                  <a:srgbClr val="FF0000"/>
                </a:solidFill>
                <a:latin typeface="Arial" panose="020B0604020202020204" pitchFamily="34" charset="0"/>
              </a:rPr>
              <a:t>Training and testing data</a:t>
            </a:r>
          </a:p>
        </p:txBody>
      </p:sp>
      <p:sp>
        <p:nvSpPr>
          <p:cNvPr id="665603" name="Rectangle 3">
            <a:extLst>
              <a:ext uri="{FF2B5EF4-FFF2-40B4-BE49-F238E27FC236}">
                <a16:creationId xmlns:a16="http://schemas.microsoft.com/office/drawing/2014/main" id="{C9186864-5DE1-47B8-947C-FAE8AAE784C1}"/>
              </a:ext>
            </a:extLst>
          </p:cNvPr>
          <p:cNvSpPr>
            <a:spLocks noGrp="1" noChangeArrowheads="1"/>
          </p:cNvSpPr>
          <p:nvPr>
            <p:ph type="body" idx="1"/>
            <p:custDataLst>
              <p:tags r:id="rId2"/>
            </p:custDataLst>
          </p:nvPr>
        </p:nvSpPr>
        <p:spPr/>
        <p:txBody>
          <a:bodyPr/>
          <a:lstStyle/>
          <a:p>
            <a:r>
              <a:rPr lang="en-US" altLang="en-US">
                <a:latin typeface="Arial" panose="020B0604020202020204" pitchFamily="34" charset="0"/>
              </a:rPr>
              <a:t>How many examples ?</a:t>
            </a:r>
          </a:p>
          <a:p>
            <a:pPr lvl="1"/>
            <a:r>
              <a:rPr lang="en-US" altLang="en-US">
                <a:solidFill>
                  <a:srgbClr val="FF0000"/>
                </a:solidFill>
                <a:latin typeface="Arial" panose="020B0604020202020204" pitchFamily="34" charset="0"/>
              </a:rPr>
              <a:t>The more the merrier !</a:t>
            </a:r>
          </a:p>
          <a:p>
            <a:pPr lvl="1"/>
            <a:endParaRPr lang="en-US" altLang="en-US">
              <a:latin typeface="Arial" panose="020B0604020202020204" pitchFamily="34" charset="0"/>
            </a:endParaRPr>
          </a:p>
          <a:p>
            <a:r>
              <a:rPr lang="en-US" altLang="en-US">
                <a:latin typeface="Arial" panose="020B0604020202020204" pitchFamily="34" charset="0"/>
              </a:rPr>
              <a:t>Disjoint training and testing data sets</a:t>
            </a:r>
          </a:p>
          <a:p>
            <a:pPr lvl="1"/>
            <a:r>
              <a:rPr lang="en-US" altLang="en-US">
                <a:latin typeface="Arial" panose="020B0604020202020204" pitchFamily="34" charset="0"/>
              </a:rPr>
              <a:t>learn from training data but evaluate performance (generalization ability) on unseen test data</a:t>
            </a:r>
          </a:p>
          <a:p>
            <a:pPr lvl="1"/>
            <a:endParaRPr lang="en-US" altLang="en-US">
              <a:latin typeface="Arial" panose="020B0604020202020204" pitchFamily="34" charset="0"/>
            </a:endParaRPr>
          </a:p>
          <a:p>
            <a:r>
              <a:rPr lang="en-US" altLang="en-US" b="1">
                <a:latin typeface="Arial" panose="020B0604020202020204" pitchFamily="34" charset="0"/>
              </a:rPr>
              <a:t>Aim</a:t>
            </a:r>
            <a:r>
              <a:rPr lang="en-US" altLang="en-US">
                <a:latin typeface="Arial" panose="020B0604020202020204" pitchFamily="34" charset="0"/>
              </a:rPr>
              <a:t>: minimize error on </a:t>
            </a:r>
            <a:r>
              <a:rPr lang="en-US" altLang="en-US" i="1">
                <a:latin typeface="Arial-ItalicMT" charset="0"/>
              </a:rPr>
              <a:t>test </a:t>
            </a:r>
            <a:r>
              <a:rPr lang="en-US" altLang="en-US">
                <a:latin typeface="Arial" panose="020B0604020202020204" pitchFamily="34" charset="0"/>
              </a:rPr>
              <a:t>data</a:t>
            </a:r>
            <a:endParaRPr lang="en-US" altLang="en-US"/>
          </a:p>
        </p:txBody>
      </p:sp>
      <p:sp>
        <p:nvSpPr>
          <p:cNvPr id="35844" name="Slide Number Placeholder 1">
            <a:extLst>
              <a:ext uri="{FF2B5EF4-FFF2-40B4-BE49-F238E27FC236}">
                <a16:creationId xmlns:a16="http://schemas.microsoft.com/office/drawing/2014/main" id="{FB7071F4-E245-44D4-BEAB-672AC28F221C}"/>
              </a:ext>
            </a:extLst>
          </p:cNvPr>
          <p:cNvSpPr>
            <a:spLocks noGrp="1"/>
          </p:cNvSpPr>
          <p:nvPr>
            <p:ph type="sldNum" sz="quarter" idx="12"/>
          </p:nvPr>
        </p:nvSpPr>
        <p:spPr>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3D5E41-1899-4749-AD79-A0CCAA3411F9}" type="slidenum">
              <a:rPr lang="en-GB" altLang="en-US">
                <a:solidFill>
                  <a:srgbClr val="898989"/>
                </a:solidFill>
                <a:latin typeface="Calibri" panose="020F0502020204030204" pitchFamily="34" charset="0"/>
              </a:rPr>
              <a:pPr eaLnBrk="1" hangingPunct="1"/>
              <a:t>389</a:t>
            </a:fld>
            <a:endParaRPr lang="en-GB" altLang="en-US">
              <a:solidFill>
                <a:srgbClr val="898989"/>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5602"/>
                                        </p:tgtEl>
                                        <p:attrNameLst>
                                          <p:attrName>style.visibility</p:attrName>
                                        </p:attrNameLst>
                                      </p:cBhvr>
                                      <p:to>
                                        <p:strVal val="visible"/>
                                      </p:to>
                                    </p:set>
                                    <p:anim calcmode="lin" valueType="num">
                                      <p:cBhvr additive="base">
                                        <p:cTn id="7" dur="500" fill="hold"/>
                                        <p:tgtEl>
                                          <p:spTgt spid="665602"/>
                                        </p:tgtEl>
                                        <p:attrNameLst>
                                          <p:attrName>ppt_x</p:attrName>
                                        </p:attrNameLst>
                                      </p:cBhvr>
                                      <p:tavLst>
                                        <p:tav tm="0">
                                          <p:val>
                                            <p:strVal val="#ppt_x"/>
                                          </p:val>
                                        </p:tav>
                                        <p:tav tm="100000">
                                          <p:val>
                                            <p:strVal val="#ppt_x"/>
                                          </p:val>
                                        </p:tav>
                                      </p:tavLst>
                                    </p:anim>
                                    <p:anim calcmode="lin" valueType="num">
                                      <p:cBhvr additive="base">
                                        <p:cTn id="8" dur="500" fill="hold"/>
                                        <p:tgtEl>
                                          <p:spTgt spid="66560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5603">
                                            <p:txEl>
                                              <p:pRg st="0" end="0"/>
                                            </p:txEl>
                                          </p:spTgt>
                                        </p:tgtEl>
                                        <p:attrNameLst>
                                          <p:attrName>style.visibility</p:attrName>
                                        </p:attrNameLst>
                                      </p:cBhvr>
                                      <p:to>
                                        <p:strVal val="visible"/>
                                      </p:to>
                                    </p:set>
                                    <p:anim calcmode="lin" valueType="num">
                                      <p:cBhvr additive="base">
                                        <p:cTn id="13" dur="500" fill="hold"/>
                                        <p:tgtEl>
                                          <p:spTgt spid="66560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0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65603">
                                            <p:txEl>
                                              <p:pRg st="1" end="1"/>
                                            </p:txEl>
                                          </p:spTgt>
                                        </p:tgtEl>
                                        <p:attrNameLst>
                                          <p:attrName>style.visibility</p:attrName>
                                        </p:attrNameLst>
                                      </p:cBhvr>
                                      <p:to>
                                        <p:strVal val="visible"/>
                                      </p:to>
                                    </p:set>
                                    <p:anim calcmode="lin" valueType="num">
                                      <p:cBhvr additive="base">
                                        <p:cTn id="17" dur="500" fill="hold"/>
                                        <p:tgtEl>
                                          <p:spTgt spid="66560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6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65603">
                                            <p:txEl>
                                              <p:pRg st="3" end="3"/>
                                            </p:txEl>
                                          </p:spTgt>
                                        </p:tgtEl>
                                        <p:attrNameLst>
                                          <p:attrName>style.visibility</p:attrName>
                                        </p:attrNameLst>
                                      </p:cBhvr>
                                      <p:to>
                                        <p:strVal val="visible"/>
                                      </p:to>
                                    </p:set>
                                    <p:anim calcmode="lin" valueType="num">
                                      <p:cBhvr additive="base">
                                        <p:cTn id="23" dur="500" fill="hold"/>
                                        <p:tgtEl>
                                          <p:spTgt spid="66560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6560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65603">
                                            <p:txEl>
                                              <p:pRg st="4" end="4"/>
                                            </p:txEl>
                                          </p:spTgt>
                                        </p:tgtEl>
                                        <p:attrNameLst>
                                          <p:attrName>style.visibility</p:attrName>
                                        </p:attrNameLst>
                                      </p:cBhvr>
                                      <p:to>
                                        <p:strVal val="visible"/>
                                      </p:to>
                                    </p:set>
                                    <p:anim calcmode="lin" valueType="num">
                                      <p:cBhvr additive="base">
                                        <p:cTn id="27" dur="500" fill="hold"/>
                                        <p:tgtEl>
                                          <p:spTgt spid="66560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6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65603">
                                            <p:txEl>
                                              <p:pRg st="6" end="6"/>
                                            </p:txEl>
                                          </p:spTgt>
                                        </p:tgtEl>
                                        <p:attrNameLst>
                                          <p:attrName>style.visibility</p:attrName>
                                        </p:attrNameLst>
                                      </p:cBhvr>
                                      <p:to>
                                        <p:strVal val="visible"/>
                                      </p:to>
                                    </p:set>
                                    <p:anim calcmode="lin" valueType="num">
                                      <p:cBhvr additive="base">
                                        <p:cTn id="33" dur="500" fill="hold"/>
                                        <p:tgtEl>
                                          <p:spTgt spid="66560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6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02" grpId="0"/>
      <p:bldP spid="66560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a:extLst>
              <a:ext uri="{FF2B5EF4-FFF2-40B4-BE49-F238E27FC236}">
                <a16:creationId xmlns:a16="http://schemas.microsoft.com/office/drawing/2014/main" id="{F84FC9FD-1EAF-4A42-93D4-47976F1AA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6200"/>
            <a:ext cx="9144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Box 4">
            <a:extLst>
              <a:ext uri="{FF2B5EF4-FFF2-40B4-BE49-F238E27FC236}">
                <a16:creationId xmlns:a16="http://schemas.microsoft.com/office/drawing/2014/main" id="{064CF25A-5FEE-4D2C-8A23-7BCDE0BB92CF}"/>
              </a:ext>
            </a:extLst>
          </p:cNvPr>
          <p:cNvSpPr txBox="1">
            <a:spLocks noChangeArrowheads="1"/>
          </p:cNvSpPr>
          <p:nvPr/>
        </p:nvSpPr>
        <p:spPr bwMode="auto">
          <a:xfrm>
            <a:off x="0" y="0"/>
            <a:ext cx="91440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b="1">
                <a:solidFill>
                  <a:srgbClr val="FF0000"/>
                </a:solidFill>
              </a:rPr>
              <a:t>ASSOCIATION: </a:t>
            </a:r>
          </a:p>
          <a:p>
            <a:pPr eaLnBrk="1" hangingPunct="1"/>
            <a:r>
              <a:rPr lang="en-US" altLang="en-US" sz="3200"/>
              <a:t>Two Types : </a:t>
            </a:r>
          </a:p>
          <a:p>
            <a:pPr eaLnBrk="1" hangingPunct="1"/>
            <a:r>
              <a:rPr lang="en-US" altLang="en-US" sz="3200" b="1">
                <a:solidFill>
                  <a:srgbClr val="FF0000"/>
                </a:solidFill>
              </a:rPr>
              <a:t>Autoassociation and Hetroassociation</a:t>
            </a:r>
          </a:p>
          <a:p>
            <a:pPr eaLnBrk="1" hangingPunct="1"/>
            <a:endParaRPr lang="en-US" altLang="en-US" sz="2800"/>
          </a:p>
          <a:p>
            <a:pPr eaLnBrk="1" hangingPunct="1"/>
            <a:r>
              <a:rPr lang="en-US" altLang="en-US" sz="2800"/>
              <a:t>In Autoassociation, network stores a set of patterns  given repeatedly during learning. Later, a partial or distorted /nosy version of the  pattern is presented and the task is to retrieve that [ Noise Removal].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 calcmode="lin" valueType="num">
                                      <p:cBhvr additive="base">
                                        <p:cTn id="7" dur="500" fill="hold"/>
                                        <p:tgtEl>
                                          <p:spTgt spid="737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1">
                                            <p:txEl>
                                              <p:pRg st="1" end="1"/>
                                            </p:txEl>
                                          </p:spTgt>
                                        </p:tgtEl>
                                        <p:attrNameLst>
                                          <p:attrName>style.visibility</p:attrName>
                                        </p:attrNameLst>
                                      </p:cBhvr>
                                      <p:to>
                                        <p:strVal val="visible"/>
                                      </p:to>
                                    </p:set>
                                    <p:anim calcmode="lin" valueType="num">
                                      <p:cBhvr additive="base">
                                        <p:cTn id="13" dur="500" fill="hold"/>
                                        <p:tgtEl>
                                          <p:spTgt spid="737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1">
                                            <p:txEl>
                                              <p:pRg st="2" end="2"/>
                                            </p:txEl>
                                          </p:spTgt>
                                        </p:tgtEl>
                                        <p:attrNameLst>
                                          <p:attrName>style.visibility</p:attrName>
                                        </p:attrNameLst>
                                      </p:cBhvr>
                                      <p:to>
                                        <p:strVal val="visible"/>
                                      </p:to>
                                    </p:set>
                                    <p:anim calcmode="lin" valueType="num">
                                      <p:cBhvr additive="base">
                                        <p:cTn id="19" dur="500" fill="hold"/>
                                        <p:tgtEl>
                                          <p:spTgt spid="737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3731">
                                            <p:txEl>
                                              <p:pRg st="4" end="4"/>
                                            </p:txEl>
                                          </p:spTgt>
                                        </p:tgtEl>
                                        <p:attrNameLst>
                                          <p:attrName>style.visibility</p:attrName>
                                        </p:attrNameLst>
                                      </p:cBhvr>
                                      <p:to>
                                        <p:strVal val="visible"/>
                                      </p:to>
                                    </p:set>
                                    <p:anim calcmode="lin" valueType="num">
                                      <p:cBhvr additive="base">
                                        <p:cTn id="25" dur="500" fill="hold"/>
                                        <p:tgtEl>
                                          <p:spTgt spid="7373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6625"/>
                                        </p:tgtEl>
                                        <p:attrNameLst>
                                          <p:attrName>style.visibility</p:attrName>
                                        </p:attrNameLst>
                                      </p:cBhvr>
                                      <p:to>
                                        <p:strVal val="visible"/>
                                      </p:to>
                                    </p:set>
                                    <p:anim calcmode="lin" valueType="num">
                                      <p:cBhvr additive="base">
                                        <p:cTn id="31" dur="500" fill="hold"/>
                                        <p:tgtEl>
                                          <p:spTgt spid="26625"/>
                                        </p:tgtEl>
                                        <p:attrNameLst>
                                          <p:attrName>ppt_x</p:attrName>
                                        </p:attrNameLst>
                                      </p:cBhvr>
                                      <p:tavLst>
                                        <p:tav tm="0">
                                          <p:val>
                                            <p:strVal val="#ppt_x"/>
                                          </p:val>
                                        </p:tav>
                                        <p:tav tm="100000">
                                          <p:val>
                                            <p:strVal val="#ppt_x"/>
                                          </p:val>
                                        </p:tav>
                                      </p:tavLst>
                                    </p:anim>
                                    <p:anim calcmode="lin" valueType="num">
                                      <p:cBhvr additive="base">
                                        <p:cTn id="32" dur="500" fill="hold"/>
                                        <p:tgtEl>
                                          <p:spTgt spid="26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Title 1">
            <a:extLst>
              <a:ext uri="{FF2B5EF4-FFF2-40B4-BE49-F238E27FC236}">
                <a16:creationId xmlns:a16="http://schemas.microsoft.com/office/drawing/2014/main" id="{263D411D-6EAE-4375-AB24-11FEAFAA03AE}"/>
              </a:ext>
            </a:extLst>
          </p:cNvPr>
          <p:cNvSpPr>
            <a:spLocks noGrp="1"/>
          </p:cNvSpPr>
          <p:nvPr>
            <p:ph type="title"/>
          </p:nvPr>
        </p:nvSpPr>
        <p:spPr/>
        <p:txBody>
          <a:bodyPr/>
          <a:lstStyle/>
          <a:p>
            <a:endParaRPr lang="en-US" altLang="en-US"/>
          </a:p>
        </p:txBody>
      </p:sp>
      <p:sp>
        <p:nvSpPr>
          <p:cNvPr id="677891" name="Content Placeholder 2">
            <a:extLst>
              <a:ext uri="{FF2B5EF4-FFF2-40B4-BE49-F238E27FC236}">
                <a16:creationId xmlns:a16="http://schemas.microsoft.com/office/drawing/2014/main" id="{19231E69-FF79-4476-B1F6-6B5196289D7F}"/>
              </a:ext>
            </a:extLst>
          </p:cNvPr>
          <p:cNvSpPr>
            <a:spLocks noGrp="1"/>
          </p:cNvSpPr>
          <p:nvPr>
            <p:ph idx="1"/>
          </p:nvPr>
        </p:nvSpPr>
        <p:spPr/>
        <p:txBody>
          <a:bodyPr/>
          <a:lstStyle/>
          <a:p>
            <a:r>
              <a:rPr lang="en-US" altLang="en-US" b="1">
                <a:hlinkClick r:id="rId2"/>
              </a:rPr>
              <a:t>In what areas do neural networks fail the most in comparison to traditional ML algorithms?</a:t>
            </a:r>
            <a:r>
              <a:rPr lang="en-US" altLang="en-US"/>
              <a:t> I would say there are at least two disadvantages that neural networks have compared to other traditional ML algorithms:</a:t>
            </a:r>
          </a:p>
          <a:p>
            <a:r>
              <a:rPr lang="en-US" altLang="en-US" b="1"/>
              <a:t>Data-greediness.</a:t>
            </a:r>
            <a:r>
              <a:rPr lang="en-US" altLang="en-US"/>
              <a:t> Neural networks often take tremendous amounts of data to learn accurate models for various tasks from computer vision to natural language. While we are increasingly living a in world, where we can acquire a lot of data, for many tasks it is still extremely expensive to get labelled data. Consider as an example, building a conversational dialogue system. It’s very hard to get hundreds of thousands of annotated conversations to feed a neural network, but that’s often what we need to achieve competent performance.</a:t>
            </a:r>
          </a:p>
          <a:p>
            <a:r>
              <a:rPr lang="en-US" altLang="en-US" b="1"/>
              <a:t>Interpretability</a:t>
            </a:r>
            <a:r>
              <a:rPr lang="en-US" altLang="en-US"/>
              <a:t>. Neural networks learn very complex higher-order decision boundaries to model phenomena. While this allows them to perform so well on many tasks, it also makes it extremely difficult to probe the model to understand </a:t>
            </a:r>
            <a:r>
              <a:rPr lang="en-US" altLang="en-US" i="1"/>
              <a:t>why </a:t>
            </a:r>
            <a:r>
              <a:rPr lang="en-US" altLang="en-US"/>
              <a:t>and </a:t>
            </a:r>
            <a:r>
              <a:rPr lang="en-US" altLang="en-US" i="1"/>
              <a:t>how</a:t>
            </a:r>
            <a:r>
              <a:rPr lang="en-US" altLang="en-US"/>
              <a:t> it is doing so well. Much of the time, they effectively behave like black boxes that force you to pray to the all-might Deep Learning Gods for a generous bounty. While there has been </a:t>
            </a:r>
            <a:r>
              <a:rPr lang="en-US" altLang="en-US">
                <a:hlinkClick r:id="rId3"/>
              </a:rPr>
              <a:t>ongoing work</a:t>
            </a:r>
            <a:r>
              <a:rPr lang="en-US" altLang="en-US"/>
              <a:t> on increasing model interpretability, it is still very much an unsolved research problem. As a point of comparison, traditional ML algorithms such as decision trees, various types of regression, etc. are much easier to interpret.</a:t>
            </a:r>
          </a:p>
          <a:p>
            <a:endParaRPr lang="en-US" alt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7" name="Content Placeholder 2">
            <a:extLst>
              <a:ext uri="{FF2B5EF4-FFF2-40B4-BE49-F238E27FC236}">
                <a16:creationId xmlns:a16="http://schemas.microsoft.com/office/drawing/2014/main" id="{D64E1908-A224-4B2A-8379-518E8B3DD980}"/>
              </a:ext>
            </a:extLst>
          </p:cNvPr>
          <p:cNvSpPr>
            <a:spLocks noGrp="1"/>
          </p:cNvSpPr>
          <p:nvPr>
            <p:ph idx="4294967295"/>
          </p:nvPr>
        </p:nvSpPr>
        <p:spPr>
          <a:xfrm>
            <a:off x="0" y="0"/>
            <a:ext cx="9144000" cy="7696200"/>
          </a:xfrm>
        </p:spPr>
        <p:txBody>
          <a:bodyPr/>
          <a:lstStyle/>
          <a:p>
            <a:r>
              <a:rPr lang="en-US" altLang="en-US" sz="3600" b="1"/>
              <a:t>Accuracy on the </a:t>
            </a:r>
            <a:r>
              <a:rPr lang="en-US" altLang="en-US" sz="3600" b="1" i="1"/>
              <a:t>training</a:t>
            </a:r>
            <a:r>
              <a:rPr lang="en-US" altLang="en-US" sz="3600" b="1"/>
              <a:t> data is an </a:t>
            </a:r>
            <a:r>
              <a:rPr lang="en-US" altLang="en-US" sz="3600" b="1">
                <a:solidFill>
                  <a:srgbClr val="FF0000"/>
                </a:solidFill>
              </a:rPr>
              <a:t>upper bound </a:t>
            </a:r>
            <a:r>
              <a:rPr lang="en-US" altLang="en-US" sz="3600" b="1"/>
              <a:t>on the accuracy we can expect to achieve on the testing data. </a:t>
            </a:r>
          </a:p>
          <a:p>
            <a:r>
              <a:rPr lang="en-US" altLang="en-US" sz="3600" b="1"/>
              <a:t>True/False</a:t>
            </a:r>
          </a:p>
          <a:p>
            <a:r>
              <a:rPr lang="en-US" altLang="en-US" sz="3600" b="1"/>
              <a:t>(We can sometimes get lucky and do better on a small sample of test data; but on average we will tend to do worse.) </a:t>
            </a:r>
          </a:p>
          <a:p>
            <a:r>
              <a:rPr lang="en-US" altLang="en-US" sz="3600" b="1"/>
              <a:t>the training data is “easier” because the algorithm has been trained for those examples specifically and thus there is a </a:t>
            </a:r>
            <a:r>
              <a:rPr lang="en-US" altLang="en-US" sz="3600" b="1">
                <a:solidFill>
                  <a:srgbClr val="FF0000"/>
                </a:solidFill>
              </a:rPr>
              <a:t>gap between the training and testing accuracy.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6627">
                                            <p:txEl>
                                              <p:pRg st="0" end="0"/>
                                            </p:txEl>
                                          </p:spTgt>
                                        </p:tgtEl>
                                        <p:attrNameLst>
                                          <p:attrName>style.visibility</p:attrName>
                                        </p:attrNameLst>
                                      </p:cBhvr>
                                      <p:to>
                                        <p:strVal val="visible"/>
                                      </p:to>
                                    </p:set>
                                    <p:anim calcmode="lin" valueType="num">
                                      <p:cBhvr additive="base">
                                        <p:cTn id="7" dur="500" fill="hold"/>
                                        <p:tgtEl>
                                          <p:spTgt spid="6666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6627">
                                            <p:txEl>
                                              <p:pRg st="1" end="1"/>
                                            </p:txEl>
                                          </p:spTgt>
                                        </p:tgtEl>
                                        <p:attrNameLst>
                                          <p:attrName>style.visibility</p:attrName>
                                        </p:attrNameLst>
                                      </p:cBhvr>
                                      <p:to>
                                        <p:strVal val="visible"/>
                                      </p:to>
                                    </p:set>
                                    <p:anim calcmode="lin" valueType="num">
                                      <p:cBhvr additive="base">
                                        <p:cTn id="13" dur="500" fill="hold"/>
                                        <p:tgtEl>
                                          <p:spTgt spid="6666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66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66627">
                                            <p:txEl>
                                              <p:pRg st="2" end="2"/>
                                            </p:txEl>
                                          </p:spTgt>
                                        </p:tgtEl>
                                        <p:attrNameLst>
                                          <p:attrName>style.visibility</p:attrName>
                                        </p:attrNameLst>
                                      </p:cBhvr>
                                      <p:to>
                                        <p:strVal val="visible"/>
                                      </p:to>
                                    </p:set>
                                    <p:anim calcmode="lin" valueType="num">
                                      <p:cBhvr additive="base">
                                        <p:cTn id="19" dur="500" fill="hold"/>
                                        <p:tgtEl>
                                          <p:spTgt spid="6666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66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66627">
                                            <p:txEl>
                                              <p:pRg st="3" end="3"/>
                                            </p:txEl>
                                          </p:spTgt>
                                        </p:tgtEl>
                                        <p:attrNameLst>
                                          <p:attrName>style.visibility</p:attrName>
                                        </p:attrNameLst>
                                      </p:cBhvr>
                                      <p:to>
                                        <p:strVal val="visible"/>
                                      </p:to>
                                    </p:set>
                                    <p:anim calcmode="lin" valueType="num">
                                      <p:cBhvr additive="base">
                                        <p:cTn id="25" dur="500" fill="hold"/>
                                        <p:tgtEl>
                                          <p:spTgt spid="6666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666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7" grpId="0" build="p"/>
    </p:bld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a:extLst>
              <a:ext uri="{FF2B5EF4-FFF2-40B4-BE49-F238E27FC236}">
                <a16:creationId xmlns:a16="http://schemas.microsoft.com/office/drawing/2014/main" id="{27F2B939-98E0-4F71-A77F-28D457033D75}"/>
              </a:ext>
            </a:extLst>
          </p:cNvPr>
          <p:cNvSpPr>
            <a:spLocks noGrp="1" noChangeArrowheads="1"/>
          </p:cNvSpPr>
          <p:nvPr>
            <p:ph type="title"/>
          </p:nvPr>
        </p:nvSpPr>
        <p:spPr>
          <a:xfrm>
            <a:off x="0" y="0"/>
            <a:ext cx="9144000" cy="1143000"/>
          </a:xfrm>
        </p:spPr>
        <p:txBody>
          <a:bodyPr/>
          <a:lstStyle/>
          <a:p>
            <a:pPr algn="l" eaLnBrk="1" hangingPunct="1"/>
            <a:r>
              <a:rPr lang="en-US" altLang="ko-KR" sz="3200" b="1">
                <a:solidFill>
                  <a:srgbClr val="0070C0"/>
                </a:solidFill>
                <a:ea typeface="Gulim" panose="020B0600000101010101" pitchFamily="34" charset="-127"/>
              </a:rPr>
              <a:t>REMARKS ON THE BACKPROPAGATION ALGORITHM </a:t>
            </a:r>
            <a:endParaRPr lang="en-US" altLang="en-US" sz="3200" b="1">
              <a:solidFill>
                <a:srgbClr val="0070C0"/>
              </a:solidFill>
            </a:endParaRPr>
          </a:p>
        </p:txBody>
      </p:sp>
      <p:sp>
        <p:nvSpPr>
          <p:cNvPr id="679939" name="Rectangle 3">
            <a:extLst>
              <a:ext uri="{FF2B5EF4-FFF2-40B4-BE49-F238E27FC236}">
                <a16:creationId xmlns:a16="http://schemas.microsoft.com/office/drawing/2014/main" id="{36B368B1-610F-4104-BB68-FF22C6590D3B}"/>
              </a:ext>
            </a:extLst>
          </p:cNvPr>
          <p:cNvSpPr>
            <a:spLocks noGrp="1" noChangeArrowheads="1"/>
          </p:cNvSpPr>
          <p:nvPr>
            <p:ph type="body" idx="1"/>
          </p:nvPr>
        </p:nvSpPr>
        <p:spPr>
          <a:xfrm>
            <a:off x="0" y="1066800"/>
            <a:ext cx="9144000" cy="5029200"/>
          </a:xfrm>
        </p:spPr>
        <p:txBody>
          <a:bodyPr/>
          <a:lstStyle/>
          <a:p>
            <a:pPr eaLnBrk="1" hangingPunct="1"/>
            <a:r>
              <a:rPr lang="en-US" altLang="ko-KR" sz="3600" b="1">
                <a:solidFill>
                  <a:srgbClr val="FF0000"/>
                </a:solidFill>
                <a:ea typeface="Gulim" panose="020B0600000101010101" pitchFamily="34" charset="-127"/>
              </a:rPr>
              <a:t>Convergence and Local Minima</a:t>
            </a:r>
            <a:endParaRPr lang="en-US" altLang="ko-KR" sz="3600">
              <a:solidFill>
                <a:srgbClr val="FF0000"/>
              </a:solidFill>
              <a:ea typeface="Gulim" panose="020B0600000101010101" pitchFamily="34" charset="-127"/>
            </a:endParaRPr>
          </a:p>
          <a:p>
            <a:pPr lvl="1" eaLnBrk="1" hangingPunct="1"/>
            <a:r>
              <a:rPr lang="en-US" altLang="ko-KR" sz="3600">
                <a:ea typeface="Gulim" panose="020B0600000101010101" pitchFamily="34" charset="-127"/>
              </a:rPr>
              <a:t>Gradient descent to some local minimum</a:t>
            </a:r>
          </a:p>
          <a:p>
            <a:pPr lvl="2" eaLnBrk="1" hangingPunct="1"/>
            <a:r>
              <a:rPr lang="en-US" altLang="ko-KR" sz="3200">
                <a:ea typeface="Gulim" panose="020B0600000101010101" pitchFamily="34" charset="-127"/>
              </a:rPr>
              <a:t>  </a:t>
            </a:r>
            <a:r>
              <a:rPr lang="en-US" altLang="ko-KR" sz="3200" b="1">
                <a:ea typeface="Gulim" panose="020B0600000101010101" pitchFamily="34" charset="-127"/>
              </a:rPr>
              <a:t>Perhaps not global minimum...</a:t>
            </a:r>
          </a:p>
          <a:p>
            <a:pPr lvl="2" eaLnBrk="1" hangingPunct="1"/>
            <a:endParaRPr lang="en-US" altLang="ko-KR" sz="3200">
              <a:ea typeface="Gulim" panose="020B0600000101010101" pitchFamily="34" charset="-127"/>
            </a:endParaRPr>
          </a:p>
          <a:p>
            <a:pPr lvl="1" eaLnBrk="1" hangingPunct="1"/>
            <a:r>
              <a:rPr lang="en-US" altLang="ko-KR" sz="3600" b="1">
                <a:solidFill>
                  <a:srgbClr val="FF0000"/>
                </a:solidFill>
                <a:ea typeface="Gulim" panose="020B0600000101010101" pitchFamily="34" charset="-127"/>
              </a:rPr>
              <a:t>Heuristics to alleviate the problem of local minima</a:t>
            </a:r>
          </a:p>
          <a:p>
            <a:pPr lvl="2" eaLnBrk="1" hangingPunct="1"/>
            <a:r>
              <a:rPr lang="en-US" altLang="ko-KR" sz="3200">
                <a:ea typeface="Gulim" panose="020B0600000101010101" pitchFamily="34" charset="-127"/>
              </a:rPr>
              <a:t>  </a:t>
            </a:r>
            <a:r>
              <a:rPr lang="en-US" altLang="ko-KR" sz="3200" b="1">
                <a:ea typeface="Gulim" panose="020B0600000101010101" pitchFamily="34" charset="-127"/>
              </a:rPr>
              <a:t>Add momentum</a:t>
            </a:r>
          </a:p>
          <a:p>
            <a:pPr lvl="2" eaLnBrk="1" hangingPunct="1"/>
            <a:r>
              <a:rPr lang="en-US" altLang="ko-KR" sz="3200" b="1">
                <a:ea typeface="Gulim" panose="020B0600000101010101" pitchFamily="34" charset="-127"/>
              </a:rPr>
              <a:t>Train multiple nets with different initial weights using the same data.</a:t>
            </a:r>
            <a:endParaRPr lang="en-US" altLang="en-US" sz="3200" b="1"/>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66405828-A49C-4425-8C0E-29181789462E}"/>
              </a:ext>
            </a:extLst>
          </p:cNvPr>
          <p:cNvSpPr>
            <a:spLocks noGrp="1" noChangeArrowheads="1"/>
          </p:cNvSpPr>
          <p:nvPr>
            <p:ph type="title"/>
          </p:nvPr>
        </p:nvSpPr>
        <p:spPr>
          <a:xfrm>
            <a:off x="533400" y="-304800"/>
            <a:ext cx="8229600" cy="1143000"/>
          </a:xfrm>
        </p:spPr>
        <p:txBody>
          <a:bodyPr/>
          <a:lstStyle/>
          <a:p>
            <a:pPr eaLnBrk="1" hangingPunct="1"/>
            <a:r>
              <a:rPr lang="en-GB" altLang="en-US" b="1">
                <a:solidFill>
                  <a:srgbClr val="FF0000"/>
                </a:solidFill>
              </a:rPr>
              <a:t>Momentum in Backpropagation</a:t>
            </a:r>
          </a:p>
        </p:txBody>
      </p:sp>
      <p:sp>
        <p:nvSpPr>
          <p:cNvPr id="246787" name="Rectangle 3">
            <a:extLst>
              <a:ext uri="{FF2B5EF4-FFF2-40B4-BE49-F238E27FC236}">
                <a16:creationId xmlns:a16="http://schemas.microsoft.com/office/drawing/2014/main" id="{0B3D23A3-807C-43B1-96D4-5E6489CE6676}"/>
              </a:ext>
            </a:extLst>
          </p:cNvPr>
          <p:cNvSpPr>
            <a:spLocks noGrp="1" noChangeArrowheads="1"/>
          </p:cNvSpPr>
          <p:nvPr>
            <p:ph type="body" idx="1"/>
          </p:nvPr>
        </p:nvSpPr>
        <p:spPr>
          <a:xfrm>
            <a:off x="0" y="609600"/>
            <a:ext cx="9144000" cy="5334000"/>
          </a:xfrm>
        </p:spPr>
        <p:txBody>
          <a:bodyPr/>
          <a:lstStyle/>
          <a:p>
            <a:pPr eaLnBrk="1" hangingPunct="1"/>
            <a:r>
              <a:rPr lang="en-GB" altLang="en-US" sz="3600" b="1"/>
              <a:t>For each weight</a:t>
            </a:r>
          </a:p>
          <a:p>
            <a:pPr lvl="1" eaLnBrk="1" hangingPunct="1"/>
            <a:r>
              <a:rPr lang="en-GB" altLang="en-US" sz="3200" b="1" i="1">
                <a:solidFill>
                  <a:srgbClr val="FF0000"/>
                </a:solidFill>
              </a:rPr>
              <a:t>Remember what was added in the previous epoch</a:t>
            </a:r>
          </a:p>
          <a:p>
            <a:pPr eaLnBrk="1" hangingPunct="1"/>
            <a:r>
              <a:rPr lang="en-GB" altLang="en-US" sz="3600" b="1"/>
              <a:t>In the current epoch</a:t>
            </a:r>
          </a:p>
          <a:p>
            <a:pPr lvl="1" eaLnBrk="1" hangingPunct="1"/>
            <a:r>
              <a:rPr lang="en-GB" altLang="en-US" sz="3200" b="1" i="1">
                <a:solidFill>
                  <a:srgbClr val="FF0000"/>
                </a:solidFill>
              </a:rPr>
              <a:t>Add on a small amount of the previous </a:t>
            </a:r>
            <a:r>
              <a:rPr lang="en-GB" altLang="en-US" sz="3200" b="1" i="1">
                <a:solidFill>
                  <a:srgbClr val="FF0000"/>
                </a:solidFill>
                <a:cs typeface="Arial" panose="020B0604020202020204" pitchFamily="34" charset="0"/>
              </a:rPr>
              <a:t>Δw</a:t>
            </a:r>
            <a:endParaRPr lang="en-GB" altLang="en-US" sz="3600" b="1" i="1">
              <a:solidFill>
                <a:srgbClr val="FF0000"/>
              </a:solidFill>
              <a:cs typeface="Arial" panose="020B0604020202020204" pitchFamily="34" charset="0"/>
            </a:endParaRPr>
          </a:p>
          <a:p>
            <a:pPr eaLnBrk="1" hangingPunct="1"/>
            <a:r>
              <a:rPr lang="en-GB" altLang="en-US" sz="3600" b="1">
                <a:cs typeface="Arial" panose="020B0604020202020204" pitchFamily="34" charset="0"/>
              </a:rPr>
              <a:t>The amount is determined by </a:t>
            </a:r>
          </a:p>
          <a:p>
            <a:pPr lvl="1" eaLnBrk="1" hangingPunct="1"/>
            <a:r>
              <a:rPr lang="en-GB" altLang="en-US" sz="3200" b="1">
                <a:cs typeface="Arial" panose="020B0604020202020204" pitchFamily="34" charset="0"/>
              </a:rPr>
              <a:t>The </a:t>
            </a:r>
            <a:r>
              <a:rPr lang="en-GB" altLang="en-US" sz="3200" b="1">
                <a:solidFill>
                  <a:srgbClr val="FF0000"/>
                </a:solidFill>
                <a:cs typeface="Arial" panose="020B0604020202020204" pitchFamily="34" charset="0"/>
              </a:rPr>
              <a:t>momentum parameter</a:t>
            </a:r>
            <a:r>
              <a:rPr lang="en-GB" altLang="en-US" sz="3200" b="1">
                <a:cs typeface="Arial" panose="020B0604020202020204" pitchFamily="34" charset="0"/>
              </a:rPr>
              <a:t>, denoted α</a:t>
            </a:r>
          </a:p>
          <a:p>
            <a:pPr lvl="1" eaLnBrk="1" hangingPunct="1"/>
            <a:r>
              <a:rPr lang="en-GB" altLang="en-US" sz="3200" b="1">
                <a:cs typeface="Arial" panose="020B0604020202020204" pitchFamily="34" charset="0"/>
              </a:rPr>
              <a:t>α is taken to be between 0 and 1 </a:t>
            </a:r>
          </a:p>
          <a:p>
            <a:pPr lvl="1" eaLnBrk="1" hangingPunct="1"/>
            <a:r>
              <a:rPr lang="en-US" altLang="en-US" sz="3200" b="1" i="1">
                <a:solidFill>
                  <a:srgbClr val="FF0000"/>
                </a:solidFill>
              </a:rPr>
              <a:t>Especially useful when some training data are very different from majority of data ( and possibly even incorrect)</a:t>
            </a:r>
          </a:p>
          <a:p>
            <a:pPr lvl="1" eaLnBrk="1" hangingPunct="1"/>
            <a:endParaRPr lang="en-GB" altLang="en-US" sz="3200" b="1">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6786"/>
                                        </p:tgtEl>
                                        <p:attrNameLst>
                                          <p:attrName>style.visibility</p:attrName>
                                        </p:attrNameLst>
                                      </p:cBhvr>
                                      <p:to>
                                        <p:strVal val="visible"/>
                                      </p:to>
                                    </p:set>
                                    <p:anim calcmode="lin" valueType="num">
                                      <p:cBhvr additive="base">
                                        <p:cTn id="7" dur="500" fill="hold"/>
                                        <p:tgtEl>
                                          <p:spTgt spid="246786"/>
                                        </p:tgtEl>
                                        <p:attrNameLst>
                                          <p:attrName>ppt_x</p:attrName>
                                        </p:attrNameLst>
                                      </p:cBhvr>
                                      <p:tavLst>
                                        <p:tav tm="0">
                                          <p:val>
                                            <p:strVal val="#ppt_x"/>
                                          </p:val>
                                        </p:tav>
                                        <p:tav tm="100000">
                                          <p:val>
                                            <p:strVal val="#ppt_x"/>
                                          </p:val>
                                        </p:tav>
                                      </p:tavLst>
                                    </p:anim>
                                    <p:anim calcmode="lin" valueType="num">
                                      <p:cBhvr additive="base">
                                        <p:cTn id="8" dur="500" fill="hold"/>
                                        <p:tgtEl>
                                          <p:spTgt spid="2467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6787">
                                            <p:txEl>
                                              <p:pRg st="0" end="0"/>
                                            </p:txEl>
                                          </p:spTgt>
                                        </p:tgtEl>
                                        <p:attrNameLst>
                                          <p:attrName>style.visibility</p:attrName>
                                        </p:attrNameLst>
                                      </p:cBhvr>
                                      <p:to>
                                        <p:strVal val="visible"/>
                                      </p:to>
                                    </p:set>
                                    <p:anim calcmode="lin" valueType="num">
                                      <p:cBhvr additive="base">
                                        <p:cTn id="13" dur="500" fill="hold"/>
                                        <p:tgtEl>
                                          <p:spTgt spid="24678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678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6787">
                                            <p:txEl>
                                              <p:pRg st="1" end="1"/>
                                            </p:txEl>
                                          </p:spTgt>
                                        </p:tgtEl>
                                        <p:attrNameLst>
                                          <p:attrName>style.visibility</p:attrName>
                                        </p:attrNameLst>
                                      </p:cBhvr>
                                      <p:to>
                                        <p:strVal val="visible"/>
                                      </p:to>
                                    </p:set>
                                    <p:anim calcmode="lin" valueType="num">
                                      <p:cBhvr additive="base">
                                        <p:cTn id="17" dur="500" fill="hold"/>
                                        <p:tgtEl>
                                          <p:spTgt spid="24678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67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246787">
                                            <p:txEl>
                                              <p:pRg st="2" end="2"/>
                                            </p:txEl>
                                          </p:spTgt>
                                        </p:tgtEl>
                                        <p:attrNameLst>
                                          <p:attrName>style.visibility</p:attrName>
                                        </p:attrNameLst>
                                      </p:cBhvr>
                                      <p:to>
                                        <p:strVal val="visible"/>
                                      </p:to>
                                    </p:set>
                                    <p:anim calcmode="lin" valueType="num">
                                      <p:cBhvr additive="base">
                                        <p:cTn id="23" dur="500" fill="hold"/>
                                        <p:tgtEl>
                                          <p:spTgt spid="24678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6787">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46787">
                                            <p:txEl>
                                              <p:pRg st="3" end="3"/>
                                            </p:txEl>
                                          </p:spTgt>
                                        </p:tgtEl>
                                        <p:attrNameLst>
                                          <p:attrName>style.visibility</p:attrName>
                                        </p:attrNameLst>
                                      </p:cBhvr>
                                      <p:to>
                                        <p:strVal val="visible"/>
                                      </p:to>
                                    </p:set>
                                    <p:anim calcmode="lin" valueType="num">
                                      <p:cBhvr additive="base">
                                        <p:cTn id="27" dur="500" fill="hold"/>
                                        <p:tgtEl>
                                          <p:spTgt spid="24678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67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46787">
                                            <p:txEl>
                                              <p:pRg st="4" end="4"/>
                                            </p:txEl>
                                          </p:spTgt>
                                        </p:tgtEl>
                                        <p:attrNameLst>
                                          <p:attrName>style.visibility</p:attrName>
                                        </p:attrNameLst>
                                      </p:cBhvr>
                                      <p:to>
                                        <p:strVal val="visible"/>
                                      </p:to>
                                    </p:set>
                                    <p:anim calcmode="lin" valueType="num">
                                      <p:cBhvr additive="base">
                                        <p:cTn id="33" dur="500" fill="hold"/>
                                        <p:tgtEl>
                                          <p:spTgt spid="246787">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46787">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6787">
                                            <p:txEl>
                                              <p:pRg st="5" end="5"/>
                                            </p:txEl>
                                          </p:spTgt>
                                        </p:tgtEl>
                                        <p:attrNameLst>
                                          <p:attrName>style.visibility</p:attrName>
                                        </p:attrNameLst>
                                      </p:cBhvr>
                                      <p:to>
                                        <p:strVal val="visible"/>
                                      </p:to>
                                    </p:set>
                                    <p:anim calcmode="lin" valueType="num">
                                      <p:cBhvr additive="base">
                                        <p:cTn id="37" dur="500" fill="hold"/>
                                        <p:tgtEl>
                                          <p:spTgt spid="2467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46787">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46787">
                                            <p:txEl>
                                              <p:pRg st="6" end="6"/>
                                            </p:txEl>
                                          </p:spTgt>
                                        </p:tgtEl>
                                        <p:attrNameLst>
                                          <p:attrName>style.visibility</p:attrName>
                                        </p:attrNameLst>
                                      </p:cBhvr>
                                      <p:to>
                                        <p:strVal val="visible"/>
                                      </p:to>
                                    </p:set>
                                    <p:anim calcmode="lin" valueType="num">
                                      <p:cBhvr additive="base">
                                        <p:cTn id="41" dur="500" fill="hold"/>
                                        <p:tgtEl>
                                          <p:spTgt spid="24678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46787">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46787">
                                            <p:txEl>
                                              <p:pRg st="7" end="7"/>
                                            </p:txEl>
                                          </p:spTgt>
                                        </p:tgtEl>
                                        <p:attrNameLst>
                                          <p:attrName>style.visibility</p:attrName>
                                        </p:attrNameLst>
                                      </p:cBhvr>
                                      <p:to>
                                        <p:strVal val="visible"/>
                                      </p:to>
                                    </p:set>
                                    <p:anim calcmode="lin" valueType="num">
                                      <p:cBhvr additive="base">
                                        <p:cTn id="45" dur="500" fill="hold"/>
                                        <p:tgtEl>
                                          <p:spTgt spid="246787">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467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Content Placeholder 2">
            <a:extLst>
              <a:ext uri="{FF2B5EF4-FFF2-40B4-BE49-F238E27FC236}">
                <a16:creationId xmlns:a16="http://schemas.microsoft.com/office/drawing/2014/main" id="{BB0E3DD1-DD12-4E0E-BE36-17DFFE7EF4DB}"/>
              </a:ext>
            </a:extLst>
          </p:cNvPr>
          <p:cNvSpPr>
            <a:spLocks noGrp="1"/>
          </p:cNvSpPr>
          <p:nvPr>
            <p:ph idx="4294967295"/>
          </p:nvPr>
        </p:nvSpPr>
        <p:spPr>
          <a:xfrm>
            <a:off x="0" y="0"/>
            <a:ext cx="9144000" cy="6858000"/>
          </a:xfrm>
        </p:spPr>
        <p:txBody>
          <a:bodyPr/>
          <a:lstStyle/>
          <a:p>
            <a:pPr eaLnBrk="1" hangingPunct="1"/>
            <a:r>
              <a:rPr lang="en-US" altLang="en-US" b="1"/>
              <a:t>In BPA with momentum, the weight change is in a direction  that is a </a:t>
            </a:r>
            <a:r>
              <a:rPr lang="en-US" altLang="en-US" b="1" i="1">
                <a:solidFill>
                  <a:srgbClr val="FF0000"/>
                </a:solidFill>
              </a:rPr>
              <a:t>combination of the current gradient and previous gradient.</a:t>
            </a:r>
          </a:p>
          <a:p>
            <a:pPr eaLnBrk="1" hangingPunct="1"/>
            <a:endParaRPr lang="en-US" altLang="en-US" b="1"/>
          </a:p>
          <a:p>
            <a:pPr eaLnBrk="1" hangingPunct="1"/>
            <a:endParaRPr lang="en-US" altLang="en-US" b="1"/>
          </a:p>
          <a:p>
            <a:pPr eaLnBrk="1" hangingPunct="1"/>
            <a:r>
              <a:rPr lang="en-US" altLang="en-US" b="1"/>
              <a:t>It is desirable to use a </a:t>
            </a:r>
            <a:r>
              <a:rPr lang="en-US" altLang="en-US" b="1" i="1">
                <a:solidFill>
                  <a:srgbClr val="FF0000"/>
                </a:solidFill>
              </a:rPr>
              <a:t>small learning rate </a:t>
            </a:r>
            <a:r>
              <a:rPr lang="en-US" altLang="en-US" b="1"/>
              <a:t>to avoid a major disruption of the direction of learning when a very unusual pair of training pattern is presented. </a:t>
            </a:r>
          </a:p>
          <a:p>
            <a:pPr eaLnBrk="1" hangingPunct="1"/>
            <a:endParaRPr lang="en-US" altLang="en-US" b="1"/>
          </a:p>
          <a:p>
            <a:pPr eaLnBrk="1" hangingPunct="1"/>
            <a:r>
              <a:rPr lang="en-US" altLang="en-US" b="1" i="1">
                <a:solidFill>
                  <a:srgbClr val="FF0000"/>
                </a:solidFill>
              </a:rPr>
              <a:t>Convergence is sometimes faster if a momentum term is added to the weight upgrade formula. </a:t>
            </a:r>
          </a:p>
          <a:p>
            <a:pPr eaLnBrk="1" hangingPunct="1"/>
            <a:endParaRPr lang="en-US" altLang="en-US"/>
          </a:p>
        </p:txBody>
      </p:sp>
    </p:spTree>
  </p:cSld>
  <p:clrMapOvr>
    <a:masterClrMapping/>
  </p:clrMapOvr>
  <p:transition/>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43AE3A49-90A5-44D7-BF20-3A2F711F4802}"/>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BBAA4F6-4B85-453A-AC15-733704BE9FA4}" type="slidenum">
              <a:rPr lang="en-US" altLang="en-US">
                <a:solidFill>
                  <a:srgbClr val="898989"/>
                </a:solidFill>
                <a:latin typeface="Calibri" panose="020F0502020204030204" pitchFamily="34" charset="0"/>
              </a:rPr>
              <a:pPr eaLnBrk="1" hangingPunct="1"/>
              <a:t>395</a:t>
            </a:fld>
            <a:endParaRPr lang="en-US" altLang="en-US">
              <a:solidFill>
                <a:srgbClr val="898989"/>
              </a:solidFill>
              <a:latin typeface="Calibri" panose="020F0502020204030204" pitchFamily="34" charset="0"/>
            </a:endParaRPr>
          </a:p>
        </p:txBody>
      </p:sp>
      <p:graphicFrame>
        <p:nvGraphicFramePr>
          <p:cNvPr id="9" name="Content Placeholder 8">
            <a:extLst>
              <a:ext uri="{FF2B5EF4-FFF2-40B4-BE49-F238E27FC236}">
                <a16:creationId xmlns:a16="http://schemas.microsoft.com/office/drawing/2014/main" id="{9A463C88-A9C1-4E68-96F2-E4F0B212E309}"/>
              </a:ext>
            </a:extLst>
          </p:cNvPr>
          <p:cNvGraphicFramePr>
            <a:graphicFrameLocks noGrp="1" noChangeAspect="1"/>
          </p:cNvGraphicFramePr>
          <p:nvPr>
            <p:ph idx="4294967295"/>
          </p:nvPr>
        </p:nvGraphicFramePr>
        <p:xfrm>
          <a:off x="304800" y="2133600"/>
          <a:ext cx="7959725" cy="976313"/>
        </p:xfrm>
        <a:graphic>
          <a:graphicData uri="http://schemas.openxmlformats.org/presentationml/2006/ole">
            <mc:AlternateContent xmlns:mc="http://schemas.openxmlformats.org/markup-compatibility/2006">
              <mc:Choice xmlns:v="urn:schemas-microsoft-com:vml" Requires="v">
                <p:oleObj spid="_x0000_s69641" name="Equation" r:id="rId3" imgW="1968480" imgH="241200" progId="Equation.3">
                  <p:embed/>
                </p:oleObj>
              </mc:Choice>
              <mc:Fallback>
                <p:oleObj name="Equation" r:id="rId3" imgW="1968480" imgH="241200" progId="Equation.3">
                  <p:embed/>
                  <p:pic>
                    <p:nvPicPr>
                      <p:cNvPr id="0" name="Content Placeholder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33600"/>
                        <a:ext cx="7959725" cy="976313"/>
                      </a:xfrm>
                      <a:prstGeom prst="rect">
                        <a:avLst/>
                      </a:prstGeom>
                    </p:spPr>
                  </p:pic>
                </p:oleObj>
              </mc:Fallback>
            </mc:AlternateContent>
          </a:graphicData>
        </a:graphic>
      </p:graphicFrame>
      <p:sp>
        <p:nvSpPr>
          <p:cNvPr id="69636" name="Text Box 4">
            <a:extLst>
              <a:ext uri="{FF2B5EF4-FFF2-40B4-BE49-F238E27FC236}">
                <a16:creationId xmlns:a16="http://schemas.microsoft.com/office/drawing/2014/main" id="{200F287C-0F09-42AD-812B-0DA86A4F0584}"/>
              </a:ext>
            </a:extLst>
          </p:cNvPr>
          <p:cNvSpPr txBox="1">
            <a:spLocks noChangeArrowheads="1"/>
          </p:cNvSpPr>
          <p:nvPr/>
        </p:nvSpPr>
        <p:spPr bwMode="auto">
          <a:xfrm>
            <a:off x="2971800" y="2819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a:latin typeface="Calibri" panose="020F0502020204030204" pitchFamily="34" charset="0"/>
            </a:endParaRPr>
          </a:p>
        </p:txBody>
      </p:sp>
      <p:sp>
        <p:nvSpPr>
          <p:cNvPr id="39942" name="Text Box 6">
            <a:extLst>
              <a:ext uri="{FF2B5EF4-FFF2-40B4-BE49-F238E27FC236}">
                <a16:creationId xmlns:a16="http://schemas.microsoft.com/office/drawing/2014/main" id="{1D280D3F-049E-4C55-BDA1-8A3264A69208}"/>
              </a:ext>
            </a:extLst>
          </p:cNvPr>
          <p:cNvSpPr txBox="1">
            <a:spLocks noChangeArrowheads="1"/>
          </p:cNvSpPr>
          <p:nvPr/>
        </p:nvSpPr>
        <p:spPr bwMode="auto">
          <a:xfrm>
            <a:off x="0" y="3671888"/>
            <a:ext cx="9144000"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ko-KR" sz="3200" b="1">
                <a:latin typeface="Calibri" panose="020F0502020204030204" pitchFamily="34" charset="0"/>
                <a:ea typeface="Gulim" panose="020B0600000101010101" pitchFamily="34" charset="-127"/>
              </a:rPr>
              <a:t>Here </a:t>
            </a:r>
            <a:r>
              <a:rPr lang="en-US" altLang="ko-KR" sz="3200" b="1">
                <a:latin typeface="Calibri" panose="020F0502020204030204" pitchFamily="34" charset="0"/>
                <a:ea typeface="Gulim" panose="020B0600000101010101" pitchFamily="34" charset="-127"/>
                <a:sym typeface="Symbol" panose="05050102010706020507" pitchFamily="18" charset="2"/>
              </a:rPr>
              <a:t></a:t>
            </a:r>
            <a:r>
              <a:rPr lang="en-US" altLang="ko-KR" sz="3200" b="1">
                <a:latin typeface="Calibri" panose="020F0502020204030204" pitchFamily="34" charset="0"/>
                <a:ea typeface="Gulim" panose="020B0600000101010101" pitchFamily="34" charset="-127"/>
              </a:rPr>
              <a:t>w</a:t>
            </a:r>
            <a:r>
              <a:rPr lang="en-US" altLang="ko-KR" sz="3200" b="1" baseline="-25000">
                <a:latin typeface="Calibri" panose="020F0502020204030204" pitchFamily="34" charset="0"/>
                <a:ea typeface="Gulim" panose="020B0600000101010101" pitchFamily="34" charset="-127"/>
              </a:rPr>
              <a:t>i,j</a:t>
            </a:r>
            <a:r>
              <a:rPr lang="en-US" altLang="ko-KR" sz="3200" b="1">
                <a:latin typeface="Calibri" panose="020F0502020204030204" pitchFamily="34" charset="0"/>
                <a:ea typeface="Gulim" panose="020B0600000101010101" pitchFamily="34" charset="-127"/>
              </a:rPr>
              <a:t>(n) is the weight update performed during the </a:t>
            </a:r>
            <a:r>
              <a:rPr lang="en-US" altLang="ko-KR" sz="3200" b="1" i="1">
                <a:latin typeface="Calibri" panose="020F0502020204030204" pitchFamily="34" charset="0"/>
                <a:ea typeface="Gulim" panose="020B0600000101010101" pitchFamily="34" charset="-127"/>
              </a:rPr>
              <a:t>n</a:t>
            </a:r>
            <a:r>
              <a:rPr lang="en-US" altLang="ko-KR" sz="3200" b="1">
                <a:latin typeface="Calibri" panose="020F0502020204030204" pitchFamily="34" charset="0"/>
                <a:ea typeface="Gulim" panose="020B0600000101010101" pitchFamily="34" charset="-127"/>
              </a:rPr>
              <a:t>-th iteration through the main loop of the algorithm. </a:t>
            </a:r>
          </a:p>
          <a:p>
            <a:pPr lvl="1" eaLnBrk="1" hangingPunct="1"/>
            <a:r>
              <a:rPr lang="en-US" altLang="ko-KR" sz="3200" b="1">
                <a:latin typeface="Calibri" panose="020F0502020204030204" pitchFamily="34" charset="0"/>
                <a:ea typeface="Gulim" panose="020B0600000101010101" pitchFamily="34" charset="-127"/>
              </a:rPr>
              <a:t>- </a:t>
            </a:r>
            <a:r>
              <a:rPr lang="en-US" altLang="ko-KR" sz="3200" b="1" i="1">
                <a:latin typeface="Calibri" panose="020F0502020204030204" pitchFamily="34" charset="0"/>
                <a:ea typeface="Gulim" panose="020B0600000101010101" pitchFamily="34" charset="-127"/>
              </a:rPr>
              <a:t>n</a:t>
            </a:r>
            <a:r>
              <a:rPr lang="en-US" altLang="ko-KR" sz="3200" b="1">
                <a:latin typeface="Calibri" panose="020F0502020204030204" pitchFamily="34" charset="0"/>
                <a:ea typeface="Gulim" panose="020B0600000101010101" pitchFamily="34" charset="-127"/>
              </a:rPr>
              <a:t>-th iteration update depend on (</a:t>
            </a:r>
            <a:r>
              <a:rPr lang="en-US" altLang="ko-KR" sz="3200" b="1" i="1">
                <a:latin typeface="Calibri" panose="020F0502020204030204" pitchFamily="34" charset="0"/>
                <a:ea typeface="Gulim" panose="020B0600000101010101" pitchFamily="34" charset="-127"/>
              </a:rPr>
              <a:t>n-1</a:t>
            </a:r>
            <a:r>
              <a:rPr lang="en-US" altLang="ko-KR" sz="3200" b="1">
                <a:latin typeface="Calibri" panose="020F0502020204030204" pitchFamily="34" charset="0"/>
                <a:ea typeface="Gulim" panose="020B0600000101010101" pitchFamily="34" charset="-127"/>
              </a:rPr>
              <a:t>)</a:t>
            </a:r>
            <a:r>
              <a:rPr lang="en-US" altLang="ko-KR" sz="3200" b="1" baseline="30000">
                <a:latin typeface="Calibri" panose="020F0502020204030204" pitchFamily="34" charset="0"/>
                <a:ea typeface="Gulim" panose="020B0600000101010101" pitchFamily="34" charset="-127"/>
              </a:rPr>
              <a:t>th</a:t>
            </a:r>
            <a:r>
              <a:rPr lang="en-US" altLang="ko-KR" sz="3200" b="1">
                <a:latin typeface="Calibri" panose="020F0502020204030204" pitchFamily="34" charset="0"/>
                <a:ea typeface="Gulim" panose="020B0600000101010101" pitchFamily="34" charset="-127"/>
              </a:rPr>
              <a:t> iteration</a:t>
            </a:r>
          </a:p>
          <a:p>
            <a:pPr lvl="1" eaLnBrk="1" hangingPunct="1"/>
            <a:r>
              <a:rPr lang="en-US" altLang="ko-KR" sz="3200" b="1">
                <a:latin typeface="Calibri" panose="020F0502020204030204" pitchFamily="34" charset="0"/>
                <a:ea typeface="Gulim" panose="020B0600000101010101" pitchFamily="34" charset="-127"/>
              </a:rPr>
              <a:t>- </a:t>
            </a:r>
            <a:r>
              <a:rPr lang="en-US" altLang="ko-KR" sz="3200" b="1">
                <a:latin typeface="Calibri" panose="020F0502020204030204" pitchFamily="34" charset="0"/>
                <a:ea typeface="Gulim" panose="020B0600000101010101" pitchFamily="34" charset="-127"/>
                <a:sym typeface="Symbol" panose="05050102010706020507" pitchFamily="18" charset="2"/>
              </a:rPr>
              <a:t></a:t>
            </a:r>
            <a:r>
              <a:rPr lang="en-US" altLang="ko-KR" sz="3200" b="1">
                <a:latin typeface="Calibri" panose="020F0502020204030204" pitchFamily="34" charset="0"/>
                <a:ea typeface="Gulim" panose="020B0600000101010101" pitchFamily="34" charset="-127"/>
              </a:rPr>
              <a:t>: constant between 0 and 1 is called the </a:t>
            </a:r>
            <a:r>
              <a:rPr lang="en-US" altLang="ko-KR" sz="3200" b="1" i="1">
                <a:solidFill>
                  <a:srgbClr val="FF0000"/>
                </a:solidFill>
                <a:latin typeface="Calibri" panose="020F0502020204030204" pitchFamily="34" charset="0"/>
                <a:ea typeface="Gulim" panose="020B0600000101010101" pitchFamily="34" charset="-127"/>
              </a:rPr>
              <a:t>momentum ( typical value 0.6 to 0.9).</a:t>
            </a:r>
          </a:p>
          <a:p>
            <a:pPr lvl="1" eaLnBrk="1" hangingPunct="1"/>
            <a:endParaRPr lang="en-US" altLang="ko-KR" sz="800">
              <a:latin typeface="Calibri" panose="020F0502020204030204" pitchFamily="34" charset="0"/>
              <a:ea typeface="Gulim" panose="020B0600000101010101" pitchFamily="34" charset="-127"/>
            </a:endParaRPr>
          </a:p>
        </p:txBody>
      </p:sp>
      <p:sp>
        <p:nvSpPr>
          <p:cNvPr id="10" name="Rectangle 9">
            <a:extLst>
              <a:ext uri="{FF2B5EF4-FFF2-40B4-BE49-F238E27FC236}">
                <a16:creationId xmlns:a16="http://schemas.microsoft.com/office/drawing/2014/main" id="{6700941A-D6E8-4340-B891-E70FEAD1F893}"/>
              </a:ext>
            </a:extLst>
          </p:cNvPr>
          <p:cNvSpPr>
            <a:spLocks noChangeArrowheads="1"/>
          </p:cNvSpPr>
          <p:nvPr/>
        </p:nvSpPr>
        <p:spPr bwMode="auto">
          <a:xfrm>
            <a:off x="0" y="0"/>
            <a:ext cx="91440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800"/>
          </a:p>
          <a:p>
            <a:pPr eaLnBrk="1" hangingPunct="1"/>
            <a:r>
              <a:rPr lang="en-US" altLang="en-US" sz="3200" b="1"/>
              <a:t>The weight update formulas for backpropagation with momentum are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942">
                                            <p:txEl>
                                              <p:pRg st="0" end="0"/>
                                            </p:txEl>
                                          </p:spTgt>
                                        </p:tgtEl>
                                        <p:attrNameLst>
                                          <p:attrName>style.visibility</p:attrName>
                                        </p:attrNameLst>
                                      </p:cBhvr>
                                      <p:to>
                                        <p:strVal val="visible"/>
                                      </p:to>
                                    </p:set>
                                    <p:anim calcmode="lin" valueType="num">
                                      <p:cBhvr additive="base">
                                        <p:cTn id="19" dur="500" fill="hold"/>
                                        <p:tgtEl>
                                          <p:spTgt spid="3994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942">
                                            <p:txEl>
                                              <p:pRg st="1" end="1"/>
                                            </p:txEl>
                                          </p:spTgt>
                                        </p:tgtEl>
                                        <p:attrNameLst>
                                          <p:attrName>style.visibility</p:attrName>
                                        </p:attrNameLst>
                                      </p:cBhvr>
                                      <p:to>
                                        <p:strVal val="visible"/>
                                      </p:to>
                                    </p:set>
                                    <p:anim calcmode="lin" valueType="num">
                                      <p:cBhvr additive="base">
                                        <p:cTn id="23" dur="500" fill="hold"/>
                                        <p:tgtEl>
                                          <p:spTgt spid="3994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994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942">
                                            <p:txEl>
                                              <p:pRg st="2" end="2"/>
                                            </p:txEl>
                                          </p:spTgt>
                                        </p:tgtEl>
                                        <p:attrNameLst>
                                          <p:attrName>style.visibility</p:attrName>
                                        </p:attrNameLst>
                                      </p:cBhvr>
                                      <p:to>
                                        <p:strVal val="visible"/>
                                      </p:to>
                                    </p:set>
                                    <p:anim calcmode="lin" valueType="num">
                                      <p:cBhvr additive="base">
                                        <p:cTn id="27" dur="500" fill="hold"/>
                                        <p:tgtEl>
                                          <p:spTgt spid="3994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994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a:extLst>
              <a:ext uri="{FF2B5EF4-FFF2-40B4-BE49-F238E27FC236}">
                <a16:creationId xmlns:a16="http://schemas.microsoft.com/office/drawing/2014/main" id="{85B930D6-094D-443E-AE7A-0CE5A5663D28}"/>
              </a:ext>
            </a:extLst>
          </p:cNvPr>
          <p:cNvSpPr>
            <a:spLocks noChangeArrowheads="1"/>
          </p:cNvSpPr>
          <p:nvPr/>
        </p:nvSpPr>
        <p:spPr bwMode="auto">
          <a:xfrm>
            <a:off x="0" y="0"/>
            <a:ext cx="9144000" cy="766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latin typeface="Calibri" panose="020F0502020204030204" pitchFamily="34" charset="0"/>
              </a:rPr>
              <a:t>GD</a:t>
            </a:r>
            <a:r>
              <a:rPr lang="en-US" altLang="en-US" sz="3600">
                <a:latin typeface="Calibri" panose="020F0502020204030204" pitchFamily="34" charset="0"/>
              </a:rPr>
              <a:t>( gradient descent) based BP and its variants:</a:t>
            </a:r>
          </a:p>
          <a:p>
            <a:pPr eaLnBrk="1" hangingPunct="1"/>
            <a:endParaRPr lang="en-US" altLang="en-US" sz="3600">
              <a:solidFill>
                <a:srgbClr val="FF0000"/>
              </a:solidFill>
              <a:latin typeface="Calibri" panose="020F0502020204030204" pitchFamily="34" charset="0"/>
            </a:endParaRPr>
          </a:p>
          <a:p>
            <a:pPr eaLnBrk="1" hangingPunct="1"/>
            <a:r>
              <a:rPr lang="en-US" altLang="en-US" sz="3600">
                <a:solidFill>
                  <a:srgbClr val="FF0000"/>
                </a:solidFill>
                <a:latin typeface="Calibri" panose="020F0502020204030204" pitchFamily="34" charset="0"/>
              </a:rPr>
              <a:t>GDM</a:t>
            </a:r>
            <a:r>
              <a:rPr lang="en-US" altLang="en-US" sz="3600">
                <a:latin typeface="Calibri" panose="020F0502020204030204" pitchFamily="34" charset="0"/>
              </a:rPr>
              <a:t>( gradient descent with momentum), </a:t>
            </a:r>
          </a:p>
          <a:p>
            <a:pPr eaLnBrk="1" hangingPunct="1"/>
            <a:r>
              <a:rPr lang="en-US" altLang="en-US" sz="3600">
                <a:solidFill>
                  <a:srgbClr val="FF0000"/>
                </a:solidFill>
                <a:latin typeface="Calibri" panose="020F0502020204030204" pitchFamily="34" charset="0"/>
              </a:rPr>
              <a:t>GDA</a:t>
            </a:r>
            <a:r>
              <a:rPr lang="en-US" altLang="en-US" sz="3600">
                <a:latin typeface="Calibri" panose="020F0502020204030204" pitchFamily="34" charset="0"/>
              </a:rPr>
              <a:t>( gradient descent with adaptive learning rate) and </a:t>
            </a:r>
          </a:p>
          <a:p>
            <a:pPr eaLnBrk="1" hangingPunct="1"/>
            <a:r>
              <a:rPr lang="en-US" altLang="en-US" sz="3600">
                <a:solidFill>
                  <a:srgbClr val="FF0000"/>
                </a:solidFill>
                <a:latin typeface="Calibri" panose="020F0502020204030204" pitchFamily="34" charset="0"/>
              </a:rPr>
              <a:t>GDAM</a:t>
            </a:r>
            <a:r>
              <a:rPr lang="en-US" altLang="en-US" sz="3600">
                <a:latin typeface="Calibri" panose="020F0502020204030204" pitchFamily="34" charset="0"/>
              </a:rPr>
              <a:t>( GD with adaptive rate plus momentum)</a:t>
            </a:r>
          </a:p>
          <a:p>
            <a:pPr eaLnBrk="1" hangingPunct="1"/>
            <a:endParaRPr lang="en-US" altLang="en-US" sz="3600">
              <a:latin typeface="Calibri" panose="020F0502020204030204" pitchFamily="34" charset="0"/>
            </a:endParaRPr>
          </a:p>
          <a:p>
            <a:pPr eaLnBrk="1" hangingPunct="1"/>
            <a:r>
              <a:rPr lang="en-US" altLang="en-US" sz="3600">
                <a:latin typeface="Calibri" panose="020F0502020204030204" pitchFamily="34" charset="0"/>
              </a:rPr>
              <a:t> These are essentially </a:t>
            </a:r>
            <a:r>
              <a:rPr lang="en-US" altLang="en-US" sz="3600">
                <a:solidFill>
                  <a:srgbClr val="FF0000"/>
                </a:solidFill>
                <a:latin typeface="Calibri" panose="020F0502020204030204" pitchFamily="34" charset="0"/>
              </a:rPr>
              <a:t>first-order</a:t>
            </a:r>
            <a:r>
              <a:rPr lang="en-US" altLang="en-US" sz="3600">
                <a:latin typeface="Calibri" panose="020F0502020204030204" pitchFamily="34" charset="0"/>
              </a:rPr>
              <a:t> ANN learning algorithms . i.e. the weights and biases update is proportional to the error gradients (i.e. </a:t>
            </a:r>
            <a:r>
              <a:rPr lang="en-US" altLang="en-US" sz="3600" i="1">
                <a:solidFill>
                  <a:srgbClr val="FF0000"/>
                </a:solidFill>
                <a:latin typeface="Calibri" panose="020F0502020204030204" pitchFamily="34" charset="0"/>
              </a:rPr>
              <a:t>the first-order partial derivative of the error function).</a:t>
            </a:r>
            <a:r>
              <a:rPr lang="en-US" altLang="en-US" sz="3600">
                <a:latin typeface="Calibri" panose="020F0502020204030204" pitchFamily="34" charset="0"/>
              </a:rPr>
              <a:t> </a:t>
            </a:r>
          </a:p>
          <a:p>
            <a:pPr eaLnBrk="1" hangingPunct="1"/>
            <a:endParaRPr lang="en-US" altLang="en-US" sz="3600">
              <a:latin typeface="Calibri" panose="020F0502020204030204" pitchFamily="34" charset="0"/>
            </a:endParaRPr>
          </a:p>
          <a:p>
            <a:pPr eaLnBrk="1" hangingPunct="1"/>
            <a:endParaRPr lang="en-US" altLang="en-US" sz="240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 calcmode="lin" valueType="num">
                                      <p:cBhvr additive="base">
                                        <p:cTn id="7" dur="500" fill="hold"/>
                                        <p:tgtEl>
                                          <p:spTgt spid="296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6963">
                                            <p:txEl>
                                              <p:pRg st="2" end="2"/>
                                            </p:txEl>
                                          </p:spTgt>
                                        </p:tgtEl>
                                        <p:attrNameLst>
                                          <p:attrName>style.visibility</p:attrName>
                                        </p:attrNameLst>
                                      </p:cBhvr>
                                      <p:to>
                                        <p:strVal val="visible"/>
                                      </p:to>
                                    </p:set>
                                    <p:anim calcmode="lin" valueType="num">
                                      <p:cBhvr additive="base">
                                        <p:cTn id="13" dur="500" fill="hold"/>
                                        <p:tgtEl>
                                          <p:spTgt spid="2969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6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6963">
                                            <p:txEl>
                                              <p:pRg st="3" end="3"/>
                                            </p:txEl>
                                          </p:spTgt>
                                        </p:tgtEl>
                                        <p:attrNameLst>
                                          <p:attrName>style.visibility</p:attrName>
                                        </p:attrNameLst>
                                      </p:cBhvr>
                                      <p:to>
                                        <p:strVal val="visible"/>
                                      </p:to>
                                    </p:set>
                                    <p:anim calcmode="lin" valueType="num">
                                      <p:cBhvr additive="base">
                                        <p:cTn id="19" dur="500" fill="hold"/>
                                        <p:tgtEl>
                                          <p:spTgt spid="2969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6963">
                                            <p:txEl>
                                              <p:pRg st="4" end="4"/>
                                            </p:txEl>
                                          </p:spTgt>
                                        </p:tgtEl>
                                        <p:attrNameLst>
                                          <p:attrName>style.visibility</p:attrName>
                                        </p:attrNameLst>
                                      </p:cBhvr>
                                      <p:to>
                                        <p:strVal val="visible"/>
                                      </p:to>
                                    </p:set>
                                    <p:anim calcmode="lin" valueType="num">
                                      <p:cBhvr additive="base">
                                        <p:cTn id="25" dur="500" fill="hold"/>
                                        <p:tgtEl>
                                          <p:spTgt spid="2969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6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6963">
                                            <p:txEl>
                                              <p:pRg st="6" end="6"/>
                                            </p:txEl>
                                          </p:spTgt>
                                        </p:tgtEl>
                                        <p:attrNameLst>
                                          <p:attrName>style.visibility</p:attrName>
                                        </p:attrNameLst>
                                      </p:cBhvr>
                                      <p:to>
                                        <p:strVal val="visible"/>
                                      </p:to>
                                    </p:set>
                                    <p:anim calcmode="lin" valueType="num">
                                      <p:cBhvr additive="base">
                                        <p:cTn id="31" dur="500" fill="hold"/>
                                        <p:tgtEl>
                                          <p:spTgt spid="29696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6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1">
            <a:extLst>
              <a:ext uri="{FF2B5EF4-FFF2-40B4-BE49-F238E27FC236}">
                <a16:creationId xmlns:a16="http://schemas.microsoft.com/office/drawing/2014/main" id="{174E3FE6-F4BC-4E25-8118-65E0B7B731CE}"/>
              </a:ext>
            </a:extLst>
          </p:cNvPr>
          <p:cNvSpPr>
            <a:spLocks noChangeArrowheads="1"/>
          </p:cNvSpPr>
          <p:nvPr/>
        </p:nvSpPr>
        <p:spPr bwMode="auto">
          <a:xfrm>
            <a:off x="0" y="-457200"/>
            <a:ext cx="91440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4000">
              <a:latin typeface="Calibri" panose="020F0502020204030204" pitchFamily="34" charset="0"/>
            </a:endParaRPr>
          </a:p>
          <a:p>
            <a:pPr eaLnBrk="1" hangingPunct="1"/>
            <a:r>
              <a:rPr lang="en-US" altLang="en-US" sz="3200" b="1" i="1">
                <a:solidFill>
                  <a:srgbClr val="FF0000"/>
                </a:solidFill>
                <a:latin typeface="Calibri" panose="020F0502020204030204" pitchFamily="34" charset="0"/>
              </a:rPr>
              <a:t>These algorithms based on First order derivatives tend to be slow and often get trapped in local minima. </a:t>
            </a:r>
          </a:p>
        </p:txBody>
      </p:sp>
      <p:sp>
        <p:nvSpPr>
          <p:cNvPr id="4" name="Rectangle 3">
            <a:extLst>
              <a:ext uri="{FF2B5EF4-FFF2-40B4-BE49-F238E27FC236}">
                <a16:creationId xmlns:a16="http://schemas.microsoft.com/office/drawing/2014/main" id="{1C0E19B8-EB49-4390-BD6F-FD779EA1917E}"/>
              </a:ext>
            </a:extLst>
          </p:cNvPr>
          <p:cNvSpPr>
            <a:spLocks noChangeArrowheads="1"/>
          </p:cNvSpPr>
          <p:nvPr/>
        </p:nvSpPr>
        <p:spPr bwMode="auto">
          <a:xfrm>
            <a:off x="0" y="2057400"/>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latin typeface="Calibri" panose="020F0502020204030204" pitchFamily="34" charset="0"/>
              </a:rPr>
              <a:t>Second-order algorithms</a:t>
            </a:r>
            <a:r>
              <a:rPr lang="en-US" altLang="en-US" sz="3200" b="1">
                <a:latin typeface="Calibri" panose="020F0502020204030204" pitchFamily="34" charset="0"/>
              </a:rPr>
              <a:t>, such as </a:t>
            </a:r>
            <a:r>
              <a:rPr lang="en-US" altLang="en-US" sz="3200" b="1">
                <a:solidFill>
                  <a:srgbClr val="FF0000"/>
                </a:solidFill>
                <a:latin typeface="Calibri" panose="020F0502020204030204" pitchFamily="34" charset="0"/>
              </a:rPr>
              <a:t>Newton method</a:t>
            </a:r>
            <a:r>
              <a:rPr lang="en-US" altLang="en-US" sz="3200" b="1">
                <a:latin typeface="Calibri" panose="020F0502020204030204" pitchFamily="34" charset="0"/>
              </a:rPr>
              <a:t>, which calculate weights and biases update on the basis of </a:t>
            </a:r>
            <a:r>
              <a:rPr lang="en-US" altLang="en-US" sz="4000" b="1">
                <a:solidFill>
                  <a:srgbClr val="FF0000"/>
                </a:solidFill>
                <a:latin typeface="Calibri" panose="020F0502020204030204" pitchFamily="34" charset="0"/>
              </a:rPr>
              <a:t>Hessian matrix </a:t>
            </a:r>
            <a:r>
              <a:rPr lang="en-US" altLang="en-US" sz="3200" b="1">
                <a:solidFill>
                  <a:srgbClr val="FF0000"/>
                </a:solidFill>
                <a:latin typeface="Calibri" panose="020F0502020204030204" pitchFamily="34" charset="0"/>
              </a:rPr>
              <a:t>(</a:t>
            </a:r>
            <a:r>
              <a:rPr lang="en-US" altLang="en-US" sz="3200" b="1" i="1">
                <a:latin typeface="Calibri" panose="020F0502020204030204" pitchFamily="34" charset="0"/>
              </a:rPr>
              <a:t>second-order partial derivatives of error function</a:t>
            </a:r>
            <a:r>
              <a:rPr lang="en-US" altLang="en-US" sz="3200" b="1">
                <a:solidFill>
                  <a:srgbClr val="FF0000"/>
                </a:solidFill>
                <a:latin typeface="Calibri" panose="020F0502020204030204" pitchFamily="34" charset="0"/>
              </a:rPr>
              <a:t>) have been developed.</a:t>
            </a:r>
          </a:p>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 </a:t>
            </a:r>
            <a:r>
              <a:rPr lang="en-US" altLang="en-US" sz="3200" b="1">
                <a:solidFill>
                  <a:srgbClr val="FF0000"/>
                </a:solidFill>
                <a:latin typeface="Calibri" panose="020F0502020204030204" pitchFamily="34" charset="0"/>
              </a:rPr>
              <a:t>Second-order algorithms </a:t>
            </a:r>
            <a:r>
              <a:rPr lang="en-US" altLang="en-US" sz="3200" b="1">
                <a:latin typeface="Calibri" panose="020F0502020204030204" pitchFamily="34" charset="0"/>
              </a:rPr>
              <a:t> make the algorithm </a:t>
            </a:r>
            <a:r>
              <a:rPr lang="en-US" altLang="en-US" sz="3200" b="1">
                <a:solidFill>
                  <a:srgbClr val="FF0000"/>
                </a:solidFill>
                <a:latin typeface="Calibri" panose="020F0502020204030204" pitchFamily="34" charset="0"/>
              </a:rPr>
              <a:t>computationally expensive and therefore slow</a:t>
            </a:r>
            <a:r>
              <a:rPr lang="en-US" altLang="en-US" sz="3200" b="1">
                <a:latin typeface="Calibri" panose="020F0502020204030204" pitchFamily="34" charset="0"/>
              </a:rPr>
              <a:t>, especially for networks involving large number of weights and biases.</a:t>
            </a:r>
          </a:p>
          <a:p>
            <a:pPr eaLnBrk="1" hangingPunct="1"/>
            <a:endParaRPr lang="en-US" altLang="en-US" sz="32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7666"/>
                                        </p:tgtEl>
                                        <p:attrNameLst>
                                          <p:attrName>style.visibility</p:attrName>
                                        </p:attrNameLst>
                                      </p:cBhvr>
                                      <p:to>
                                        <p:strVal val="visible"/>
                                      </p:to>
                                    </p:set>
                                    <p:anim calcmode="lin" valueType="num">
                                      <p:cBhvr additive="base">
                                        <p:cTn id="7" dur="500" fill="hold"/>
                                        <p:tgtEl>
                                          <p:spTgt spid="497666"/>
                                        </p:tgtEl>
                                        <p:attrNameLst>
                                          <p:attrName>ppt_x</p:attrName>
                                        </p:attrNameLst>
                                      </p:cBhvr>
                                      <p:tavLst>
                                        <p:tav tm="0">
                                          <p:val>
                                            <p:strVal val="#ppt_x"/>
                                          </p:val>
                                        </p:tav>
                                        <p:tav tm="100000">
                                          <p:val>
                                            <p:strVal val="#ppt_x"/>
                                          </p:val>
                                        </p:tav>
                                      </p:tavLst>
                                    </p:anim>
                                    <p:anim calcmode="lin" valueType="num">
                                      <p:cBhvr additive="base">
                                        <p:cTn id="8" dur="500" fill="hold"/>
                                        <p:tgtEl>
                                          <p:spTgt spid="4976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666" grpId="0"/>
      <p:bldP spid="4" grpId="0" build="p"/>
    </p:bld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5598B0-5B0F-4B13-8147-46B5BFC00594}"/>
              </a:ext>
            </a:extLst>
          </p:cNvPr>
          <p:cNvSpPr>
            <a:spLocks noChangeArrowheads="1"/>
          </p:cNvSpPr>
          <p:nvPr/>
        </p:nvSpPr>
        <p:spPr bwMode="auto">
          <a:xfrm>
            <a:off x="0" y="1066800"/>
            <a:ext cx="91440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b="1">
                <a:solidFill>
                  <a:srgbClr val="FF0000"/>
                </a:solidFill>
                <a:latin typeface="Calibri" panose="020F0502020204030204" pitchFamily="34" charset="0"/>
              </a:rPr>
              <a:t>Levenberg-Marquardt  Algorithm (LM)</a:t>
            </a:r>
          </a:p>
          <a:p>
            <a:pPr eaLnBrk="1" hangingPunct="1"/>
            <a:endParaRPr lang="en-US" altLang="en-US" sz="4400" b="1">
              <a:latin typeface="Calibri" panose="020F0502020204030204" pitchFamily="34" charset="0"/>
            </a:endParaRPr>
          </a:p>
          <a:p>
            <a:pPr eaLnBrk="1" hangingPunct="1"/>
            <a:r>
              <a:rPr lang="en-US" altLang="en-US" sz="4000" b="1">
                <a:latin typeface="Calibri" panose="020F0502020204030204" pitchFamily="34" charset="0"/>
              </a:rPr>
              <a:t> LM (Levenberg-Marquardt) algorithm is designed to approach second-order training speed without having to compute Hessian matrix (Hagan &amp; Menhaj, 1994). </a:t>
            </a:r>
          </a:p>
          <a:p>
            <a:pPr eaLnBrk="1" hangingPunct="1"/>
            <a:r>
              <a:rPr lang="en-US" altLang="en-US" sz="3200" b="1">
                <a:latin typeface="Calibri" panose="020F0502020204030204" pitchFamily="34" charset="0"/>
              </a:rPr>
              <a:t> </a:t>
            </a:r>
            <a:endParaRPr lang="en-US" altLang="en-US" sz="44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54554-626B-4A36-89D6-F5ABF8734691}"/>
              </a:ext>
            </a:extLst>
          </p:cNvPr>
          <p:cNvSpPr>
            <a:spLocks noChangeArrowheads="1"/>
          </p:cNvSpPr>
          <p:nvPr/>
        </p:nvSpPr>
        <p:spPr bwMode="auto">
          <a:xfrm>
            <a:off x="0" y="0"/>
            <a:ext cx="91440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Resilient propagation (RPROP ), supervised algorithm created by </a:t>
            </a:r>
            <a:r>
              <a:rPr lang="en-US" altLang="en-US" sz="3200">
                <a:solidFill>
                  <a:srgbClr val="FF0000"/>
                </a:solidFill>
              </a:rPr>
              <a:t>Martin Riedmiller and Heinrich Braun </a:t>
            </a:r>
            <a:r>
              <a:rPr lang="en-US" altLang="en-US" sz="3200"/>
              <a:t>in 1992 is one of the </a:t>
            </a:r>
            <a:r>
              <a:rPr lang="en-US" altLang="en-US" sz="3200">
                <a:solidFill>
                  <a:srgbClr val="FF0000"/>
                </a:solidFill>
              </a:rPr>
              <a:t>fastest weight update mechanisms </a:t>
            </a:r>
            <a:r>
              <a:rPr lang="en-US" altLang="en-US" sz="3200"/>
              <a:t>[ does not need magnitude of derivative]</a:t>
            </a:r>
          </a:p>
          <a:p>
            <a:pPr eaLnBrk="1" hangingPunct="1"/>
            <a:endParaRPr lang="en-US" altLang="en-US" sz="3600"/>
          </a:p>
          <a:p>
            <a:pPr eaLnBrk="1" hangingPunct="1"/>
            <a:r>
              <a:rPr lang="en-US" altLang="en-US" sz="3600"/>
              <a:t>It works similarly to back propagation, except that the weight updates is done in a different manner.</a:t>
            </a:r>
          </a:p>
          <a:p>
            <a:pPr eaLnBrk="1" hangingPunct="1"/>
            <a:endParaRPr lang="en-US" altLang="en-US" sz="3600"/>
          </a:p>
          <a:p>
            <a:pPr eaLnBrk="1" hangingPunct="1"/>
            <a:r>
              <a:rPr lang="en-US" altLang="en-US" sz="3600"/>
              <a:t>In back propagation the change in weight is calculated with the </a:t>
            </a:r>
            <a:r>
              <a:rPr lang="en-US" altLang="en-US" sz="3600">
                <a:solidFill>
                  <a:srgbClr val="FF0000"/>
                </a:solidFill>
              </a:rPr>
              <a:t>magnitude of the partial derivative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Content Placeholder 2">
            <a:extLst>
              <a:ext uri="{FF2B5EF4-FFF2-40B4-BE49-F238E27FC236}">
                <a16:creationId xmlns:a16="http://schemas.microsoft.com/office/drawing/2014/main" id="{D7696DD7-B909-40E4-B16D-2548A2DDB5B0}"/>
              </a:ext>
            </a:extLst>
          </p:cNvPr>
          <p:cNvSpPr>
            <a:spLocks noGrp="1"/>
          </p:cNvSpPr>
          <p:nvPr>
            <p:ph idx="4294967295"/>
          </p:nvPr>
        </p:nvSpPr>
        <p:spPr>
          <a:xfrm>
            <a:off x="0" y="0"/>
            <a:ext cx="9144000" cy="6553200"/>
          </a:xfrm>
        </p:spPr>
        <p:txBody>
          <a:bodyPr/>
          <a:lstStyle/>
          <a:p>
            <a:pPr>
              <a:buFont typeface="Arial" panose="020B0604020202020204" pitchFamily="34" charset="0"/>
              <a:buNone/>
            </a:pPr>
            <a:r>
              <a:rPr lang="en-US" altLang="en-US" sz="4000" b="1"/>
              <a:t>An important feature of  ANNs :</a:t>
            </a:r>
          </a:p>
          <a:p>
            <a:pPr>
              <a:buFont typeface="Arial" panose="020B0604020202020204" pitchFamily="34" charset="0"/>
              <a:buNone/>
            </a:pPr>
            <a:endParaRPr lang="en-US" altLang="en-US" sz="4000" b="1"/>
          </a:p>
          <a:p>
            <a:r>
              <a:rPr lang="en-US" altLang="en-US" sz="6600" b="1">
                <a:solidFill>
                  <a:srgbClr val="FF0000"/>
                </a:solidFill>
              </a:rPr>
              <a:t>ADAPTIVE NATURE</a:t>
            </a:r>
          </a:p>
          <a:p>
            <a:endParaRPr lang="en-US" altLang="en-US" sz="6600" b="1">
              <a:solidFill>
                <a:srgbClr val="FF0000"/>
              </a:solidFill>
            </a:endParaRPr>
          </a:p>
          <a:p>
            <a:r>
              <a:rPr lang="en-US" altLang="en-US" sz="4000" b="1"/>
              <a:t> where </a:t>
            </a:r>
            <a:r>
              <a:rPr lang="en-US" altLang="en-US" sz="4000" b="1">
                <a:solidFill>
                  <a:srgbClr val="FF0000"/>
                </a:solidFill>
              </a:rPr>
              <a:t>“LEARNING BY EXAMPLE” </a:t>
            </a:r>
          </a:p>
          <a:p>
            <a:pPr algn="ctr">
              <a:buFont typeface="Arial" panose="020B0604020202020204" pitchFamily="34" charset="0"/>
              <a:buNone/>
            </a:pPr>
            <a:r>
              <a:rPr lang="en-US" altLang="en-US" sz="4000" b="1"/>
              <a:t>replaces </a:t>
            </a:r>
          </a:p>
          <a:p>
            <a:pPr>
              <a:buFont typeface="Arial" panose="020B0604020202020204" pitchFamily="34" charset="0"/>
              <a:buNone/>
            </a:pPr>
            <a:endParaRPr lang="en-US" altLang="en-US" sz="4000" b="1">
              <a:solidFill>
                <a:srgbClr val="FF0000"/>
              </a:solidFill>
            </a:endParaRPr>
          </a:p>
          <a:p>
            <a:pPr>
              <a:buFont typeface="Arial" panose="020B0604020202020204" pitchFamily="34" charset="0"/>
              <a:buNone/>
            </a:pPr>
            <a:r>
              <a:rPr lang="en-US" altLang="en-US" sz="4000" b="1">
                <a:solidFill>
                  <a:srgbClr val="FF0000"/>
                </a:solidFill>
              </a:rPr>
              <a:t>“PROGRAMMING” </a:t>
            </a:r>
            <a:r>
              <a:rPr lang="en-US" altLang="en-US" sz="4000" b="1"/>
              <a:t>in solving problems.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 calcmode="lin" valueType="num">
                                      <p:cBhvr additive="base">
                                        <p:cTn id="7" dur="500" fill="hold"/>
                                        <p:tgtEl>
                                          <p:spTgt spid="819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23">
                                            <p:txEl>
                                              <p:pRg st="2" end="2"/>
                                            </p:txEl>
                                          </p:spTgt>
                                        </p:tgtEl>
                                        <p:attrNameLst>
                                          <p:attrName>style.visibility</p:attrName>
                                        </p:attrNameLst>
                                      </p:cBhvr>
                                      <p:to>
                                        <p:strVal val="visible"/>
                                      </p:to>
                                    </p:set>
                                    <p:anim calcmode="lin" valueType="num">
                                      <p:cBhvr additive="base">
                                        <p:cTn id="13" dur="500" fill="hold"/>
                                        <p:tgtEl>
                                          <p:spTgt spid="819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23">
                                            <p:txEl>
                                              <p:pRg st="4" end="4"/>
                                            </p:txEl>
                                          </p:spTgt>
                                        </p:tgtEl>
                                        <p:attrNameLst>
                                          <p:attrName>style.visibility</p:attrName>
                                        </p:attrNameLst>
                                      </p:cBhvr>
                                      <p:to>
                                        <p:strVal val="visible"/>
                                      </p:to>
                                    </p:set>
                                    <p:anim calcmode="lin" valueType="num">
                                      <p:cBhvr additive="base">
                                        <p:cTn id="19" dur="500" fill="hold"/>
                                        <p:tgtEl>
                                          <p:spTgt spid="819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1923">
                                            <p:txEl>
                                              <p:pRg st="5" end="5"/>
                                            </p:txEl>
                                          </p:spTgt>
                                        </p:tgtEl>
                                        <p:attrNameLst>
                                          <p:attrName>style.visibility</p:attrName>
                                        </p:attrNameLst>
                                      </p:cBhvr>
                                      <p:to>
                                        <p:strVal val="visible"/>
                                      </p:to>
                                    </p:set>
                                    <p:anim calcmode="lin" valueType="num">
                                      <p:cBhvr additive="base">
                                        <p:cTn id="25" dur="500" fill="hold"/>
                                        <p:tgtEl>
                                          <p:spTgt spid="819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1923">
                                            <p:txEl>
                                              <p:pRg st="7" end="7"/>
                                            </p:txEl>
                                          </p:spTgt>
                                        </p:tgtEl>
                                        <p:attrNameLst>
                                          <p:attrName>style.visibility</p:attrName>
                                        </p:attrNameLst>
                                      </p:cBhvr>
                                      <p:to>
                                        <p:strVal val="visible"/>
                                      </p:to>
                                    </p:set>
                                    <p:anim calcmode="lin" valueType="num">
                                      <p:cBhvr additive="base">
                                        <p:cTn id="31" dur="500" fill="hold"/>
                                        <p:tgtEl>
                                          <p:spTgt spid="8192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4706" name="Picture 2">
            <a:extLst>
              <a:ext uri="{FF2B5EF4-FFF2-40B4-BE49-F238E27FC236}">
                <a16:creationId xmlns:a16="http://schemas.microsoft.com/office/drawing/2014/main" id="{17F4364E-D30A-4531-B849-57EF71E21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228600"/>
            <a:ext cx="92011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06236AB-AF7D-4113-92F4-A4FC93E7C46B}"/>
              </a:ext>
            </a:extLst>
          </p:cNvPr>
          <p:cNvSpPr txBox="1">
            <a:spLocks noChangeArrowheads="1"/>
          </p:cNvSpPr>
          <p:nvPr/>
        </p:nvSpPr>
        <p:spPr bwMode="auto">
          <a:xfrm>
            <a:off x="0" y="3581400"/>
            <a:ext cx="9144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latin typeface="Calibri" panose="020F0502020204030204" pitchFamily="34" charset="0"/>
              </a:rPr>
              <a:t>Storing information is also called </a:t>
            </a:r>
            <a:r>
              <a:rPr lang="en-US" altLang="en-US" sz="3600" b="1">
                <a:solidFill>
                  <a:srgbClr val="FF0000"/>
                </a:solidFill>
                <a:latin typeface="Calibri" panose="020F0502020204030204" pitchFamily="34" charset="0"/>
              </a:rPr>
              <a:t>ENCODING</a:t>
            </a:r>
          </a:p>
          <a:p>
            <a:pPr eaLnBrk="1" hangingPunct="1"/>
            <a:endParaRPr lang="en-US" altLang="en-US" sz="3600" b="1">
              <a:latin typeface="Calibri" panose="020F0502020204030204" pitchFamily="34" charset="0"/>
            </a:endParaRPr>
          </a:p>
          <a:p>
            <a:pPr eaLnBrk="1" hangingPunct="1"/>
            <a:r>
              <a:rPr lang="en-US" altLang="en-US" sz="3600" b="1">
                <a:latin typeface="Calibri" panose="020F0502020204030204" pitchFamily="34" charset="0"/>
              </a:rPr>
              <a:t>A network stores data as a result of </a:t>
            </a:r>
            <a:r>
              <a:rPr lang="en-US" altLang="en-US" sz="3600" b="1">
                <a:solidFill>
                  <a:srgbClr val="FF0000"/>
                </a:solidFill>
                <a:latin typeface="Calibri" panose="020F0502020204030204" pitchFamily="34" charset="0"/>
              </a:rPr>
              <a:t>LEARNING</a:t>
            </a:r>
          </a:p>
          <a:p>
            <a:pPr eaLnBrk="1" hangingPunct="1"/>
            <a:endParaRPr lang="en-US" altLang="en-US" sz="3600"/>
          </a:p>
          <a:p>
            <a:pPr eaLnBrk="1" hangingPunct="1"/>
            <a:r>
              <a:rPr lang="en-US" altLang="en-US" sz="3600" b="1"/>
              <a:t>A degraded input pattern serves as a </a:t>
            </a:r>
            <a:r>
              <a:rPr lang="en-US" altLang="en-US" sz="3600" b="1">
                <a:solidFill>
                  <a:srgbClr val="FF0000"/>
                </a:solidFill>
              </a:rPr>
              <a:t>cue </a:t>
            </a:r>
            <a:r>
              <a:rPr lang="en-US" altLang="en-US" sz="3600" b="1"/>
              <a:t>for retrieval of its original</a:t>
            </a:r>
            <a:endParaRPr lang="en-US" altLang="en-US" sz="3600" b="1">
              <a:solidFill>
                <a:srgbClr val="FF0000"/>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4706"/>
                                        </p:tgtEl>
                                        <p:attrNameLst>
                                          <p:attrName>style.visibility</p:attrName>
                                        </p:attrNameLst>
                                      </p:cBhvr>
                                      <p:to>
                                        <p:strVal val="visible"/>
                                      </p:to>
                                    </p:set>
                                    <p:anim calcmode="lin" valueType="num">
                                      <p:cBhvr additive="base">
                                        <p:cTn id="7" dur="500" fill="hold"/>
                                        <p:tgtEl>
                                          <p:spTgt spid="1224706"/>
                                        </p:tgtEl>
                                        <p:attrNameLst>
                                          <p:attrName>ppt_x</p:attrName>
                                        </p:attrNameLst>
                                      </p:cBhvr>
                                      <p:tavLst>
                                        <p:tav tm="0">
                                          <p:val>
                                            <p:strVal val="#ppt_x"/>
                                          </p:val>
                                        </p:tav>
                                        <p:tav tm="100000">
                                          <p:val>
                                            <p:strVal val="#ppt_x"/>
                                          </p:val>
                                        </p:tav>
                                      </p:tavLst>
                                    </p:anim>
                                    <p:anim calcmode="lin" valueType="num">
                                      <p:cBhvr additive="base">
                                        <p:cTn id="8" dur="500" fill="hold"/>
                                        <p:tgtEl>
                                          <p:spTgt spid="122470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A0CF0-E5F1-4242-9113-89859FD7DE83}"/>
              </a:ext>
            </a:extLst>
          </p:cNvPr>
          <p:cNvSpPr txBox="1">
            <a:spLocks noChangeArrowheads="1"/>
          </p:cNvSpPr>
          <p:nvPr/>
        </p:nvSpPr>
        <p:spPr bwMode="auto">
          <a:xfrm>
            <a:off x="0" y="0"/>
            <a:ext cx="91440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5400"/>
              <a:t>Another  learning Algorithm</a:t>
            </a:r>
          </a:p>
          <a:p>
            <a:pPr eaLnBrk="1" hangingPunct="1"/>
            <a:r>
              <a:rPr lang="en-US" altLang="en-US" sz="5400">
                <a:solidFill>
                  <a:srgbClr val="FF0000"/>
                </a:solidFill>
              </a:rPr>
              <a:t>Resilient Back Propagation (Rprop)</a:t>
            </a:r>
          </a:p>
          <a:p>
            <a:pPr eaLnBrk="1" hangingPunct="1"/>
            <a:r>
              <a:rPr lang="en-US" altLang="en-US" sz="5400"/>
              <a:t> </a:t>
            </a:r>
          </a:p>
          <a:p>
            <a:pPr eaLnBrk="1" hangingPunct="1"/>
            <a:r>
              <a:rPr lang="en-US" altLang="en-US" sz="5400"/>
              <a:t>Understand</a:t>
            </a:r>
          </a:p>
          <a:p>
            <a:pPr eaLnBrk="1" hangingPunct="1"/>
            <a:r>
              <a:rPr lang="en-US" altLang="en-US" sz="5400"/>
              <a:t>What is the difference from BPA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9154" name="Picture 2">
            <a:extLst>
              <a:ext uri="{FF2B5EF4-FFF2-40B4-BE49-F238E27FC236}">
                <a16:creationId xmlns:a16="http://schemas.microsoft.com/office/drawing/2014/main" id="{7D5E0479-251A-410A-8807-C7EC53499FAA}"/>
              </a:ext>
            </a:extLst>
          </p:cNvPr>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0" y="-3810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51026B1-6EDB-4D5C-A317-FB976E63208F}"/>
              </a:ext>
            </a:extLst>
          </p:cNvPr>
          <p:cNvSpPr txBox="1">
            <a:spLocks noChangeArrowheads="1"/>
          </p:cNvSpPr>
          <p:nvPr/>
        </p:nvSpPr>
        <p:spPr bwMode="auto">
          <a:xfrm>
            <a:off x="0" y="-228600"/>
            <a:ext cx="472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FF0000"/>
                </a:solidFill>
              </a:rPr>
              <a:t>CALCULATE UPDATE VALUE</a:t>
            </a:r>
          </a:p>
        </p:txBody>
      </p:sp>
      <p:pic>
        <p:nvPicPr>
          <p:cNvPr id="8" name="Picture 2">
            <a:extLst>
              <a:ext uri="{FF2B5EF4-FFF2-40B4-BE49-F238E27FC236}">
                <a16:creationId xmlns:a16="http://schemas.microsoft.com/office/drawing/2014/main" id="{753A0733-D52A-4E5A-AA02-0A451A208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00600"/>
            <a:ext cx="91440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DFF3EAE-4AEF-4B16-BD81-3382EC383E00}"/>
              </a:ext>
            </a:extLst>
          </p:cNvPr>
          <p:cNvSpPr>
            <a:spLocks noChangeArrowheads="1"/>
          </p:cNvSpPr>
          <p:nvPr/>
        </p:nvSpPr>
        <p:spPr bwMode="auto">
          <a:xfrm>
            <a:off x="0" y="5934075"/>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step-sizes are bounded by the parameters</a:t>
            </a:r>
          </a:p>
          <a:p>
            <a:pPr eaLnBrk="1" hangingPunct="1"/>
            <a:r>
              <a:rPr lang="en-US" altLang="en-US" sz="2800"/>
              <a:t>Δ </a:t>
            </a:r>
            <a:r>
              <a:rPr lang="en-US" altLang="en-US" sz="2800" baseline="-25000"/>
              <a:t>min</a:t>
            </a:r>
            <a:r>
              <a:rPr lang="en-US" altLang="en-US" sz="2800"/>
              <a:t>  and Δ</a:t>
            </a:r>
            <a:r>
              <a:rPr lang="en-US" altLang="en-US" sz="2800" baseline="-25000"/>
              <a:t>max</a:t>
            </a:r>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 calcmode="lin" valueType="num">
                                      <p:cBhvr additive="base">
                                        <p:cTn id="1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755" name="Picture 3">
            <a:extLst>
              <a:ext uri="{FF2B5EF4-FFF2-40B4-BE49-F238E27FC236}">
                <a16:creationId xmlns:a16="http://schemas.microsoft.com/office/drawing/2014/main" id="{12A16886-A880-4602-BA2A-8B229BEA145F}"/>
              </a:ext>
            </a:extLst>
          </p:cNvPr>
          <p:cNvPicPr>
            <a:picLocks noChangeAspect="1" noChangeArrowheads="1"/>
          </p:cNvPicPr>
          <p:nvPr/>
        </p:nvPicPr>
        <p:blipFill>
          <a:blip r:embed="rId2">
            <a:lum bright="-34000" contrast="-6000"/>
            <a:extLst>
              <a:ext uri="{28A0092B-C50C-407E-A947-70E740481C1C}">
                <a14:useLocalDpi xmlns:a14="http://schemas.microsoft.com/office/drawing/2010/main" val="0"/>
              </a:ext>
            </a:extLst>
          </a:blip>
          <a:srcRect/>
          <a:stretch>
            <a:fillRect/>
          </a:stretch>
        </p:blipFill>
        <p:spPr bwMode="auto">
          <a:xfrm>
            <a:off x="0" y="381000"/>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A6E5DBF-2F9A-4072-B7ED-734E9E1FCC58}"/>
              </a:ext>
            </a:extLst>
          </p:cNvPr>
          <p:cNvSpPr txBox="1">
            <a:spLocks noChangeArrowheads="1"/>
          </p:cNvSpPr>
          <p:nvPr/>
        </p:nvSpPr>
        <p:spPr bwMode="auto">
          <a:xfrm>
            <a:off x="0" y="0"/>
            <a:ext cx="472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FF0000"/>
                </a:solidFill>
              </a:rPr>
              <a:t>CALCULATE  WEIGHT UPDATE</a:t>
            </a:r>
          </a:p>
        </p:txBody>
      </p:sp>
      <p:sp>
        <p:nvSpPr>
          <p:cNvPr id="7" name="Rectangle 6">
            <a:extLst>
              <a:ext uri="{FF2B5EF4-FFF2-40B4-BE49-F238E27FC236}">
                <a16:creationId xmlns:a16="http://schemas.microsoft.com/office/drawing/2014/main" id="{920254F2-383E-492E-AF51-BA6CC82D9405}"/>
              </a:ext>
            </a:extLst>
          </p:cNvPr>
          <p:cNvSpPr>
            <a:spLocks noChangeArrowheads="1"/>
          </p:cNvSpPr>
          <p:nvPr/>
        </p:nvSpPr>
        <p:spPr bwMode="auto">
          <a:xfrm>
            <a:off x="0" y="54737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If the partial derivative possesses the same sign for consecutive steps, the step-size is increased, whereas if it changes sign, the step-size is decreased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70755"/>
                                        </p:tgtEl>
                                        <p:attrNameLst>
                                          <p:attrName>style.visibility</p:attrName>
                                        </p:attrNameLst>
                                      </p:cBhvr>
                                      <p:to>
                                        <p:strVal val="visible"/>
                                      </p:to>
                                    </p:set>
                                    <p:anim calcmode="lin" valueType="num">
                                      <p:cBhvr additive="base">
                                        <p:cTn id="13" dur="500" fill="hold"/>
                                        <p:tgtEl>
                                          <p:spTgt spid="970755"/>
                                        </p:tgtEl>
                                        <p:attrNameLst>
                                          <p:attrName>ppt_x</p:attrName>
                                        </p:attrNameLst>
                                      </p:cBhvr>
                                      <p:tavLst>
                                        <p:tav tm="0">
                                          <p:val>
                                            <p:strVal val="#ppt_x"/>
                                          </p:val>
                                        </p:tav>
                                        <p:tav tm="100000">
                                          <p:val>
                                            <p:strVal val="#ppt_x"/>
                                          </p:val>
                                        </p:tav>
                                      </p:tavLst>
                                    </p:anim>
                                    <p:anim calcmode="lin" valueType="num">
                                      <p:cBhvr additive="base">
                                        <p:cTn id="14" dur="500" fill="hold"/>
                                        <p:tgtEl>
                                          <p:spTgt spid="9707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196ED3-3E36-4446-AB30-EA2DE955C952}"/>
              </a:ext>
            </a:extLst>
          </p:cNvPr>
          <p:cNvSpPr>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In the Rprop learning algorithm the direction of each weight update is based on the </a:t>
            </a:r>
            <a:r>
              <a:rPr lang="en-US" altLang="en-US" sz="3600" b="1">
                <a:solidFill>
                  <a:srgbClr val="FF0000"/>
                </a:solidFill>
              </a:rPr>
              <a:t>sign of the partial derivative . </a:t>
            </a:r>
          </a:p>
          <a:p>
            <a:pPr eaLnBrk="1" hangingPunct="1"/>
            <a:endParaRPr lang="en-US" altLang="en-US" sz="3600" b="1"/>
          </a:p>
          <a:p>
            <a:pPr eaLnBrk="1" hangingPunct="1"/>
            <a:r>
              <a:rPr lang="en-US" altLang="en-US" sz="3600" b="1"/>
              <a:t>A step-size, i.e. the update amount of a weight, is adapted for each weight individually.</a:t>
            </a:r>
          </a:p>
          <a:p>
            <a:pPr eaLnBrk="1" hangingPunct="1"/>
            <a:endParaRPr lang="en-US" altLang="en-US" sz="3600" b="1"/>
          </a:p>
          <a:p>
            <a:pPr eaLnBrk="1" hangingPunct="1"/>
            <a:r>
              <a:rPr lang="en-US" altLang="en-US" sz="3600" b="1"/>
              <a:t>The main difference to other techniques is that the </a:t>
            </a:r>
            <a:r>
              <a:rPr lang="en-US" altLang="en-US" sz="3600" b="1">
                <a:solidFill>
                  <a:srgbClr val="FF0000"/>
                </a:solidFill>
              </a:rPr>
              <a:t>step-sizes are independent of the absolute value of the partial derivative</a:t>
            </a:r>
            <a:r>
              <a:rPr lang="en-US" altLang="en-US" sz="36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a:extLst>
              <a:ext uri="{FF2B5EF4-FFF2-40B4-BE49-F238E27FC236}">
                <a16:creationId xmlns:a16="http://schemas.microsoft.com/office/drawing/2014/main" id="{9099E6F8-A418-4E38-91F3-D8F846BD1FE9}"/>
              </a:ext>
            </a:extLst>
          </p:cNvPr>
          <p:cNvSpPr>
            <a:spLocks noGrp="1" noChangeArrowheads="1"/>
          </p:cNvSpPr>
          <p:nvPr>
            <p:ph type="title"/>
          </p:nvPr>
        </p:nvSpPr>
        <p:spPr>
          <a:xfrm>
            <a:off x="533400" y="381000"/>
            <a:ext cx="8229600" cy="1143000"/>
          </a:xfrm>
        </p:spPr>
        <p:txBody>
          <a:bodyPr rtlCol="0">
            <a:normAutofit fontScale="90000"/>
          </a:bodyPr>
          <a:lstStyle/>
          <a:p>
            <a:pPr eaLnBrk="1" fontAlgn="auto" hangingPunct="1">
              <a:spcAft>
                <a:spcPts val="0"/>
              </a:spcAft>
              <a:defRPr/>
            </a:pPr>
            <a:r>
              <a:rPr lang="en-US" sz="4000" b="1" dirty="0">
                <a:solidFill>
                  <a:srgbClr val="FF0000"/>
                </a:solidFill>
              </a:rPr>
              <a:t>NEURAL NETWORK TOOLBOX IN MATLAB</a:t>
            </a:r>
            <a:r>
              <a:rPr lang="en-US" sz="4000" dirty="0">
                <a:solidFill>
                  <a:srgbClr val="FF0000"/>
                </a:solidFill>
              </a:rPr>
              <a:t> </a:t>
            </a:r>
          </a:p>
        </p:txBody>
      </p:sp>
      <p:sp>
        <p:nvSpPr>
          <p:cNvPr id="139267" name="Text Box 5">
            <a:extLst>
              <a:ext uri="{FF2B5EF4-FFF2-40B4-BE49-F238E27FC236}">
                <a16:creationId xmlns:a16="http://schemas.microsoft.com/office/drawing/2014/main" id="{F4DC07F7-181B-4DFA-82C2-7E2307B1C764}"/>
              </a:ext>
            </a:extLst>
          </p:cNvPr>
          <p:cNvSpPr txBox="1">
            <a:spLocks noChangeArrowheads="1"/>
          </p:cNvSpPr>
          <p:nvPr/>
        </p:nvSpPr>
        <p:spPr bwMode="auto">
          <a:xfrm>
            <a:off x="0" y="2209800"/>
            <a:ext cx="914400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4400">
                <a:latin typeface="Calibri" panose="020F0502020204030204" pitchFamily="34" charset="0"/>
              </a:rPr>
              <a:t>The Neural Network Toolbox is contained in a directory called </a:t>
            </a:r>
            <a:r>
              <a:rPr lang="en-US" altLang="en-US" sz="4400">
                <a:solidFill>
                  <a:srgbClr val="FF0000"/>
                </a:solidFill>
                <a:latin typeface="Calibri" panose="020F0502020204030204" pitchFamily="34" charset="0"/>
              </a:rPr>
              <a:t>nnet.</a:t>
            </a:r>
            <a:r>
              <a:rPr lang="en-US" altLang="en-US" sz="4400">
                <a:latin typeface="Calibri" panose="020F0502020204030204" pitchFamily="34" charset="0"/>
              </a:rPr>
              <a:t> </a:t>
            </a:r>
          </a:p>
          <a:p>
            <a:endParaRPr lang="en-US" altLang="en-US" sz="4400">
              <a:latin typeface="Calibri" panose="020F0502020204030204" pitchFamily="34" charset="0"/>
            </a:endParaRPr>
          </a:p>
          <a:p>
            <a:r>
              <a:rPr lang="en-US" altLang="en-US" sz="4400">
                <a:latin typeface="Calibri" panose="020F0502020204030204" pitchFamily="34" charset="0"/>
              </a:rPr>
              <a:t>Type help nnet for a listing of help topics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9266"/>
                                        </p:tgtEl>
                                        <p:attrNameLst>
                                          <p:attrName>style.visibility</p:attrName>
                                        </p:attrNameLst>
                                      </p:cBhvr>
                                      <p:to>
                                        <p:strVal val="visible"/>
                                      </p:to>
                                    </p:set>
                                    <p:anim calcmode="lin" valueType="num">
                                      <p:cBhvr additive="base">
                                        <p:cTn id="7" dur="500" fill="hold"/>
                                        <p:tgtEl>
                                          <p:spTgt spid="139266"/>
                                        </p:tgtEl>
                                        <p:attrNameLst>
                                          <p:attrName>ppt_x</p:attrName>
                                        </p:attrNameLst>
                                      </p:cBhvr>
                                      <p:tavLst>
                                        <p:tav tm="0">
                                          <p:val>
                                            <p:strVal val="#ppt_x"/>
                                          </p:val>
                                        </p:tav>
                                        <p:tav tm="100000">
                                          <p:val>
                                            <p:strVal val="#ppt_x"/>
                                          </p:val>
                                        </p:tav>
                                      </p:tavLst>
                                    </p:anim>
                                    <p:anim calcmode="lin" valueType="num">
                                      <p:cBhvr additive="base">
                                        <p:cTn id="8" dur="500" fill="hold"/>
                                        <p:tgtEl>
                                          <p:spTgt spid="1392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9267"/>
                                        </p:tgtEl>
                                        <p:attrNameLst>
                                          <p:attrName>style.visibility</p:attrName>
                                        </p:attrNameLst>
                                      </p:cBhvr>
                                      <p:to>
                                        <p:strVal val="visible"/>
                                      </p:to>
                                    </p:set>
                                    <p:anim calcmode="lin" valueType="num">
                                      <p:cBhvr additive="base">
                                        <p:cTn id="13" dur="500" fill="hold"/>
                                        <p:tgtEl>
                                          <p:spTgt spid="139267"/>
                                        </p:tgtEl>
                                        <p:attrNameLst>
                                          <p:attrName>ppt_x</p:attrName>
                                        </p:attrNameLst>
                                      </p:cBhvr>
                                      <p:tavLst>
                                        <p:tav tm="0">
                                          <p:val>
                                            <p:strVal val="#ppt_x"/>
                                          </p:val>
                                        </p:tav>
                                        <p:tav tm="100000">
                                          <p:val>
                                            <p:strVal val="#ppt_x"/>
                                          </p:val>
                                        </p:tav>
                                      </p:tavLst>
                                    </p:anim>
                                    <p:anim calcmode="lin" valueType="num">
                                      <p:cBhvr additive="base">
                                        <p:cTn id="14" dur="500" fill="hold"/>
                                        <p:tgtEl>
                                          <p:spTgt spid="139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67" grpId="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4754" name="Picture 2">
            <a:extLst>
              <a:ext uri="{FF2B5EF4-FFF2-40B4-BE49-F238E27FC236}">
                <a16:creationId xmlns:a16="http://schemas.microsoft.com/office/drawing/2014/main" id="{9907AD7D-D289-446E-A911-8D203543B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0"/>
            <a:ext cx="8943975" cy="70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C54F7D58-1C56-4169-B3C2-3CE01B450B3F}"/>
              </a:ext>
            </a:extLst>
          </p:cNvPr>
          <p:cNvSpPr>
            <a:spLocks noChangeArrowheads="1"/>
          </p:cNvSpPr>
          <p:nvPr/>
        </p:nvSpPr>
        <p:spPr bwMode="auto">
          <a:xfrm>
            <a:off x="1143000" y="0"/>
            <a:ext cx="6477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400" b="1" i="1" u="sng">
                <a:latin typeface="Times New Roman" panose="02020603050405020304" pitchFamily="18" charset="0"/>
                <a:cs typeface="Times New Roman" panose="02020603050405020304" pitchFamily="18" charset="0"/>
              </a:rPr>
              <a:t>MATLAB commands</a:t>
            </a:r>
            <a:r>
              <a:rPr lang="en-US" altLang="en-US" sz="4000" b="1" i="1" u="sng">
                <a:latin typeface="Times New Roman" panose="02020603050405020304" pitchFamily="18" charset="0"/>
              </a:rPr>
              <a:t> </a:t>
            </a:r>
          </a:p>
        </p:txBody>
      </p:sp>
      <p:sp>
        <p:nvSpPr>
          <p:cNvPr id="142339" name="Rectangle 3">
            <a:extLst>
              <a:ext uri="{FF2B5EF4-FFF2-40B4-BE49-F238E27FC236}">
                <a16:creationId xmlns:a16="http://schemas.microsoft.com/office/drawing/2014/main" id="{50D8528D-7F3E-43FA-A1F4-1304296526C6}"/>
              </a:ext>
            </a:extLst>
          </p:cNvPr>
          <p:cNvSpPr>
            <a:spLocks noChangeArrowheads="1"/>
          </p:cNvSpPr>
          <p:nvPr/>
        </p:nvSpPr>
        <p:spPr bwMode="auto">
          <a:xfrm>
            <a:off x="0" y="209550"/>
            <a:ext cx="9144000" cy="661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endParaRPr lang="en-US" altLang="en-US" sz="3600">
              <a:latin typeface="Calibri" panose="020F0502020204030204" pitchFamily="34" charset="0"/>
              <a:cs typeface="Times New Roman" panose="02020603050405020304" pitchFamily="18" charset="0"/>
            </a:endParaRPr>
          </a:p>
          <a:p>
            <a:pPr algn="just" eaLnBrk="1" hangingPunct="1"/>
            <a:r>
              <a:rPr lang="en-US" altLang="en-US" sz="3600" b="1">
                <a:latin typeface="Times New Roman" panose="02020603050405020304" pitchFamily="18" charset="0"/>
                <a:cs typeface="Times New Roman" panose="02020603050405020304" pitchFamily="18" charset="0"/>
              </a:rPr>
              <a:t>The first step in training a feedforward network is to create the </a:t>
            </a:r>
            <a:r>
              <a:rPr lang="en-US" altLang="en-US" sz="3600" b="1">
                <a:solidFill>
                  <a:srgbClr val="FF0000"/>
                </a:solidFill>
                <a:latin typeface="Times New Roman" panose="02020603050405020304" pitchFamily="18" charset="0"/>
                <a:cs typeface="Times New Roman" panose="02020603050405020304" pitchFamily="18" charset="0"/>
              </a:rPr>
              <a:t>network object. </a:t>
            </a:r>
          </a:p>
          <a:p>
            <a:pPr algn="just" eaLnBrk="1" hangingPunct="1"/>
            <a:endParaRPr lang="en-US" altLang="en-US" sz="3600" b="1">
              <a:latin typeface="Times New Roman" panose="02020603050405020304" pitchFamily="18" charset="0"/>
              <a:cs typeface="Times New Roman" panose="02020603050405020304" pitchFamily="18" charset="0"/>
            </a:endParaRPr>
          </a:p>
          <a:p>
            <a:pPr algn="just" eaLnBrk="1" hangingPunct="1"/>
            <a:r>
              <a:rPr lang="en-US" altLang="en-US" sz="3600" b="1">
                <a:latin typeface="Times New Roman" panose="02020603050405020304" pitchFamily="18" charset="0"/>
                <a:cs typeface="Times New Roman" panose="02020603050405020304" pitchFamily="18" charset="0"/>
              </a:rPr>
              <a:t>The function </a:t>
            </a:r>
            <a:r>
              <a:rPr lang="en-US" altLang="en-US" sz="3600" b="1">
                <a:solidFill>
                  <a:srgbClr val="FF0066"/>
                </a:solidFill>
                <a:latin typeface="Times New Roman" panose="02020603050405020304" pitchFamily="18" charset="0"/>
                <a:cs typeface="Times New Roman" panose="02020603050405020304" pitchFamily="18" charset="0"/>
              </a:rPr>
              <a:t>newff</a:t>
            </a:r>
            <a:r>
              <a:rPr lang="en-US" altLang="en-US" sz="3600" b="1">
                <a:latin typeface="Times New Roman" panose="02020603050405020304" pitchFamily="18" charset="0"/>
                <a:cs typeface="Times New Roman" panose="02020603050405020304" pitchFamily="18" charset="0"/>
              </a:rPr>
              <a:t> creates a feedforward network. </a:t>
            </a:r>
          </a:p>
          <a:p>
            <a:pPr algn="just" eaLnBrk="1" hangingPunct="1"/>
            <a:endParaRPr lang="en-US" altLang="en-US" sz="4400" b="1">
              <a:solidFill>
                <a:srgbClr val="FF0000"/>
              </a:solidFill>
              <a:latin typeface="Times New Roman" panose="02020603050405020304" pitchFamily="18" charset="0"/>
              <a:cs typeface="Times New Roman" panose="02020603050405020304" pitchFamily="18" charset="0"/>
            </a:endParaRPr>
          </a:p>
          <a:p>
            <a:pPr algn="just" eaLnBrk="1" hangingPunct="1"/>
            <a:r>
              <a:rPr lang="en-GB" altLang="zh-TW" sz="4000" b="1">
                <a:solidFill>
                  <a:srgbClr val="FF0000"/>
                </a:solidFill>
                <a:latin typeface="Calibri" panose="020F0502020204030204" pitchFamily="34" charset="0"/>
              </a:rPr>
              <a:t>newff : create and returns </a:t>
            </a:r>
          </a:p>
          <a:p>
            <a:pPr algn="just" eaLnBrk="1" hangingPunct="1"/>
            <a:r>
              <a:rPr lang="en-GB" altLang="zh-TW" sz="4000" b="1">
                <a:solidFill>
                  <a:srgbClr val="FF0000"/>
                </a:solidFill>
                <a:latin typeface="Calibri" panose="020F0502020204030204" pitchFamily="34" charset="0"/>
              </a:rPr>
              <a:t>“net”----a feed-forward backpropagation network.</a:t>
            </a:r>
          </a:p>
          <a:p>
            <a:pPr algn="just" eaLnBrk="1" hangingPunct="1"/>
            <a:endParaRPr lang="en-US" altLang="en-US" sz="44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2338"/>
                                        </p:tgtEl>
                                        <p:attrNameLst>
                                          <p:attrName>style.visibility</p:attrName>
                                        </p:attrNameLst>
                                      </p:cBhvr>
                                      <p:to>
                                        <p:strVal val="visible"/>
                                      </p:to>
                                    </p:set>
                                    <p:anim calcmode="lin" valueType="num">
                                      <p:cBhvr additive="base">
                                        <p:cTn id="7" dur="500" fill="hold"/>
                                        <p:tgtEl>
                                          <p:spTgt spid="142338"/>
                                        </p:tgtEl>
                                        <p:attrNameLst>
                                          <p:attrName>ppt_x</p:attrName>
                                        </p:attrNameLst>
                                      </p:cBhvr>
                                      <p:tavLst>
                                        <p:tav tm="0">
                                          <p:val>
                                            <p:strVal val="#ppt_x"/>
                                          </p:val>
                                        </p:tav>
                                        <p:tav tm="100000">
                                          <p:val>
                                            <p:strVal val="#ppt_x"/>
                                          </p:val>
                                        </p:tav>
                                      </p:tavLst>
                                    </p:anim>
                                    <p:anim calcmode="lin" valueType="num">
                                      <p:cBhvr additive="base">
                                        <p:cTn id="8" dur="500" fill="hold"/>
                                        <p:tgtEl>
                                          <p:spTgt spid="1423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2339">
                                            <p:txEl>
                                              <p:pRg st="1" end="1"/>
                                            </p:txEl>
                                          </p:spTgt>
                                        </p:tgtEl>
                                        <p:attrNameLst>
                                          <p:attrName>style.visibility</p:attrName>
                                        </p:attrNameLst>
                                      </p:cBhvr>
                                      <p:to>
                                        <p:strVal val="visible"/>
                                      </p:to>
                                    </p:set>
                                    <p:anim calcmode="lin" valueType="num">
                                      <p:cBhvr additive="base">
                                        <p:cTn id="13" dur="500" fill="hold"/>
                                        <p:tgtEl>
                                          <p:spTgt spid="1423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2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2339">
                                            <p:txEl>
                                              <p:pRg st="3" end="3"/>
                                            </p:txEl>
                                          </p:spTgt>
                                        </p:tgtEl>
                                        <p:attrNameLst>
                                          <p:attrName>style.visibility</p:attrName>
                                        </p:attrNameLst>
                                      </p:cBhvr>
                                      <p:to>
                                        <p:strVal val="visible"/>
                                      </p:to>
                                    </p:set>
                                    <p:anim calcmode="lin" valueType="num">
                                      <p:cBhvr additive="base">
                                        <p:cTn id="19" dur="500" fill="hold"/>
                                        <p:tgtEl>
                                          <p:spTgt spid="14233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2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2339">
                                            <p:txEl>
                                              <p:pRg st="5" end="5"/>
                                            </p:txEl>
                                          </p:spTgt>
                                        </p:tgtEl>
                                        <p:attrNameLst>
                                          <p:attrName>style.visibility</p:attrName>
                                        </p:attrNameLst>
                                      </p:cBhvr>
                                      <p:to>
                                        <p:strVal val="visible"/>
                                      </p:to>
                                    </p:set>
                                    <p:anim calcmode="lin" valueType="num">
                                      <p:cBhvr additive="base">
                                        <p:cTn id="25" dur="500" fill="hold"/>
                                        <p:tgtEl>
                                          <p:spTgt spid="14233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23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2339">
                                            <p:txEl>
                                              <p:pRg st="6" end="6"/>
                                            </p:txEl>
                                          </p:spTgt>
                                        </p:tgtEl>
                                        <p:attrNameLst>
                                          <p:attrName>style.visibility</p:attrName>
                                        </p:attrNameLst>
                                      </p:cBhvr>
                                      <p:to>
                                        <p:strVal val="visible"/>
                                      </p:to>
                                    </p:set>
                                    <p:anim calcmode="lin" valueType="num">
                                      <p:cBhvr additive="base">
                                        <p:cTn id="31" dur="500" fill="hold"/>
                                        <p:tgtEl>
                                          <p:spTgt spid="14233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233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p:bldP spid="142339" grpId="0" build="p"/>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02" name="Group 37">
            <a:extLst>
              <a:ext uri="{FF2B5EF4-FFF2-40B4-BE49-F238E27FC236}">
                <a16:creationId xmlns:a16="http://schemas.microsoft.com/office/drawing/2014/main" id="{9715210C-75C4-4BEF-A80E-92EACA5E710F}"/>
              </a:ext>
            </a:extLst>
          </p:cNvPr>
          <p:cNvGrpSpPr>
            <a:grpSpLocks/>
          </p:cNvGrpSpPr>
          <p:nvPr/>
        </p:nvGrpSpPr>
        <p:grpSpPr bwMode="auto">
          <a:xfrm>
            <a:off x="3352800" y="914400"/>
            <a:ext cx="5257800" cy="5334000"/>
            <a:chOff x="2112" y="1316"/>
            <a:chExt cx="1901" cy="1793"/>
          </a:xfrm>
        </p:grpSpPr>
        <p:sp>
          <p:nvSpPr>
            <p:cNvPr id="716806" name="Freeform 3">
              <a:extLst>
                <a:ext uri="{FF2B5EF4-FFF2-40B4-BE49-F238E27FC236}">
                  <a16:creationId xmlns:a16="http://schemas.microsoft.com/office/drawing/2014/main" id="{F4BB92B6-BF07-421B-B8B0-4F526AABBABA}"/>
                </a:ext>
              </a:extLst>
            </p:cNvPr>
            <p:cNvSpPr>
              <a:spLocks/>
            </p:cNvSpPr>
            <p:nvPr/>
          </p:nvSpPr>
          <p:spPr bwMode="auto">
            <a:xfrm>
              <a:off x="2909" y="1316"/>
              <a:ext cx="279" cy="245"/>
            </a:xfrm>
            <a:custGeom>
              <a:avLst/>
              <a:gdLst>
                <a:gd name="T0" fmla="*/ 0 w 407"/>
                <a:gd name="T1" fmla="*/ 1 h 410"/>
                <a:gd name="T2" fmla="*/ 0 w 407"/>
                <a:gd name="T3" fmla="*/ 1 h 410"/>
                <a:gd name="T4" fmla="*/ 1 w 407"/>
                <a:gd name="T5" fmla="*/ 1 h 410"/>
                <a:gd name="T6" fmla="*/ 1 w 407"/>
                <a:gd name="T7" fmla="*/ 1 h 410"/>
                <a:gd name="T8" fmla="*/ 1 w 407"/>
                <a:gd name="T9" fmla="*/ 1 h 410"/>
                <a:gd name="T10" fmla="*/ 1 w 407"/>
                <a:gd name="T11" fmla="*/ 1 h 410"/>
                <a:gd name="T12" fmla="*/ 1 w 407"/>
                <a:gd name="T13" fmla="*/ 1 h 410"/>
                <a:gd name="T14" fmla="*/ 1 w 407"/>
                <a:gd name="T15" fmla="*/ 1 h 410"/>
                <a:gd name="T16" fmla="*/ 1 w 407"/>
                <a:gd name="T17" fmla="*/ 1 h 410"/>
                <a:gd name="T18" fmla="*/ 1 w 407"/>
                <a:gd name="T19" fmla="*/ 1 h 410"/>
                <a:gd name="T20" fmla="*/ 1 w 407"/>
                <a:gd name="T21" fmla="*/ 1 h 410"/>
                <a:gd name="T22" fmla="*/ 1 w 407"/>
                <a:gd name="T23" fmla="*/ 1 h 410"/>
                <a:gd name="T24" fmla="*/ 1 w 407"/>
                <a:gd name="T25" fmla="*/ 1 h 410"/>
                <a:gd name="T26" fmla="*/ 1 w 407"/>
                <a:gd name="T27" fmla="*/ 0 h 410"/>
                <a:gd name="T28" fmla="*/ 1 w 407"/>
                <a:gd name="T29" fmla="*/ 1 h 410"/>
                <a:gd name="T30" fmla="*/ 1 w 407"/>
                <a:gd name="T31" fmla="*/ 1 h 410"/>
                <a:gd name="T32" fmla="*/ 1 w 407"/>
                <a:gd name="T33" fmla="*/ 1 h 410"/>
                <a:gd name="T34" fmla="*/ 1 w 407"/>
                <a:gd name="T35" fmla="*/ 1 h 410"/>
                <a:gd name="T36" fmla="*/ 1 w 407"/>
                <a:gd name="T37" fmla="*/ 1 h 410"/>
                <a:gd name="T38" fmla="*/ 1 w 407"/>
                <a:gd name="T39" fmla="*/ 1 h 410"/>
                <a:gd name="T40" fmla="*/ 1 w 407"/>
                <a:gd name="T41" fmla="*/ 1 h 410"/>
                <a:gd name="T42" fmla="*/ 1 w 407"/>
                <a:gd name="T43" fmla="*/ 1 h 410"/>
                <a:gd name="T44" fmla="*/ 1 w 407"/>
                <a:gd name="T45" fmla="*/ 1 h 410"/>
                <a:gd name="T46" fmla="*/ 1 w 407"/>
                <a:gd name="T47" fmla="*/ 1 h 410"/>
                <a:gd name="T48" fmla="*/ 1 w 407"/>
                <a:gd name="T49" fmla="*/ 1 h 410"/>
                <a:gd name="T50" fmla="*/ 1 w 407"/>
                <a:gd name="T51" fmla="*/ 1 h 410"/>
                <a:gd name="T52" fmla="*/ 1 w 407"/>
                <a:gd name="T53" fmla="*/ 1 h 410"/>
                <a:gd name="T54" fmla="*/ 1 w 407"/>
                <a:gd name="T55" fmla="*/ 1 h 410"/>
                <a:gd name="T56" fmla="*/ 1 w 407"/>
                <a:gd name="T57" fmla="*/ 1 h 410"/>
                <a:gd name="T58" fmla="*/ 1 w 407"/>
                <a:gd name="T59" fmla="*/ 1 h 410"/>
                <a:gd name="T60" fmla="*/ 1 w 407"/>
                <a:gd name="T61" fmla="*/ 1 h 410"/>
                <a:gd name="T62" fmla="*/ 1 w 407"/>
                <a:gd name="T63" fmla="*/ 1 h 410"/>
                <a:gd name="T64" fmla="*/ 1 w 407"/>
                <a:gd name="T65" fmla="*/ 1 h 410"/>
                <a:gd name="T66" fmla="*/ 1 w 407"/>
                <a:gd name="T67" fmla="*/ 1 h 410"/>
                <a:gd name="T68" fmla="*/ 1 w 407"/>
                <a:gd name="T69" fmla="*/ 1 h 410"/>
                <a:gd name="T70" fmla="*/ 1 w 407"/>
                <a:gd name="T71" fmla="*/ 1 h 410"/>
                <a:gd name="T72" fmla="*/ 1 w 407"/>
                <a:gd name="T73" fmla="*/ 1 h 410"/>
                <a:gd name="T74" fmla="*/ 1 w 407"/>
                <a:gd name="T75" fmla="*/ 1 h 410"/>
                <a:gd name="T76" fmla="*/ 1 w 407"/>
                <a:gd name="T77" fmla="*/ 1 h 410"/>
                <a:gd name="T78" fmla="*/ 1 w 407"/>
                <a:gd name="T79" fmla="*/ 1 h 410"/>
                <a:gd name="T80" fmla="*/ 1 w 407"/>
                <a:gd name="T81" fmla="*/ 1 h 410"/>
                <a:gd name="T82" fmla="*/ 1 w 407"/>
                <a:gd name="T83" fmla="*/ 1 h 410"/>
                <a:gd name="T84" fmla="*/ 1 w 407"/>
                <a:gd name="T85" fmla="*/ 1 h 410"/>
                <a:gd name="T86" fmla="*/ 1 w 407"/>
                <a:gd name="T87" fmla="*/ 1 h 410"/>
                <a:gd name="T88" fmla="*/ 1 w 407"/>
                <a:gd name="T89" fmla="*/ 1 h 410"/>
                <a:gd name="T90" fmla="*/ 1 w 407"/>
                <a:gd name="T91" fmla="*/ 1 h 410"/>
                <a:gd name="T92" fmla="*/ 1 w 407"/>
                <a:gd name="T93" fmla="*/ 1 h 410"/>
                <a:gd name="T94" fmla="*/ 1 w 407"/>
                <a:gd name="T95" fmla="*/ 1 h 410"/>
                <a:gd name="T96" fmla="*/ 1 w 407"/>
                <a:gd name="T97" fmla="*/ 1 h 410"/>
                <a:gd name="T98" fmla="*/ 1 w 407"/>
                <a:gd name="T99" fmla="*/ 1 h 410"/>
                <a:gd name="T100" fmla="*/ 1 w 407"/>
                <a:gd name="T101" fmla="*/ 1 h 410"/>
                <a:gd name="T102" fmla="*/ 0 w 407"/>
                <a:gd name="T103" fmla="*/ 1 h 410"/>
                <a:gd name="T104" fmla="*/ 0 w 407"/>
                <a:gd name="T105" fmla="*/ 1 h 41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7"/>
                <a:gd name="T160" fmla="*/ 0 h 410"/>
                <a:gd name="T161" fmla="*/ 407 w 407"/>
                <a:gd name="T162" fmla="*/ 410 h 41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7" h="410">
                  <a:moveTo>
                    <a:pt x="0" y="204"/>
                  </a:moveTo>
                  <a:lnTo>
                    <a:pt x="0" y="181"/>
                  </a:lnTo>
                  <a:lnTo>
                    <a:pt x="5" y="156"/>
                  </a:lnTo>
                  <a:lnTo>
                    <a:pt x="12" y="132"/>
                  </a:lnTo>
                  <a:lnTo>
                    <a:pt x="22" y="109"/>
                  </a:lnTo>
                  <a:lnTo>
                    <a:pt x="37" y="89"/>
                  </a:lnTo>
                  <a:lnTo>
                    <a:pt x="52" y="69"/>
                  </a:lnTo>
                  <a:lnTo>
                    <a:pt x="69" y="52"/>
                  </a:lnTo>
                  <a:lnTo>
                    <a:pt x="89" y="37"/>
                  </a:lnTo>
                  <a:lnTo>
                    <a:pt x="109" y="25"/>
                  </a:lnTo>
                  <a:lnTo>
                    <a:pt x="131" y="15"/>
                  </a:lnTo>
                  <a:lnTo>
                    <a:pt x="156" y="7"/>
                  </a:lnTo>
                  <a:lnTo>
                    <a:pt x="179" y="2"/>
                  </a:lnTo>
                  <a:lnTo>
                    <a:pt x="203" y="0"/>
                  </a:lnTo>
                  <a:lnTo>
                    <a:pt x="228" y="2"/>
                  </a:lnTo>
                  <a:lnTo>
                    <a:pt x="253" y="7"/>
                  </a:lnTo>
                  <a:lnTo>
                    <a:pt x="275" y="15"/>
                  </a:lnTo>
                  <a:lnTo>
                    <a:pt x="298" y="25"/>
                  </a:lnTo>
                  <a:lnTo>
                    <a:pt x="320" y="37"/>
                  </a:lnTo>
                  <a:lnTo>
                    <a:pt x="340" y="52"/>
                  </a:lnTo>
                  <a:lnTo>
                    <a:pt x="357" y="69"/>
                  </a:lnTo>
                  <a:lnTo>
                    <a:pt x="372" y="89"/>
                  </a:lnTo>
                  <a:lnTo>
                    <a:pt x="385" y="109"/>
                  </a:lnTo>
                  <a:lnTo>
                    <a:pt x="395" y="132"/>
                  </a:lnTo>
                  <a:lnTo>
                    <a:pt x="402" y="156"/>
                  </a:lnTo>
                  <a:lnTo>
                    <a:pt x="407" y="181"/>
                  </a:lnTo>
                  <a:lnTo>
                    <a:pt x="407" y="204"/>
                  </a:lnTo>
                  <a:lnTo>
                    <a:pt x="407" y="228"/>
                  </a:lnTo>
                  <a:lnTo>
                    <a:pt x="402" y="253"/>
                  </a:lnTo>
                  <a:lnTo>
                    <a:pt x="395" y="278"/>
                  </a:lnTo>
                  <a:lnTo>
                    <a:pt x="385" y="300"/>
                  </a:lnTo>
                  <a:lnTo>
                    <a:pt x="372" y="320"/>
                  </a:lnTo>
                  <a:lnTo>
                    <a:pt x="357" y="340"/>
                  </a:lnTo>
                  <a:lnTo>
                    <a:pt x="340" y="358"/>
                  </a:lnTo>
                  <a:lnTo>
                    <a:pt x="320" y="372"/>
                  </a:lnTo>
                  <a:lnTo>
                    <a:pt x="298" y="385"/>
                  </a:lnTo>
                  <a:lnTo>
                    <a:pt x="275" y="395"/>
                  </a:lnTo>
                  <a:lnTo>
                    <a:pt x="253" y="402"/>
                  </a:lnTo>
                  <a:lnTo>
                    <a:pt x="228" y="407"/>
                  </a:lnTo>
                  <a:lnTo>
                    <a:pt x="203" y="410"/>
                  </a:lnTo>
                  <a:lnTo>
                    <a:pt x="179" y="407"/>
                  </a:lnTo>
                  <a:lnTo>
                    <a:pt x="156" y="402"/>
                  </a:lnTo>
                  <a:lnTo>
                    <a:pt x="131" y="395"/>
                  </a:lnTo>
                  <a:lnTo>
                    <a:pt x="109" y="385"/>
                  </a:lnTo>
                  <a:lnTo>
                    <a:pt x="89" y="372"/>
                  </a:lnTo>
                  <a:lnTo>
                    <a:pt x="69" y="358"/>
                  </a:lnTo>
                  <a:lnTo>
                    <a:pt x="52" y="340"/>
                  </a:lnTo>
                  <a:lnTo>
                    <a:pt x="37" y="320"/>
                  </a:lnTo>
                  <a:lnTo>
                    <a:pt x="22" y="300"/>
                  </a:lnTo>
                  <a:lnTo>
                    <a:pt x="12" y="278"/>
                  </a:lnTo>
                  <a:lnTo>
                    <a:pt x="5" y="253"/>
                  </a:lnTo>
                  <a:lnTo>
                    <a:pt x="0" y="228"/>
                  </a:lnTo>
                  <a:lnTo>
                    <a:pt x="0" y="204"/>
                  </a:lnTo>
                  <a:close/>
                </a:path>
              </a:pathLst>
            </a:custGeom>
            <a:solidFill>
              <a:srgbClr val="33CC33"/>
            </a:solidFill>
            <a:ln w="3175">
              <a:solidFill>
                <a:srgbClr val="000000"/>
              </a:solidFill>
              <a:prstDash val="solid"/>
              <a:round/>
              <a:headEnd/>
              <a:tailEnd/>
            </a:ln>
          </p:spPr>
          <p:txBody>
            <a:bodyPr/>
            <a:lstStyle/>
            <a:p>
              <a:endParaRPr lang="en-IN"/>
            </a:p>
          </p:txBody>
        </p:sp>
        <p:sp>
          <p:nvSpPr>
            <p:cNvPr id="716807" name="Freeform 4">
              <a:extLst>
                <a:ext uri="{FF2B5EF4-FFF2-40B4-BE49-F238E27FC236}">
                  <a16:creationId xmlns:a16="http://schemas.microsoft.com/office/drawing/2014/main" id="{0CEB8839-752C-4FC1-8929-8E619A15EEF4}"/>
                </a:ext>
              </a:extLst>
            </p:cNvPr>
            <p:cNvSpPr>
              <a:spLocks/>
            </p:cNvSpPr>
            <p:nvPr/>
          </p:nvSpPr>
          <p:spPr bwMode="auto">
            <a:xfrm>
              <a:off x="2112" y="2017"/>
              <a:ext cx="224" cy="195"/>
            </a:xfrm>
            <a:custGeom>
              <a:avLst/>
              <a:gdLst>
                <a:gd name="T0" fmla="*/ 0 w 328"/>
                <a:gd name="T1" fmla="*/ 1 h 326"/>
                <a:gd name="T2" fmla="*/ 0 w 328"/>
                <a:gd name="T3" fmla="*/ 1 h 326"/>
                <a:gd name="T4" fmla="*/ 1 w 328"/>
                <a:gd name="T5" fmla="*/ 1 h 326"/>
                <a:gd name="T6" fmla="*/ 1 w 328"/>
                <a:gd name="T7" fmla="*/ 1 h 326"/>
                <a:gd name="T8" fmla="*/ 1 w 328"/>
                <a:gd name="T9" fmla="*/ 1 h 326"/>
                <a:gd name="T10" fmla="*/ 1 w 328"/>
                <a:gd name="T11" fmla="*/ 1 h 326"/>
                <a:gd name="T12" fmla="*/ 1 w 328"/>
                <a:gd name="T13" fmla="*/ 1 h 326"/>
                <a:gd name="T14" fmla="*/ 1 w 328"/>
                <a:gd name="T15" fmla="*/ 1 h 326"/>
                <a:gd name="T16" fmla="*/ 1 w 328"/>
                <a:gd name="T17" fmla="*/ 1 h 326"/>
                <a:gd name="T18" fmla="*/ 1 w 328"/>
                <a:gd name="T19" fmla="*/ 1 h 326"/>
                <a:gd name="T20" fmla="*/ 1 w 328"/>
                <a:gd name="T21" fmla="*/ 1 h 326"/>
                <a:gd name="T22" fmla="*/ 1 w 328"/>
                <a:gd name="T23" fmla="*/ 0 h 326"/>
                <a:gd name="T24" fmla="*/ 1 w 328"/>
                <a:gd name="T25" fmla="*/ 0 h 326"/>
                <a:gd name="T26" fmla="*/ 1 w 328"/>
                <a:gd name="T27" fmla="*/ 0 h 326"/>
                <a:gd name="T28" fmla="*/ 1 w 328"/>
                <a:gd name="T29" fmla="*/ 1 h 326"/>
                <a:gd name="T30" fmla="*/ 1 w 328"/>
                <a:gd name="T31" fmla="*/ 1 h 326"/>
                <a:gd name="T32" fmla="*/ 1 w 328"/>
                <a:gd name="T33" fmla="*/ 1 h 326"/>
                <a:gd name="T34" fmla="*/ 1 w 328"/>
                <a:gd name="T35" fmla="*/ 1 h 326"/>
                <a:gd name="T36" fmla="*/ 1 w 328"/>
                <a:gd name="T37" fmla="*/ 1 h 326"/>
                <a:gd name="T38" fmla="*/ 1 w 328"/>
                <a:gd name="T39" fmla="*/ 1 h 326"/>
                <a:gd name="T40" fmla="*/ 1 w 328"/>
                <a:gd name="T41" fmla="*/ 1 h 326"/>
                <a:gd name="T42" fmla="*/ 1 w 328"/>
                <a:gd name="T43" fmla="*/ 1 h 326"/>
                <a:gd name="T44" fmla="*/ 1 w 328"/>
                <a:gd name="T45" fmla="*/ 1 h 326"/>
                <a:gd name="T46" fmla="*/ 1 w 328"/>
                <a:gd name="T47" fmla="*/ 1 h 326"/>
                <a:gd name="T48" fmla="*/ 1 w 328"/>
                <a:gd name="T49" fmla="*/ 1 h 326"/>
                <a:gd name="T50" fmla="*/ 1 w 328"/>
                <a:gd name="T51" fmla="*/ 1 h 326"/>
                <a:gd name="T52" fmla="*/ 1 w 328"/>
                <a:gd name="T53" fmla="*/ 1 h 326"/>
                <a:gd name="T54" fmla="*/ 1 w 328"/>
                <a:gd name="T55" fmla="*/ 1 h 326"/>
                <a:gd name="T56" fmla="*/ 1 w 328"/>
                <a:gd name="T57" fmla="*/ 1 h 326"/>
                <a:gd name="T58" fmla="*/ 1 w 328"/>
                <a:gd name="T59" fmla="*/ 1 h 326"/>
                <a:gd name="T60" fmla="*/ 1 w 328"/>
                <a:gd name="T61" fmla="*/ 1 h 326"/>
                <a:gd name="T62" fmla="*/ 1 w 328"/>
                <a:gd name="T63" fmla="*/ 1 h 326"/>
                <a:gd name="T64" fmla="*/ 1 w 328"/>
                <a:gd name="T65" fmla="*/ 1 h 326"/>
                <a:gd name="T66" fmla="*/ 1 w 328"/>
                <a:gd name="T67" fmla="*/ 1 h 326"/>
                <a:gd name="T68" fmla="*/ 1 w 328"/>
                <a:gd name="T69" fmla="*/ 1 h 326"/>
                <a:gd name="T70" fmla="*/ 1 w 328"/>
                <a:gd name="T71" fmla="*/ 1 h 326"/>
                <a:gd name="T72" fmla="*/ 1 w 328"/>
                <a:gd name="T73" fmla="*/ 1 h 326"/>
                <a:gd name="T74" fmla="*/ 1 w 328"/>
                <a:gd name="T75" fmla="*/ 1 h 326"/>
                <a:gd name="T76" fmla="*/ 1 w 328"/>
                <a:gd name="T77" fmla="*/ 1 h 326"/>
                <a:gd name="T78" fmla="*/ 1 w 328"/>
                <a:gd name="T79" fmla="*/ 1 h 326"/>
                <a:gd name="T80" fmla="*/ 1 w 328"/>
                <a:gd name="T81" fmla="*/ 1 h 326"/>
                <a:gd name="T82" fmla="*/ 1 w 328"/>
                <a:gd name="T83" fmla="*/ 1 h 326"/>
                <a:gd name="T84" fmla="*/ 1 w 328"/>
                <a:gd name="T85" fmla="*/ 1 h 326"/>
                <a:gd name="T86" fmla="*/ 1 w 328"/>
                <a:gd name="T87" fmla="*/ 1 h 326"/>
                <a:gd name="T88" fmla="*/ 1 w 328"/>
                <a:gd name="T89" fmla="*/ 1 h 326"/>
                <a:gd name="T90" fmla="*/ 1 w 328"/>
                <a:gd name="T91" fmla="*/ 1 h 326"/>
                <a:gd name="T92" fmla="*/ 1 w 328"/>
                <a:gd name="T93" fmla="*/ 1 h 326"/>
                <a:gd name="T94" fmla="*/ 0 w 328"/>
                <a:gd name="T95" fmla="*/ 1 h 326"/>
                <a:gd name="T96" fmla="*/ 0 w 328"/>
                <a:gd name="T97" fmla="*/ 1 h 3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8"/>
                <a:gd name="T148" fmla="*/ 0 h 326"/>
                <a:gd name="T149" fmla="*/ 328 w 328"/>
                <a:gd name="T150" fmla="*/ 326 h 3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8" h="326">
                  <a:moveTo>
                    <a:pt x="0" y="162"/>
                  </a:moveTo>
                  <a:lnTo>
                    <a:pt x="0" y="139"/>
                  </a:lnTo>
                  <a:lnTo>
                    <a:pt x="5" y="119"/>
                  </a:lnTo>
                  <a:lnTo>
                    <a:pt x="12" y="99"/>
                  </a:lnTo>
                  <a:lnTo>
                    <a:pt x="22" y="80"/>
                  </a:lnTo>
                  <a:lnTo>
                    <a:pt x="35" y="62"/>
                  </a:lnTo>
                  <a:lnTo>
                    <a:pt x="47" y="47"/>
                  </a:lnTo>
                  <a:lnTo>
                    <a:pt x="65" y="32"/>
                  </a:lnTo>
                  <a:lnTo>
                    <a:pt x="82" y="20"/>
                  </a:lnTo>
                  <a:lnTo>
                    <a:pt x="102" y="10"/>
                  </a:lnTo>
                  <a:lnTo>
                    <a:pt x="122" y="5"/>
                  </a:lnTo>
                  <a:lnTo>
                    <a:pt x="142" y="0"/>
                  </a:lnTo>
                  <a:lnTo>
                    <a:pt x="164" y="0"/>
                  </a:lnTo>
                  <a:lnTo>
                    <a:pt x="184" y="0"/>
                  </a:lnTo>
                  <a:lnTo>
                    <a:pt x="206" y="5"/>
                  </a:lnTo>
                  <a:lnTo>
                    <a:pt x="226" y="10"/>
                  </a:lnTo>
                  <a:lnTo>
                    <a:pt x="246" y="20"/>
                  </a:lnTo>
                  <a:lnTo>
                    <a:pt x="263" y="32"/>
                  </a:lnTo>
                  <a:lnTo>
                    <a:pt x="278" y="47"/>
                  </a:lnTo>
                  <a:lnTo>
                    <a:pt x="293" y="62"/>
                  </a:lnTo>
                  <a:lnTo>
                    <a:pt x="305" y="80"/>
                  </a:lnTo>
                  <a:lnTo>
                    <a:pt x="313" y="99"/>
                  </a:lnTo>
                  <a:lnTo>
                    <a:pt x="320" y="119"/>
                  </a:lnTo>
                  <a:lnTo>
                    <a:pt x="325" y="139"/>
                  </a:lnTo>
                  <a:lnTo>
                    <a:pt x="328" y="162"/>
                  </a:lnTo>
                  <a:lnTo>
                    <a:pt x="325" y="184"/>
                  </a:lnTo>
                  <a:lnTo>
                    <a:pt x="320" y="204"/>
                  </a:lnTo>
                  <a:lnTo>
                    <a:pt x="313" y="224"/>
                  </a:lnTo>
                  <a:lnTo>
                    <a:pt x="305" y="244"/>
                  </a:lnTo>
                  <a:lnTo>
                    <a:pt x="293" y="261"/>
                  </a:lnTo>
                  <a:lnTo>
                    <a:pt x="278" y="278"/>
                  </a:lnTo>
                  <a:lnTo>
                    <a:pt x="263" y="291"/>
                  </a:lnTo>
                  <a:lnTo>
                    <a:pt x="246" y="303"/>
                  </a:lnTo>
                  <a:lnTo>
                    <a:pt x="226" y="313"/>
                  </a:lnTo>
                  <a:lnTo>
                    <a:pt x="206" y="321"/>
                  </a:lnTo>
                  <a:lnTo>
                    <a:pt x="184" y="323"/>
                  </a:lnTo>
                  <a:lnTo>
                    <a:pt x="164" y="326"/>
                  </a:lnTo>
                  <a:lnTo>
                    <a:pt x="142" y="323"/>
                  </a:lnTo>
                  <a:lnTo>
                    <a:pt x="122" y="321"/>
                  </a:lnTo>
                  <a:lnTo>
                    <a:pt x="102" y="313"/>
                  </a:lnTo>
                  <a:lnTo>
                    <a:pt x="82" y="303"/>
                  </a:lnTo>
                  <a:lnTo>
                    <a:pt x="65" y="291"/>
                  </a:lnTo>
                  <a:lnTo>
                    <a:pt x="47" y="278"/>
                  </a:lnTo>
                  <a:lnTo>
                    <a:pt x="35" y="261"/>
                  </a:lnTo>
                  <a:lnTo>
                    <a:pt x="22" y="244"/>
                  </a:lnTo>
                  <a:lnTo>
                    <a:pt x="12" y="224"/>
                  </a:lnTo>
                  <a:lnTo>
                    <a:pt x="5" y="204"/>
                  </a:lnTo>
                  <a:lnTo>
                    <a:pt x="0" y="184"/>
                  </a:lnTo>
                  <a:lnTo>
                    <a:pt x="0" y="162"/>
                  </a:lnTo>
                  <a:close/>
                </a:path>
              </a:pathLst>
            </a:custGeom>
            <a:solidFill>
              <a:srgbClr val="FFFF00"/>
            </a:solidFill>
            <a:ln w="3175">
              <a:solidFill>
                <a:srgbClr val="000000"/>
              </a:solidFill>
              <a:prstDash val="solid"/>
              <a:round/>
              <a:headEnd/>
              <a:tailEnd/>
            </a:ln>
          </p:spPr>
          <p:txBody>
            <a:bodyPr/>
            <a:lstStyle/>
            <a:p>
              <a:endParaRPr lang="en-IN"/>
            </a:p>
          </p:txBody>
        </p:sp>
        <p:sp>
          <p:nvSpPr>
            <p:cNvPr id="716808" name="Freeform 5">
              <a:extLst>
                <a:ext uri="{FF2B5EF4-FFF2-40B4-BE49-F238E27FC236}">
                  <a16:creationId xmlns:a16="http://schemas.microsoft.com/office/drawing/2014/main" id="{77D95A35-AA10-42B7-AEB2-24C983941BA4}"/>
                </a:ext>
              </a:extLst>
            </p:cNvPr>
            <p:cNvSpPr>
              <a:spLocks/>
            </p:cNvSpPr>
            <p:nvPr/>
          </p:nvSpPr>
          <p:spPr bwMode="auto">
            <a:xfrm>
              <a:off x="2672" y="2017"/>
              <a:ext cx="225" cy="195"/>
            </a:xfrm>
            <a:custGeom>
              <a:avLst/>
              <a:gdLst>
                <a:gd name="T0" fmla="*/ 0 w 328"/>
                <a:gd name="T1" fmla="*/ 1 h 326"/>
                <a:gd name="T2" fmla="*/ 1 w 328"/>
                <a:gd name="T3" fmla="*/ 1 h 326"/>
                <a:gd name="T4" fmla="*/ 1 w 328"/>
                <a:gd name="T5" fmla="*/ 1 h 326"/>
                <a:gd name="T6" fmla="*/ 1 w 328"/>
                <a:gd name="T7" fmla="*/ 1 h 326"/>
                <a:gd name="T8" fmla="*/ 1 w 328"/>
                <a:gd name="T9" fmla="*/ 1 h 326"/>
                <a:gd name="T10" fmla="*/ 1 w 328"/>
                <a:gd name="T11" fmla="*/ 1 h 326"/>
                <a:gd name="T12" fmla="*/ 1 w 328"/>
                <a:gd name="T13" fmla="*/ 1 h 326"/>
                <a:gd name="T14" fmla="*/ 1 w 328"/>
                <a:gd name="T15" fmla="*/ 1 h 326"/>
                <a:gd name="T16" fmla="*/ 1 w 328"/>
                <a:gd name="T17" fmla="*/ 1 h 326"/>
                <a:gd name="T18" fmla="*/ 1 w 328"/>
                <a:gd name="T19" fmla="*/ 1 h 326"/>
                <a:gd name="T20" fmla="*/ 1 w 328"/>
                <a:gd name="T21" fmla="*/ 1 h 326"/>
                <a:gd name="T22" fmla="*/ 1 w 328"/>
                <a:gd name="T23" fmla="*/ 0 h 326"/>
                <a:gd name="T24" fmla="*/ 1 w 328"/>
                <a:gd name="T25" fmla="*/ 0 h 326"/>
                <a:gd name="T26" fmla="*/ 1 w 328"/>
                <a:gd name="T27" fmla="*/ 0 h 326"/>
                <a:gd name="T28" fmla="*/ 1 w 328"/>
                <a:gd name="T29" fmla="*/ 1 h 326"/>
                <a:gd name="T30" fmla="*/ 1 w 328"/>
                <a:gd name="T31" fmla="*/ 1 h 326"/>
                <a:gd name="T32" fmla="*/ 1 w 328"/>
                <a:gd name="T33" fmla="*/ 1 h 326"/>
                <a:gd name="T34" fmla="*/ 1 w 328"/>
                <a:gd name="T35" fmla="*/ 1 h 326"/>
                <a:gd name="T36" fmla="*/ 1 w 328"/>
                <a:gd name="T37" fmla="*/ 1 h 326"/>
                <a:gd name="T38" fmla="*/ 1 w 328"/>
                <a:gd name="T39" fmla="*/ 1 h 326"/>
                <a:gd name="T40" fmla="*/ 1 w 328"/>
                <a:gd name="T41" fmla="*/ 1 h 326"/>
                <a:gd name="T42" fmla="*/ 1 w 328"/>
                <a:gd name="T43" fmla="*/ 1 h 326"/>
                <a:gd name="T44" fmla="*/ 1 w 328"/>
                <a:gd name="T45" fmla="*/ 1 h 326"/>
                <a:gd name="T46" fmla="*/ 1 w 328"/>
                <a:gd name="T47" fmla="*/ 1 h 326"/>
                <a:gd name="T48" fmla="*/ 1 w 328"/>
                <a:gd name="T49" fmla="*/ 1 h 326"/>
                <a:gd name="T50" fmla="*/ 1 w 328"/>
                <a:gd name="T51" fmla="*/ 1 h 326"/>
                <a:gd name="T52" fmla="*/ 1 w 328"/>
                <a:gd name="T53" fmla="*/ 1 h 326"/>
                <a:gd name="T54" fmla="*/ 1 w 328"/>
                <a:gd name="T55" fmla="*/ 1 h 326"/>
                <a:gd name="T56" fmla="*/ 1 w 328"/>
                <a:gd name="T57" fmla="*/ 1 h 326"/>
                <a:gd name="T58" fmla="*/ 1 w 328"/>
                <a:gd name="T59" fmla="*/ 1 h 326"/>
                <a:gd name="T60" fmla="*/ 1 w 328"/>
                <a:gd name="T61" fmla="*/ 1 h 326"/>
                <a:gd name="T62" fmla="*/ 1 w 328"/>
                <a:gd name="T63" fmla="*/ 1 h 326"/>
                <a:gd name="T64" fmla="*/ 1 w 328"/>
                <a:gd name="T65" fmla="*/ 1 h 326"/>
                <a:gd name="T66" fmla="*/ 1 w 328"/>
                <a:gd name="T67" fmla="*/ 1 h 326"/>
                <a:gd name="T68" fmla="*/ 1 w 328"/>
                <a:gd name="T69" fmla="*/ 1 h 326"/>
                <a:gd name="T70" fmla="*/ 1 w 328"/>
                <a:gd name="T71" fmla="*/ 1 h 326"/>
                <a:gd name="T72" fmla="*/ 1 w 328"/>
                <a:gd name="T73" fmla="*/ 1 h 326"/>
                <a:gd name="T74" fmla="*/ 1 w 328"/>
                <a:gd name="T75" fmla="*/ 1 h 326"/>
                <a:gd name="T76" fmla="*/ 1 w 328"/>
                <a:gd name="T77" fmla="*/ 1 h 326"/>
                <a:gd name="T78" fmla="*/ 1 w 328"/>
                <a:gd name="T79" fmla="*/ 1 h 326"/>
                <a:gd name="T80" fmla="*/ 1 w 328"/>
                <a:gd name="T81" fmla="*/ 1 h 326"/>
                <a:gd name="T82" fmla="*/ 1 w 328"/>
                <a:gd name="T83" fmla="*/ 1 h 326"/>
                <a:gd name="T84" fmla="*/ 1 w 328"/>
                <a:gd name="T85" fmla="*/ 1 h 326"/>
                <a:gd name="T86" fmla="*/ 1 w 328"/>
                <a:gd name="T87" fmla="*/ 1 h 326"/>
                <a:gd name="T88" fmla="*/ 1 w 328"/>
                <a:gd name="T89" fmla="*/ 1 h 326"/>
                <a:gd name="T90" fmla="*/ 1 w 328"/>
                <a:gd name="T91" fmla="*/ 1 h 326"/>
                <a:gd name="T92" fmla="*/ 1 w 328"/>
                <a:gd name="T93" fmla="*/ 1 h 326"/>
                <a:gd name="T94" fmla="*/ 1 w 328"/>
                <a:gd name="T95" fmla="*/ 1 h 326"/>
                <a:gd name="T96" fmla="*/ 0 w 328"/>
                <a:gd name="T97" fmla="*/ 1 h 3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8"/>
                <a:gd name="T148" fmla="*/ 0 h 326"/>
                <a:gd name="T149" fmla="*/ 328 w 328"/>
                <a:gd name="T150" fmla="*/ 326 h 3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8" h="326">
                  <a:moveTo>
                    <a:pt x="0" y="162"/>
                  </a:moveTo>
                  <a:lnTo>
                    <a:pt x="3" y="139"/>
                  </a:lnTo>
                  <a:lnTo>
                    <a:pt x="5" y="119"/>
                  </a:lnTo>
                  <a:lnTo>
                    <a:pt x="13" y="99"/>
                  </a:lnTo>
                  <a:lnTo>
                    <a:pt x="23" y="80"/>
                  </a:lnTo>
                  <a:lnTo>
                    <a:pt x="33" y="62"/>
                  </a:lnTo>
                  <a:lnTo>
                    <a:pt x="48" y="47"/>
                  </a:lnTo>
                  <a:lnTo>
                    <a:pt x="65" y="32"/>
                  </a:lnTo>
                  <a:lnTo>
                    <a:pt x="82" y="20"/>
                  </a:lnTo>
                  <a:lnTo>
                    <a:pt x="102" y="10"/>
                  </a:lnTo>
                  <a:lnTo>
                    <a:pt x="122" y="5"/>
                  </a:lnTo>
                  <a:lnTo>
                    <a:pt x="142" y="0"/>
                  </a:lnTo>
                  <a:lnTo>
                    <a:pt x="164" y="0"/>
                  </a:lnTo>
                  <a:lnTo>
                    <a:pt x="184" y="0"/>
                  </a:lnTo>
                  <a:lnTo>
                    <a:pt x="206" y="5"/>
                  </a:lnTo>
                  <a:lnTo>
                    <a:pt x="226" y="10"/>
                  </a:lnTo>
                  <a:lnTo>
                    <a:pt x="246" y="20"/>
                  </a:lnTo>
                  <a:lnTo>
                    <a:pt x="264" y="32"/>
                  </a:lnTo>
                  <a:lnTo>
                    <a:pt x="278" y="47"/>
                  </a:lnTo>
                  <a:lnTo>
                    <a:pt x="293" y="62"/>
                  </a:lnTo>
                  <a:lnTo>
                    <a:pt x="306" y="80"/>
                  </a:lnTo>
                  <a:lnTo>
                    <a:pt x="316" y="99"/>
                  </a:lnTo>
                  <a:lnTo>
                    <a:pt x="321" y="119"/>
                  </a:lnTo>
                  <a:lnTo>
                    <a:pt x="326" y="139"/>
                  </a:lnTo>
                  <a:lnTo>
                    <a:pt x="328" y="162"/>
                  </a:lnTo>
                  <a:lnTo>
                    <a:pt x="326" y="184"/>
                  </a:lnTo>
                  <a:lnTo>
                    <a:pt x="321" y="204"/>
                  </a:lnTo>
                  <a:lnTo>
                    <a:pt x="316" y="224"/>
                  </a:lnTo>
                  <a:lnTo>
                    <a:pt x="306" y="244"/>
                  </a:lnTo>
                  <a:lnTo>
                    <a:pt x="293" y="261"/>
                  </a:lnTo>
                  <a:lnTo>
                    <a:pt x="278" y="278"/>
                  </a:lnTo>
                  <a:lnTo>
                    <a:pt x="264" y="291"/>
                  </a:lnTo>
                  <a:lnTo>
                    <a:pt x="246" y="303"/>
                  </a:lnTo>
                  <a:lnTo>
                    <a:pt x="226" y="313"/>
                  </a:lnTo>
                  <a:lnTo>
                    <a:pt x="206" y="321"/>
                  </a:lnTo>
                  <a:lnTo>
                    <a:pt x="184" y="323"/>
                  </a:lnTo>
                  <a:lnTo>
                    <a:pt x="164" y="326"/>
                  </a:lnTo>
                  <a:lnTo>
                    <a:pt x="142" y="323"/>
                  </a:lnTo>
                  <a:lnTo>
                    <a:pt x="122" y="321"/>
                  </a:lnTo>
                  <a:lnTo>
                    <a:pt x="102" y="313"/>
                  </a:lnTo>
                  <a:lnTo>
                    <a:pt x="82" y="303"/>
                  </a:lnTo>
                  <a:lnTo>
                    <a:pt x="65" y="291"/>
                  </a:lnTo>
                  <a:lnTo>
                    <a:pt x="48" y="278"/>
                  </a:lnTo>
                  <a:lnTo>
                    <a:pt x="33" y="261"/>
                  </a:lnTo>
                  <a:lnTo>
                    <a:pt x="23" y="244"/>
                  </a:lnTo>
                  <a:lnTo>
                    <a:pt x="13" y="224"/>
                  </a:lnTo>
                  <a:lnTo>
                    <a:pt x="5" y="204"/>
                  </a:lnTo>
                  <a:lnTo>
                    <a:pt x="3" y="184"/>
                  </a:lnTo>
                  <a:lnTo>
                    <a:pt x="0" y="162"/>
                  </a:lnTo>
                  <a:close/>
                </a:path>
              </a:pathLst>
            </a:custGeom>
            <a:solidFill>
              <a:srgbClr val="FFFF00"/>
            </a:solidFill>
            <a:ln w="3175">
              <a:solidFill>
                <a:srgbClr val="000000"/>
              </a:solidFill>
              <a:prstDash val="solid"/>
              <a:round/>
              <a:headEnd/>
              <a:tailEnd/>
            </a:ln>
          </p:spPr>
          <p:txBody>
            <a:bodyPr/>
            <a:lstStyle/>
            <a:p>
              <a:endParaRPr lang="en-IN"/>
            </a:p>
          </p:txBody>
        </p:sp>
        <p:sp>
          <p:nvSpPr>
            <p:cNvPr id="716809" name="Freeform 6">
              <a:extLst>
                <a:ext uri="{FF2B5EF4-FFF2-40B4-BE49-F238E27FC236}">
                  <a16:creationId xmlns:a16="http://schemas.microsoft.com/office/drawing/2014/main" id="{081B9E64-D9E4-43D1-A71E-6CD2184B91C9}"/>
                </a:ext>
              </a:extLst>
            </p:cNvPr>
            <p:cNvSpPr>
              <a:spLocks/>
            </p:cNvSpPr>
            <p:nvPr/>
          </p:nvSpPr>
          <p:spPr bwMode="auto">
            <a:xfrm>
              <a:off x="3232" y="2017"/>
              <a:ext cx="222" cy="195"/>
            </a:xfrm>
            <a:custGeom>
              <a:avLst/>
              <a:gdLst>
                <a:gd name="T0" fmla="*/ 0 w 325"/>
                <a:gd name="T1" fmla="*/ 1 h 326"/>
                <a:gd name="T2" fmla="*/ 0 w 325"/>
                <a:gd name="T3" fmla="*/ 1 h 326"/>
                <a:gd name="T4" fmla="*/ 1 w 325"/>
                <a:gd name="T5" fmla="*/ 1 h 326"/>
                <a:gd name="T6" fmla="*/ 1 w 325"/>
                <a:gd name="T7" fmla="*/ 1 h 326"/>
                <a:gd name="T8" fmla="*/ 1 w 325"/>
                <a:gd name="T9" fmla="*/ 1 h 326"/>
                <a:gd name="T10" fmla="*/ 1 w 325"/>
                <a:gd name="T11" fmla="*/ 1 h 326"/>
                <a:gd name="T12" fmla="*/ 1 w 325"/>
                <a:gd name="T13" fmla="*/ 1 h 326"/>
                <a:gd name="T14" fmla="*/ 1 w 325"/>
                <a:gd name="T15" fmla="*/ 1 h 326"/>
                <a:gd name="T16" fmla="*/ 1 w 325"/>
                <a:gd name="T17" fmla="*/ 1 h 326"/>
                <a:gd name="T18" fmla="*/ 1 w 325"/>
                <a:gd name="T19" fmla="*/ 1 h 326"/>
                <a:gd name="T20" fmla="*/ 1 w 325"/>
                <a:gd name="T21" fmla="*/ 1 h 326"/>
                <a:gd name="T22" fmla="*/ 1 w 325"/>
                <a:gd name="T23" fmla="*/ 0 h 326"/>
                <a:gd name="T24" fmla="*/ 1 w 325"/>
                <a:gd name="T25" fmla="*/ 0 h 326"/>
                <a:gd name="T26" fmla="*/ 1 w 325"/>
                <a:gd name="T27" fmla="*/ 0 h 326"/>
                <a:gd name="T28" fmla="*/ 1 w 325"/>
                <a:gd name="T29" fmla="*/ 1 h 326"/>
                <a:gd name="T30" fmla="*/ 1 w 325"/>
                <a:gd name="T31" fmla="*/ 1 h 326"/>
                <a:gd name="T32" fmla="*/ 1 w 325"/>
                <a:gd name="T33" fmla="*/ 1 h 326"/>
                <a:gd name="T34" fmla="*/ 1 w 325"/>
                <a:gd name="T35" fmla="*/ 1 h 326"/>
                <a:gd name="T36" fmla="*/ 1 w 325"/>
                <a:gd name="T37" fmla="*/ 1 h 326"/>
                <a:gd name="T38" fmla="*/ 1 w 325"/>
                <a:gd name="T39" fmla="*/ 1 h 326"/>
                <a:gd name="T40" fmla="*/ 1 w 325"/>
                <a:gd name="T41" fmla="*/ 1 h 326"/>
                <a:gd name="T42" fmla="*/ 1 w 325"/>
                <a:gd name="T43" fmla="*/ 1 h 326"/>
                <a:gd name="T44" fmla="*/ 1 w 325"/>
                <a:gd name="T45" fmla="*/ 1 h 326"/>
                <a:gd name="T46" fmla="*/ 1 w 325"/>
                <a:gd name="T47" fmla="*/ 1 h 326"/>
                <a:gd name="T48" fmla="*/ 1 w 325"/>
                <a:gd name="T49" fmla="*/ 1 h 326"/>
                <a:gd name="T50" fmla="*/ 1 w 325"/>
                <a:gd name="T51" fmla="*/ 1 h 326"/>
                <a:gd name="T52" fmla="*/ 1 w 325"/>
                <a:gd name="T53" fmla="*/ 1 h 326"/>
                <a:gd name="T54" fmla="*/ 1 w 325"/>
                <a:gd name="T55" fmla="*/ 1 h 326"/>
                <a:gd name="T56" fmla="*/ 1 w 325"/>
                <a:gd name="T57" fmla="*/ 1 h 326"/>
                <a:gd name="T58" fmla="*/ 1 w 325"/>
                <a:gd name="T59" fmla="*/ 1 h 326"/>
                <a:gd name="T60" fmla="*/ 1 w 325"/>
                <a:gd name="T61" fmla="*/ 1 h 326"/>
                <a:gd name="T62" fmla="*/ 1 w 325"/>
                <a:gd name="T63" fmla="*/ 1 h 326"/>
                <a:gd name="T64" fmla="*/ 1 w 325"/>
                <a:gd name="T65" fmla="*/ 1 h 326"/>
                <a:gd name="T66" fmla="*/ 1 w 325"/>
                <a:gd name="T67" fmla="*/ 1 h 326"/>
                <a:gd name="T68" fmla="*/ 1 w 325"/>
                <a:gd name="T69" fmla="*/ 1 h 326"/>
                <a:gd name="T70" fmla="*/ 1 w 325"/>
                <a:gd name="T71" fmla="*/ 1 h 326"/>
                <a:gd name="T72" fmla="*/ 1 w 325"/>
                <a:gd name="T73" fmla="*/ 1 h 326"/>
                <a:gd name="T74" fmla="*/ 1 w 325"/>
                <a:gd name="T75" fmla="*/ 1 h 326"/>
                <a:gd name="T76" fmla="*/ 1 w 325"/>
                <a:gd name="T77" fmla="*/ 1 h 326"/>
                <a:gd name="T78" fmla="*/ 1 w 325"/>
                <a:gd name="T79" fmla="*/ 1 h 326"/>
                <a:gd name="T80" fmla="*/ 1 w 325"/>
                <a:gd name="T81" fmla="*/ 1 h 326"/>
                <a:gd name="T82" fmla="*/ 1 w 325"/>
                <a:gd name="T83" fmla="*/ 1 h 326"/>
                <a:gd name="T84" fmla="*/ 1 w 325"/>
                <a:gd name="T85" fmla="*/ 1 h 326"/>
                <a:gd name="T86" fmla="*/ 1 w 325"/>
                <a:gd name="T87" fmla="*/ 1 h 326"/>
                <a:gd name="T88" fmla="*/ 1 w 325"/>
                <a:gd name="T89" fmla="*/ 1 h 326"/>
                <a:gd name="T90" fmla="*/ 1 w 325"/>
                <a:gd name="T91" fmla="*/ 1 h 326"/>
                <a:gd name="T92" fmla="*/ 1 w 325"/>
                <a:gd name="T93" fmla="*/ 1 h 326"/>
                <a:gd name="T94" fmla="*/ 0 w 325"/>
                <a:gd name="T95" fmla="*/ 1 h 326"/>
                <a:gd name="T96" fmla="*/ 0 w 325"/>
                <a:gd name="T97" fmla="*/ 1 h 3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5"/>
                <a:gd name="T148" fmla="*/ 0 h 326"/>
                <a:gd name="T149" fmla="*/ 325 w 325"/>
                <a:gd name="T150" fmla="*/ 326 h 3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5" h="326">
                  <a:moveTo>
                    <a:pt x="0" y="162"/>
                  </a:moveTo>
                  <a:lnTo>
                    <a:pt x="0" y="139"/>
                  </a:lnTo>
                  <a:lnTo>
                    <a:pt x="5" y="119"/>
                  </a:lnTo>
                  <a:lnTo>
                    <a:pt x="13" y="99"/>
                  </a:lnTo>
                  <a:lnTo>
                    <a:pt x="23" y="80"/>
                  </a:lnTo>
                  <a:lnTo>
                    <a:pt x="32" y="62"/>
                  </a:lnTo>
                  <a:lnTo>
                    <a:pt x="47" y="47"/>
                  </a:lnTo>
                  <a:lnTo>
                    <a:pt x="65" y="32"/>
                  </a:lnTo>
                  <a:lnTo>
                    <a:pt x="82" y="20"/>
                  </a:lnTo>
                  <a:lnTo>
                    <a:pt x="99" y="10"/>
                  </a:lnTo>
                  <a:lnTo>
                    <a:pt x="122" y="5"/>
                  </a:lnTo>
                  <a:lnTo>
                    <a:pt x="142" y="0"/>
                  </a:lnTo>
                  <a:lnTo>
                    <a:pt x="162" y="0"/>
                  </a:lnTo>
                  <a:lnTo>
                    <a:pt x="184" y="0"/>
                  </a:lnTo>
                  <a:lnTo>
                    <a:pt x="206" y="5"/>
                  </a:lnTo>
                  <a:lnTo>
                    <a:pt x="226" y="10"/>
                  </a:lnTo>
                  <a:lnTo>
                    <a:pt x="243" y="20"/>
                  </a:lnTo>
                  <a:lnTo>
                    <a:pt x="263" y="32"/>
                  </a:lnTo>
                  <a:lnTo>
                    <a:pt x="278" y="47"/>
                  </a:lnTo>
                  <a:lnTo>
                    <a:pt x="293" y="62"/>
                  </a:lnTo>
                  <a:lnTo>
                    <a:pt x="303" y="80"/>
                  </a:lnTo>
                  <a:lnTo>
                    <a:pt x="313" y="99"/>
                  </a:lnTo>
                  <a:lnTo>
                    <a:pt x="320" y="119"/>
                  </a:lnTo>
                  <a:lnTo>
                    <a:pt x="325" y="139"/>
                  </a:lnTo>
                  <a:lnTo>
                    <a:pt x="325" y="162"/>
                  </a:lnTo>
                  <a:lnTo>
                    <a:pt x="325" y="184"/>
                  </a:lnTo>
                  <a:lnTo>
                    <a:pt x="320" y="204"/>
                  </a:lnTo>
                  <a:lnTo>
                    <a:pt x="313" y="224"/>
                  </a:lnTo>
                  <a:lnTo>
                    <a:pt x="303" y="244"/>
                  </a:lnTo>
                  <a:lnTo>
                    <a:pt x="293" y="261"/>
                  </a:lnTo>
                  <a:lnTo>
                    <a:pt x="278" y="278"/>
                  </a:lnTo>
                  <a:lnTo>
                    <a:pt x="263" y="291"/>
                  </a:lnTo>
                  <a:lnTo>
                    <a:pt x="243" y="303"/>
                  </a:lnTo>
                  <a:lnTo>
                    <a:pt x="226" y="313"/>
                  </a:lnTo>
                  <a:lnTo>
                    <a:pt x="206" y="321"/>
                  </a:lnTo>
                  <a:lnTo>
                    <a:pt x="184" y="323"/>
                  </a:lnTo>
                  <a:lnTo>
                    <a:pt x="162" y="326"/>
                  </a:lnTo>
                  <a:lnTo>
                    <a:pt x="142" y="323"/>
                  </a:lnTo>
                  <a:lnTo>
                    <a:pt x="122" y="321"/>
                  </a:lnTo>
                  <a:lnTo>
                    <a:pt x="99" y="313"/>
                  </a:lnTo>
                  <a:lnTo>
                    <a:pt x="82" y="303"/>
                  </a:lnTo>
                  <a:lnTo>
                    <a:pt x="65" y="291"/>
                  </a:lnTo>
                  <a:lnTo>
                    <a:pt x="47" y="278"/>
                  </a:lnTo>
                  <a:lnTo>
                    <a:pt x="32" y="261"/>
                  </a:lnTo>
                  <a:lnTo>
                    <a:pt x="23" y="244"/>
                  </a:lnTo>
                  <a:lnTo>
                    <a:pt x="13" y="224"/>
                  </a:lnTo>
                  <a:lnTo>
                    <a:pt x="5" y="204"/>
                  </a:lnTo>
                  <a:lnTo>
                    <a:pt x="0" y="184"/>
                  </a:lnTo>
                  <a:lnTo>
                    <a:pt x="0" y="162"/>
                  </a:lnTo>
                  <a:close/>
                </a:path>
              </a:pathLst>
            </a:custGeom>
            <a:solidFill>
              <a:srgbClr val="FFFF00"/>
            </a:solidFill>
            <a:ln w="3175">
              <a:solidFill>
                <a:srgbClr val="000000"/>
              </a:solidFill>
              <a:prstDash val="solid"/>
              <a:round/>
              <a:headEnd/>
              <a:tailEnd/>
            </a:ln>
          </p:spPr>
          <p:txBody>
            <a:bodyPr/>
            <a:lstStyle/>
            <a:p>
              <a:endParaRPr lang="en-IN"/>
            </a:p>
          </p:txBody>
        </p:sp>
        <p:sp>
          <p:nvSpPr>
            <p:cNvPr id="716810" name="Freeform 7">
              <a:extLst>
                <a:ext uri="{FF2B5EF4-FFF2-40B4-BE49-F238E27FC236}">
                  <a16:creationId xmlns:a16="http://schemas.microsoft.com/office/drawing/2014/main" id="{5338D638-D1F5-4AB6-B968-7D5992CC6D26}"/>
                </a:ext>
              </a:extLst>
            </p:cNvPr>
            <p:cNvSpPr>
              <a:spLocks/>
            </p:cNvSpPr>
            <p:nvPr/>
          </p:nvSpPr>
          <p:spPr bwMode="auto">
            <a:xfrm>
              <a:off x="3791" y="2017"/>
              <a:ext cx="222" cy="195"/>
            </a:xfrm>
            <a:custGeom>
              <a:avLst/>
              <a:gdLst>
                <a:gd name="T0" fmla="*/ 0 w 325"/>
                <a:gd name="T1" fmla="*/ 1 h 326"/>
                <a:gd name="T2" fmla="*/ 0 w 325"/>
                <a:gd name="T3" fmla="*/ 1 h 326"/>
                <a:gd name="T4" fmla="*/ 1 w 325"/>
                <a:gd name="T5" fmla="*/ 1 h 326"/>
                <a:gd name="T6" fmla="*/ 1 w 325"/>
                <a:gd name="T7" fmla="*/ 1 h 326"/>
                <a:gd name="T8" fmla="*/ 1 w 325"/>
                <a:gd name="T9" fmla="*/ 1 h 326"/>
                <a:gd name="T10" fmla="*/ 1 w 325"/>
                <a:gd name="T11" fmla="*/ 1 h 326"/>
                <a:gd name="T12" fmla="*/ 1 w 325"/>
                <a:gd name="T13" fmla="*/ 1 h 326"/>
                <a:gd name="T14" fmla="*/ 1 w 325"/>
                <a:gd name="T15" fmla="*/ 1 h 326"/>
                <a:gd name="T16" fmla="*/ 1 w 325"/>
                <a:gd name="T17" fmla="*/ 1 h 326"/>
                <a:gd name="T18" fmla="*/ 1 w 325"/>
                <a:gd name="T19" fmla="*/ 1 h 326"/>
                <a:gd name="T20" fmla="*/ 1 w 325"/>
                <a:gd name="T21" fmla="*/ 1 h 326"/>
                <a:gd name="T22" fmla="*/ 1 w 325"/>
                <a:gd name="T23" fmla="*/ 0 h 326"/>
                <a:gd name="T24" fmla="*/ 1 w 325"/>
                <a:gd name="T25" fmla="*/ 0 h 326"/>
                <a:gd name="T26" fmla="*/ 1 w 325"/>
                <a:gd name="T27" fmla="*/ 0 h 326"/>
                <a:gd name="T28" fmla="*/ 1 w 325"/>
                <a:gd name="T29" fmla="*/ 1 h 326"/>
                <a:gd name="T30" fmla="*/ 1 w 325"/>
                <a:gd name="T31" fmla="*/ 1 h 326"/>
                <a:gd name="T32" fmla="*/ 1 w 325"/>
                <a:gd name="T33" fmla="*/ 1 h 326"/>
                <a:gd name="T34" fmla="*/ 1 w 325"/>
                <a:gd name="T35" fmla="*/ 1 h 326"/>
                <a:gd name="T36" fmla="*/ 1 w 325"/>
                <a:gd name="T37" fmla="*/ 1 h 326"/>
                <a:gd name="T38" fmla="*/ 1 w 325"/>
                <a:gd name="T39" fmla="*/ 1 h 326"/>
                <a:gd name="T40" fmla="*/ 1 w 325"/>
                <a:gd name="T41" fmla="*/ 1 h 326"/>
                <a:gd name="T42" fmla="*/ 1 w 325"/>
                <a:gd name="T43" fmla="*/ 1 h 326"/>
                <a:gd name="T44" fmla="*/ 1 w 325"/>
                <a:gd name="T45" fmla="*/ 1 h 326"/>
                <a:gd name="T46" fmla="*/ 1 w 325"/>
                <a:gd name="T47" fmla="*/ 1 h 326"/>
                <a:gd name="T48" fmla="*/ 1 w 325"/>
                <a:gd name="T49" fmla="*/ 1 h 326"/>
                <a:gd name="T50" fmla="*/ 1 w 325"/>
                <a:gd name="T51" fmla="*/ 1 h 326"/>
                <a:gd name="T52" fmla="*/ 1 w 325"/>
                <a:gd name="T53" fmla="*/ 1 h 326"/>
                <a:gd name="T54" fmla="*/ 1 w 325"/>
                <a:gd name="T55" fmla="*/ 1 h 326"/>
                <a:gd name="T56" fmla="*/ 1 w 325"/>
                <a:gd name="T57" fmla="*/ 1 h 326"/>
                <a:gd name="T58" fmla="*/ 1 w 325"/>
                <a:gd name="T59" fmla="*/ 1 h 326"/>
                <a:gd name="T60" fmla="*/ 1 w 325"/>
                <a:gd name="T61" fmla="*/ 1 h 326"/>
                <a:gd name="T62" fmla="*/ 1 w 325"/>
                <a:gd name="T63" fmla="*/ 1 h 326"/>
                <a:gd name="T64" fmla="*/ 1 w 325"/>
                <a:gd name="T65" fmla="*/ 1 h 326"/>
                <a:gd name="T66" fmla="*/ 1 w 325"/>
                <a:gd name="T67" fmla="*/ 1 h 326"/>
                <a:gd name="T68" fmla="*/ 1 w 325"/>
                <a:gd name="T69" fmla="*/ 1 h 326"/>
                <a:gd name="T70" fmla="*/ 1 w 325"/>
                <a:gd name="T71" fmla="*/ 1 h 326"/>
                <a:gd name="T72" fmla="*/ 1 w 325"/>
                <a:gd name="T73" fmla="*/ 1 h 326"/>
                <a:gd name="T74" fmla="*/ 1 w 325"/>
                <a:gd name="T75" fmla="*/ 1 h 326"/>
                <a:gd name="T76" fmla="*/ 1 w 325"/>
                <a:gd name="T77" fmla="*/ 1 h 326"/>
                <a:gd name="T78" fmla="*/ 1 w 325"/>
                <a:gd name="T79" fmla="*/ 1 h 326"/>
                <a:gd name="T80" fmla="*/ 1 w 325"/>
                <a:gd name="T81" fmla="*/ 1 h 326"/>
                <a:gd name="T82" fmla="*/ 1 w 325"/>
                <a:gd name="T83" fmla="*/ 1 h 326"/>
                <a:gd name="T84" fmla="*/ 1 w 325"/>
                <a:gd name="T85" fmla="*/ 1 h 326"/>
                <a:gd name="T86" fmla="*/ 1 w 325"/>
                <a:gd name="T87" fmla="*/ 1 h 326"/>
                <a:gd name="T88" fmla="*/ 1 w 325"/>
                <a:gd name="T89" fmla="*/ 1 h 326"/>
                <a:gd name="T90" fmla="*/ 1 w 325"/>
                <a:gd name="T91" fmla="*/ 1 h 326"/>
                <a:gd name="T92" fmla="*/ 1 w 325"/>
                <a:gd name="T93" fmla="*/ 1 h 326"/>
                <a:gd name="T94" fmla="*/ 0 w 325"/>
                <a:gd name="T95" fmla="*/ 1 h 326"/>
                <a:gd name="T96" fmla="*/ 0 w 325"/>
                <a:gd name="T97" fmla="*/ 1 h 32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25"/>
                <a:gd name="T148" fmla="*/ 0 h 326"/>
                <a:gd name="T149" fmla="*/ 325 w 325"/>
                <a:gd name="T150" fmla="*/ 326 h 32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25" h="326">
                  <a:moveTo>
                    <a:pt x="0" y="162"/>
                  </a:moveTo>
                  <a:lnTo>
                    <a:pt x="0" y="139"/>
                  </a:lnTo>
                  <a:lnTo>
                    <a:pt x="5" y="119"/>
                  </a:lnTo>
                  <a:lnTo>
                    <a:pt x="12" y="99"/>
                  </a:lnTo>
                  <a:lnTo>
                    <a:pt x="20" y="80"/>
                  </a:lnTo>
                  <a:lnTo>
                    <a:pt x="32" y="62"/>
                  </a:lnTo>
                  <a:lnTo>
                    <a:pt x="47" y="47"/>
                  </a:lnTo>
                  <a:lnTo>
                    <a:pt x="62" y="32"/>
                  </a:lnTo>
                  <a:lnTo>
                    <a:pt x="79" y="20"/>
                  </a:lnTo>
                  <a:lnTo>
                    <a:pt x="99" y="10"/>
                  </a:lnTo>
                  <a:lnTo>
                    <a:pt x="119" y="5"/>
                  </a:lnTo>
                  <a:lnTo>
                    <a:pt x="142" y="0"/>
                  </a:lnTo>
                  <a:lnTo>
                    <a:pt x="161" y="0"/>
                  </a:lnTo>
                  <a:lnTo>
                    <a:pt x="184" y="0"/>
                  </a:lnTo>
                  <a:lnTo>
                    <a:pt x="204" y="5"/>
                  </a:lnTo>
                  <a:lnTo>
                    <a:pt x="223" y="10"/>
                  </a:lnTo>
                  <a:lnTo>
                    <a:pt x="243" y="20"/>
                  </a:lnTo>
                  <a:lnTo>
                    <a:pt x="261" y="32"/>
                  </a:lnTo>
                  <a:lnTo>
                    <a:pt x="278" y="47"/>
                  </a:lnTo>
                  <a:lnTo>
                    <a:pt x="290" y="62"/>
                  </a:lnTo>
                  <a:lnTo>
                    <a:pt x="303" y="80"/>
                  </a:lnTo>
                  <a:lnTo>
                    <a:pt x="313" y="99"/>
                  </a:lnTo>
                  <a:lnTo>
                    <a:pt x="320" y="119"/>
                  </a:lnTo>
                  <a:lnTo>
                    <a:pt x="325" y="139"/>
                  </a:lnTo>
                  <a:lnTo>
                    <a:pt x="325" y="162"/>
                  </a:lnTo>
                  <a:lnTo>
                    <a:pt x="325" y="184"/>
                  </a:lnTo>
                  <a:lnTo>
                    <a:pt x="320" y="204"/>
                  </a:lnTo>
                  <a:lnTo>
                    <a:pt x="313" y="224"/>
                  </a:lnTo>
                  <a:lnTo>
                    <a:pt x="303" y="244"/>
                  </a:lnTo>
                  <a:lnTo>
                    <a:pt x="290" y="261"/>
                  </a:lnTo>
                  <a:lnTo>
                    <a:pt x="278" y="278"/>
                  </a:lnTo>
                  <a:lnTo>
                    <a:pt x="261" y="291"/>
                  </a:lnTo>
                  <a:lnTo>
                    <a:pt x="243" y="303"/>
                  </a:lnTo>
                  <a:lnTo>
                    <a:pt x="223" y="313"/>
                  </a:lnTo>
                  <a:lnTo>
                    <a:pt x="204" y="321"/>
                  </a:lnTo>
                  <a:lnTo>
                    <a:pt x="184" y="323"/>
                  </a:lnTo>
                  <a:lnTo>
                    <a:pt x="161" y="326"/>
                  </a:lnTo>
                  <a:lnTo>
                    <a:pt x="142" y="323"/>
                  </a:lnTo>
                  <a:lnTo>
                    <a:pt x="119" y="321"/>
                  </a:lnTo>
                  <a:lnTo>
                    <a:pt x="99" y="313"/>
                  </a:lnTo>
                  <a:lnTo>
                    <a:pt x="79" y="303"/>
                  </a:lnTo>
                  <a:lnTo>
                    <a:pt x="62" y="291"/>
                  </a:lnTo>
                  <a:lnTo>
                    <a:pt x="47" y="278"/>
                  </a:lnTo>
                  <a:lnTo>
                    <a:pt x="32" y="261"/>
                  </a:lnTo>
                  <a:lnTo>
                    <a:pt x="20" y="244"/>
                  </a:lnTo>
                  <a:lnTo>
                    <a:pt x="12" y="224"/>
                  </a:lnTo>
                  <a:lnTo>
                    <a:pt x="5" y="204"/>
                  </a:lnTo>
                  <a:lnTo>
                    <a:pt x="0" y="184"/>
                  </a:lnTo>
                  <a:lnTo>
                    <a:pt x="0" y="162"/>
                  </a:lnTo>
                  <a:close/>
                </a:path>
              </a:pathLst>
            </a:custGeom>
            <a:solidFill>
              <a:srgbClr val="FFFF00"/>
            </a:solidFill>
            <a:ln w="3175">
              <a:solidFill>
                <a:srgbClr val="000000"/>
              </a:solidFill>
              <a:prstDash val="solid"/>
              <a:round/>
              <a:headEnd/>
              <a:tailEnd/>
            </a:ln>
          </p:spPr>
          <p:txBody>
            <a:bodyPr/>
            <a:lstStyle/>
            <a:p>
              <a:endParaRPr lang="en-IN"/>
            </a:p>
          </p:txBody>
        </p:sp>
        <p:grpSp>
          <p:nvGrpSpPr>
            <p:cNvPr id="716811" name="Group 8">
              <a:extLst>
                <a:ext uri="{FF2B5EF4-FFF2-40B4-BE49-F238E27FC236}">
                  <a16:creationId xmlns:a16="http://schemas.microsoft.com/office/drawing/2014/main" id="{F9839A59-D6A9-43F8-B631-8B990484C146}"/>
                </a:ext>
              </a:extLst>
            </p:cNvPr>
            <p:cNvGrpSpPr>
              <a:grpSpLocks/>
            </p:cNvGrpSpPr>
            <p:nvPr/>
          </p:nvGrpSpPr>
          <p:grpSpPr bwMode="auto">
            <a:xfrm>
              <a:off x="2133" y="2862"/>
              <a:ext cx="1863" cy="247"/>
              <a:chOff x="3880" y="2986"/>
              <a:chExt cx="1863" cy="247"/>
            </a:xfrm>
          </p:grpSpPr>
          <p:sp>
            <p:nvSpPr>
              <p:cNvPr id="716832" name="Rectangle 9">
                <a:extLst>
                  <a:ext uri="{FF2B5EF4-FFF2-40B4-BE49-F238E27FC236}">
                    <a16:creationId xmlns:a16="http://schemas.microsoft.com/office/drawing/2014/main" id="{D77DB8E9-558C-46A6-8224-8976450139DB}"/>
                  </a:ext>
                </a:extLst>
              </p:cNvPr>
              <p:cNvSpPr>
                <a:spLocks noChangeArrowheads="1"/>
              </p:cNvSpPr>
              <p:nvPr/>
            </p:nvSpPr>
            <p:spPr bwMode="auto">
              <a:xfrm>
                <a:off x="5463" y="2986"/>
                <a:ext cx="280" cy="247"/>
              </a:xfrm>
              <a:prstGeom prst="rect">
                <a:avLst/>
              </a:prstGeom>
              <a:solidFill>
                <a:srgbClr val="FF7C80"/>
              </a:solidFill>
              <a:ln w="31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716833" name="Rectangle 10">
                <a:extLst>
                  <a:ext uri="{FF2B5EF4-FFF2-40B4-BE49-F238E27FC236}">
                    <a16:creationId xmlns:a16="http://schemas.microsoft.com/office/drawing/2014/main" id="{767CBE10-5438-4EEC-AA6A-DFA885A33649}"/>
                  </a:ext>
                </a:extLst>
              </p:cNvPr>
              <p:cNvSpPr>
                <a:spLocks noChangeArrowheads="1"/>
              </p:cNvSpPr>
              <p:nvPr/>
            </p:nvSpPr>
            <p:spPr bwMode="auto">
              <a:xfrm>
                <a:off x="4950" y="2986"/>
                <a:ext cx="282" cy="247"/>
              </a:xfrm>
              <a:prstGeom prst="rect">
                <a:avLst/>
              </a:prstGeom>
              <a:solidFill>
                <a:srgbClr val="FF7C80"/>
              </a:solidFill>
              <a:ln w="31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716834" name="Rectangle 11">
                <a:extLst>
                  <a:ext uri="{FF2B5EF4-FFF2-40B4-BE49-F238E27FC236}">
                    <a16:creationId xmlns:a16="http://schemas.microsoft.com/office/drawing/2014/main" id="{11FCB769-BE19-4081-B11A-B7531E18150E}"/>
                  </a:ext>
                </a:extLst>
              </p:cNvPr>
              <p:cNvSpPr>
                <a:spLocks noChangeArrowheads="1"/>
              </p:cNvSpPr>
              <p:nvPr/>
            </p:nvSpPr>
            <p:spPr bwMode="auto">
              <a:xfrm>
                <a:off x="4439" y="2986"/>
                <a:ext cx="282" cy="247"/>
              </a:xfrm>
              <a:prstGeom prst="rect">
                <a:avLst/>
              </a:prstGeom>
              <a:solidFill>
                <a:srgbClr val="FF7C80"/>
              </a:solidFill>
              <a:ln w="31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716835" name="Rectangle 12">
                <a:extLst>
                  <a:ext uri="{FF2B5EF4-FFF2-40B4-BE49-F238E27FC236}">
                    <a16:creationId xmlns:a16="http://schemas.microsoft.com/office/drawing/2014/main" id="{16F3AD99-CBCE-4582-87E5-EDB00E12588F}"/>
                  </a:ext>
                </a:extLst>
              </p:cNvPr>
              <p:cNvSpPr>
                <a:spLocks noChangeArrowheads="1"/>
              </p:cNvSpPr>
              <p:nvPr/>
            </p:nvSpPr>
            <p:spPr bwMode="auto">
              <a:xfrm>
                <a:off x="3880" y="2986"/>
                <a:ext cx="281" cy="247"/>
              </a:xfrm>
              <a:prstGeom prst="rect">
                <a:avLst/>
              </a:prstGeom>
              <a:solidFill>
                <a:srgbClr val="FF7C80"/>
              </a:solidFill>
              <a:ln w="317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grpSp>
        <p:sp>
          <p:nvSpPr>
            <p:cNvPr id="716812" name="Line 13">
              <a:extLst>
                <a:ext uri="{FF2B5EF4-FFF2-40B4-BE49-F238E27FC236}">
                  <a16:creationId xmlns:a16="http://schemas.microsoft.com/office/drawing/2014/main" id="{BC074F30-38FD-479C-90E7-CC1F653E511C}"/>
                </a:ext>
              </a:extLst>
            </p:cNvPr>
            <p:cNvSpPr>
              <a:spLocks noChangeShapeType="1"/>
            </p:cNvSpPr>
            <p:nvPr/>
          </p:nvSpPr>
          <p:spPr bwMode="auto">
            <a:xfrm flipV="1">
              <a:off x="2230" y="2194"/>
              <a:ext cx="0"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3" name="Line 14">
              <a:extLst>
                <a:ext uri="{FF2B5EF4-FFF2-40B4-BE49-F238E27FC236}">
                  <a16:creationId xmlns:a16="http://schemas.microsoft.com/office/drawing/2014/main" id="{2DF747B4-DD5E-4BAC-9DD4-0FA9E170C6F0}"/>
                </a:ext>
              </a:extLst>
            </p:cNvPr>
            <p:cNvSpPr>
              <a:spLocks noChangeShapeType="1"/>
            </p:cNvSpPr>
            <p:nvPr/>
          </p:nvSpPr>
          <p:spPr bwMode="auto">
            <a:xfrm flipH="1" flipV="1">
              <a:off x="2230" y="2194"/>
              <a:ext cx="592"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4" name="Line 15">
              <a:extLst>
                <a:ext uri="{FF2B5EF4-FFF2-40B4-BE49-F238E27FC236}">
                  <a16:creationId xmlns:a16="http://schemas.microsoft.com/office/drawing/2014/main" id="{F8495D7A-5258-49C0-A4C8-079183F882EC}"/>
                </a:ext>
              </a:extLst>
            </p:cNvPr>
            <p:cNvSpPr>
              <a:spLocks noChangeShapeType="1"/>
            </p:cNvSpPr>
            <p:nvPr/>
          </p:nvSpPr>
          <p:spPr bwMode="auto">
            <a:xfrm flipH="1" flipV="1">
              <a:off x="2789" y="2194"/>
              <a:ext cx="33"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5" name="Line 16">
              <a:extLst>
                <a:ext uri="{FF2B5EF4-FFF2-40B4-BE49-F238E27FC236}">
                  <a16:creationId xmlns:a16="http://schemas.microsoft.com/office/drawing/2014/main" id="{ACC8C18B-EEFE-46E1-A181-07C61F70D9A0}"/>
                </a:ext>
              </a:extLst>
            </p:cNvPr>
            <p:cNvSpPr>
              <a:spLocks noChangeShapeType="1"/>
            </p:cNvSpPr>
            <p:nvPr/>
          </p:nvSpPr>
          <p:spPr bwMode="auto">
            <a:xfrm flipV="1">
              <a:off x="2822" y="2194"/>
              <a:ext cx="525"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6" name="Line 17">
              <a:extLst>
                <a:ext uri="{FF2B5EF4-FFF2-40B4-BE49-F238E27FC236}">
                  <a16:creationId xmlns:a16="http://schemas.microsoft.com/office/drawing/2014/main" id="{EF88EFBE-BA31-4BE9-B932-90FC3A56D5B8}"/>
                </a:ext>
              </a:extLst>
            </p:cNvPr>
            <p:cNvSpPr>
              <a:spLocks noChangeShapeType="1"/>
            </p:cNvSpPr>
            <p:nvPr/>
          </p:nvSpPr>
          <p:spPr bwMode="auto">
            <a:xfrm flipV="1">
              <a:off x="2822" y="2194"/>
              <a:ext cx="1116"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7" name="Line 18">
              <a:extLst>
                <a:ext uri="{FF2B5EF4-FFF2-40B4-BE49-F238E27FC236}">
                  <a16:creationId xmlns:a16="http://schemas.microsoft.com/office/drawing/2014/main" id="{60DA394F-E5F4-4A10-8E34-A396E82405AA}"/>
                </a:ext>
              </a:extLst>
            </p:cNvPr>
            <p:cNvSpPr>
              <a:spLocks noChangeShapeType="1"/>
            </p:cNvSpPr>
            <p:nvPr/>
          </p:nvSpPr>
          <p:spPr bwMode="auto">
            <a:xfrm flipV="1">
              <a:off x="2230" y="2194"/>
              <a:ext cx="559"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8" name="Line 19">
              <a:extLst>
                <a:ext uri="{FF2B5EF4-FFF2-40B4-BE49-F238E27FC236}">
                  <a16:creationId xmlns:a16="http://schemas.microsoft.com/office/drawing/2014/main" id="{AE26DC3C-ECAD-4C9C-B76F-92D0675342A0}"/>
                </a:ext>
              </a:extLst>
            </p:cNvPr>
            <p:cNvSpPr>
              <a:spLocks noChangeShapeType="1"/>
            </p:cNvSpPr>
            <p:nvPr/>
          </p:nvSpPr>
          <p:spPr bwMode="auto">
            <a:xfrm flipV="1">
              <a:off x="2230" y="2194"/>
              <a:ext cx="1117"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19" name="Line 20">
              <a:extLst>
                <a:ext uri="{FF2B5EF4-FFF2-40B4-BE49-F238E27FC236}">
                  <a16:creationId xmlns:a16="http://schemas.microsoft.com/office/drawing/2014/main" id="{44E5D7BA-046E-4E8A-A70A-AC3D83A29850}"/>
                </a:ext>
              </a:extLst>
            </p:cNvPr>
            <p:cNvSpPr>
              <a:spLocks noChangeShapeType="1"/>
            </p:cNvSpPr>
            <p:nvPr/>
          </p:nvSpPr>
          <p:spPr bwMode="auto">
            <a:xfrm flipV="1">
              <a:off x="2230" y="2194"/>
              <a:ext cx="1708"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0" name="Line 21">
              <a:extLst>
                <a:ext uri="{FF2B5EF4-FFF2-40B4-BE49-F238E27FC236}">
                  <a16:creationId xmlns:a16="http://schemas.microsoft.com/office/drawing/2014/main" id="{FEDE43BD-CAF8-4A2A-9973-5515E52A3C81}"/>
                </a:ext>
              </a:extLst>
            </p:cNvPr>
            <p:cNvSpPr>
              <a:spLocks noChangeShapeType="1"/>
            </p:cNvSpPr>
            <p:nvPr/>
          </p:nvSpPr>
          <p:spPr bwMode="auto">
            <a:xfrm flipV="1">
              <a:off x="3347" y="2194"/>
              <a:ext cx="0"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1" name="Line 22">
              <a:extLst>
                <a:ext uri="{FF2B5EF4-FFF2-40B4-BE49-F238E27FC236}">
                  <a16:creationId xmlns:a16="http://schemas.microsoft.com/office/drawing/2014/main" id="{7FAEFDF3-2379-404A-8C6C-AFC94350A32C}"/>
                </a:ext>
              </a:extLst>
            </p:cNvPr>
            <p:cNvSpPr>
              <a:spLocks noChangeShapeType="1"/>
            </p:cNvSpPr>
            <p:nvPr/>
          </p:nvSpPr>
          <p:spPr bwMode="auto">
            <a:xfrm flipH="1" flipV="1">
              <a:off x="2230" y="2194"/>
              <a:ext cx="1117"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2" name="Line 23">
              <a:extLst>
                <a:ext uri="{FF2B5EF4-FFF2-40B4-BE49-F238E27FC236}">
                  <a16:creationId xmlns:a16="http://schemas.microsoft.com/office/drawing/2014/main" id="{7F4101E7-C2DB-42ED-8B4C-075424CE1A77}"/>
                </a:ext>
              </a:extLst>
            </p:cNvPr>
            <p:cNvSpPr>
              <a:spLocks noChangeShapeType="1"/>
            </p:cNvSpPr>
            <p:nvPr/>
          </p:nvSpPr>
          <p:spPr bwMode="auto">
            <a:xfrm flipH="1" flipV="1">
              <a:off x="2756" y="2194"/>
              <a:ext cx="591"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3" name="Line 24">
              <a:extLst>
                <a:ext uri="{FF2B5EF4-FFF2-40B4-BE49-F238E27FC236}">
                  <a16:creationId xmlns:a16="http://schemas.microsoft.com/office/drawing/2014/main" id="{252A0085-9CD5-4A22-8512-D01FFC6D3732}"/>
                </a:ext>
              </a:extLst>
            </p:cNvPr>
            <p:cNvSpPr>
              <a:spLocks noChangeShapeType="1"/>
            </p:cNvSpPr>
            <p:nvPr/>
          </p:nvSpPr>
          <p:spPr bwMode="auto">
            <a:xfrm flipV="1">
              <a:off x="3347" y="2194"/>
              <a:ext cx="591"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4" name="Line 25">
              <a:extLst>
                <a:ext uri="{FF2B5EF4-FFF2-40B4-BE49-F238E27FC236}">
                  <a16:creationId xmlns:a16="http://schemas.microsoft.com/office/drawing/2014/main" id="{79811D50-FDB8-4B8A-963F-F3DF814537E9}"/>
                </a:ext>
              </a:extLst>
            </p:cNvPr>
            <p:cNvSpPr>
              <a:spLocks noChangeShapeType="1"/>
            </p:cNvSpPr>
            <p:nvPr/>
          </p:nvSpPr>
          <p:spPr bwMode="auto">
            <a:xfrm flipV="1">
              <a:off x="3906" y="2194"/>
              <a:ext cx="0"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5" name="Line 26">
              <a:extLst>
                <a:ext uri="{FF2B5EF4-FFF2-40B4-BE49-F238E27FC236}">
                  <a16:creationId xmlns:a16="http://schemas.microsoft.com/office/drawing/2014/main" id="{212A3D3C-641E-4A9B-9C4A-7D1AF3BCB4A7}"/>
                </a:ext>
              </a:extLst>
            </p:cNvPr>
            <p:cNvSpPr>
              <a:spLocks noChangeShapeType="1"/>
            </p:cNvSpPr>
            <p:nvPr/>
          </p:nvSpPr>
          <p:spPr bwMode="auto">
            <a:xfrm flipH="1" flipV="1">
              <a:off x="3347" y="2194"/>
              <a:ext cx="559"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6" name="Line 27">
              <a:extLst>
                <a:ext uri="{FF2B5EF4-FFF2-40B4-BE49-F238E27FC236}">
                  <a16:creationId xmlns:a16="http://schemas.microsoft.com/office/drawing/2014/main" id="{FA2D3995-8112-4AF0-97C5-5157818C7263}"/>
                </a:ext>
              </a:extLst>
            </p:cNvPr>
            <p:cNvSpPr>
              <a:spLocks noChangeShapeType="1"/>
            </p:cNvSpPr>
            <p:nvPr/>
          </p:nvSpPr>
          <p:spPr bwMode="auto">
            <a:xfrm flipH="1" flipV="1">
              <a:off x="2756" y="2194"/>
              <a:ext cx="1150"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7" name="Line 28">
              <a:extLst>
                <a:ext uri="{FF2B5EF4-FFF2-40B4-BE49-F238E27FC236}">
                  <a16:creationId xmlns:a16="http://schemas.microsoft.com/office/drawing/2014/main" id="{EDB2A350-9B89-467B-9385-8340708812B1}"/>
                </a:ext>
              </a:extLst>
            </p:cNvPr>
            <p:cNvSpPr>
              <a:spLocks noChangeShapeType="1"/>
            </p:cNvSpPr>
            <p:nvPr/>
          </p:nvSpPr>
          <p:spPr bwMode="auto">
            <a:xfrm flipH="1" flipV="1">
              <a:off x="2230" y="2194"/>
              <a:ext cx="1676" cy="6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8" name="Line 29">
              <a:extLst>
                <a:ext uri="{FF2B5EF4-FFF2-40B4-BE49-F238E27FC236}">
                  <a16:creationId xmlns:a16="http://schemas.microsoft.com/office/drawing/2014/main" id="{48186B4F-87A9-41D8-8327-11B78C353BAD}"/>
                </a:ext>
              </a:extLst>
            </p:cNvPr>
            <p:cNvSpPr>
              <a:spLocks noChangeShapeType="1"/>
            </p:cNvSpPr>
            <p:nvPr/>
          </p:nvSpPr>
          <p:spPr bwMode="auto">
            <a:xfrm flipV="1">
              <a:off x="2198" y="1562"/>
              <a:ext cx="854" cy="4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29" name="Line 30">
              <a:extLst>
                <a:ext uri="{FF2B5EF4-FFF2-40B4-BE49-F238E27FC236}">
                  <a16:creationId xmlns:a16="http://schemas.microsoft.com/office/drawing/2014/main" id="{C9E7E0C3-0FA4-49DF-98ED-70D439219830}"/>
                </a:ext>
              </a:extLst>
            </p:cNvPr>
            <p:cNvSpPr>
              <a:spLocks noChangeShapeType="1"/>
            </p:cNvSpPr>
            <p:nvPr/>
          </p:nvSpPr>
          <p:spPr bwMode="auto">
            <a:xfrm flipV="1">
              <a:off x="2789" y="1562"/>
              <a:ext cx="263" cy="4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30" name="Line 31">
              <a:extLst>
                <a:ext uri="{FF2B5EF4-FFF2-40B4-BE49-F238E27FC236}">
                  <a16:creationId xmlns:a16="http://schemas.microsoft.com/office/drawing/2014/main" id="{A22649F7-C744-42FF-B925-26E833C531A6}"/>
                </a:ext>
              </a:extLst>
            </p:cNvPr>
            <p:cNvSpPr>
              <a:spLocks noChangeShapeType="1"/>
            </p:cNvSpPr>
            <p:nvPr/>
          </p:nvSpPr>
          <p:spPr bwMode="auto">
            <a:xfrm flipH="1" flipV="1">
              <a:off x="3052" y="1562"/>
              <a:ext cx="295" cy="4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sp>
          <p:nvSpPr>
            <p:cNvPr id="716831" name="Line 32">
              <a:extLst>
                <a:ext uri="{FF2B5EF4-FFF2-40B4-BE49-F238E27FC236}">
                  <a16:creationId xmlns:a16="http://schemas.microsoft.com/office/drawing/2014/main" id="{016A81F7-D874-4E4A-9F36-796F226C4C7D}"/>
                </a:ext>
              </a:extLst>
            </p:cNvPr>
            <p:cNvSpPr>
              <a:spLocks noChangeShapeType="1"/>
            </p:cNvSpPr>
            <p:nvPr/>
          </p:nvSpPr>
          <p:spPr bwMode="auto">
            <a:xfrm flipH="1" flipV="1">
              <a:off x="3052" y="1562"/>
              <a:ext cx="886" cy="46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2075" tIns="46038" rIns="92075" bIns="46038" anchor="ctr"/>
            <a:lstStyle/>
            <a:p>
              <a:endParaRPr lang="en-IN"/>
            </a:p>
          </p:txBody>
        </p:sp>
      </p:grpSp>
      <p:sp>
        <p:nvSpPr>
          <p:cNvPr id="17442" name="Text Box 34">
            <a:extLst>
              <a:ext uri="{FF2B5EF4-FFF2-40B4-BE49-F238E27FC236}">
                <a16:creationId xmlns:a16="http://schemas.microsoft.com/office/drawing/2014/main" id="{A9348B1A-618D-4D0C-BBC4-B539A2D911AE}"/>
              </a:ext>
            </a:extLst>
          </p:cNvPr>
          <p:cNvSpPr txBox="1">
            <a:spLocks noChangeArrowheads="1"/>
          </p:cNvSpPr>
          <p:nvPr/>
        </p:nvSpPr>
        <p:spPr bwMode="auto">
          <a:xfrm>
            <a:off x="0" y="5486400"/>
            <a:ext cx="3200400" cy="954088"/>
          </a:xfrm>
          <a:prstGeom prst="rect">
            <a:avLst/>
          </a:prstGeom>
          <a:noFill/>
          <a:ln w="12700"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en-GB" altLang="zh-TW" sz="2800" b="1">
                <a:solidFill>
                  <a:srgbClr val="FF0000"/>
                </a:solidFill>
                <a:latin typeface="Calibri" panose="020F0502020204030204" pitchFamily="34" charset="0"/>
              </a:rPr>
              <a:t>Number of inputs decided by PR</a:t>
            </a:r>
          </a:p>
        </p:txBody>
      </p:sp>
      <p:sp>
        <p:nvSpPr>
          <p:cNvPr id="17443" name="Text Box 35">
            <a:extLst>
              <a:ext uri="{FF2B5EF4-FFF2-40B4-BE49-F238E27FC236}">
                <a16:creationId xmlns:a16="http://schemas.microsoft.com/office/drawing/2014/main" id="{EAC03BB9-2B72-4A75-9FF7-EAF3F2165F74}"/>
              </a:ext>
            </a:extLst>
          </p:cNvPr>
          <p:cNvSpPr txBox="1">
            <a:spLocks noChangeArrowheads="1"/>
          </p:cNvSpPr>
          <p:nvPr/>
        </p:nvSpPr>
        <p:spPr bwMode="auto">
          <a:xfrm>
            <a:off x="0" y="2743200"/>
            <a:ext cx="3048000" cy="954088"/>
          </a:xfrm>
          <a:prstGeom prst="rect">
            <a:avLst/>
          </a:prstGeom>
          <a:noFill/>
          <a:ln w="12700"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en-GB" altLang="zh-TW" sz="2800" b="1">
                <a:solidFill>
                  <a:srgbClr val="FF0000"/>
                </a:solidFill>
                <a:latin typeface="Calibri" panose="020F0502020204030204" pitchFamily="34" charset="0"/>
              </a:rPr>
              <a:t>S1: number hidden neurons</a:t>
            </a:r>
          </a:p>
        </p:txBody>
      </p:sp>
      <p:sp>
        <p:nvSpPr>
          <p:cNvPr id="17444" name="Text Box 36">
            <a:extLst>
              <a:ext uri="{FF2B5EF4-FFF2-40B4-BE49-F238E27FC236}">
                <a16:creationId xmlns:a16="http://schemas.microsoft.com/office/drawing/2014/main" id="{9D4C603D-C3A9-4AEB-8DE4-457B49326AF5}"/>
              </a:ext>
            </a:extLst>
          </p:cNvPr>
          <p:cNvSpPr txBox="1">
            <a:spLocks noChangeArrowheads="1"/>
          </p:cNvSpPr>
          <p:nvPr/>
        </p:nvSpPr>
        <p:spPr bwMode="auto">
          <a:xfrm>
            <a:off x="2438400" y="685800"/>
            <a:ext cx="2286000" cy="954088"/>
          </a:xfrm>
          <a:prstGeom prst="rect">
            <a:avLst/>
          </a:prstGeom>
          <a:noFill/>
          <a:ln w="12700"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kumimoji="1" lang="en-GB" altLang="zh-TW" sz="2800" b="1">
                <a:solidFill>
                  <a:srgbClr val="FF0000"/>
                </a:solidFill>
                <a:latin typeface="Calibri" panose="020F0502020204030204" pitchFamily="34" charset="0"/>
              </a:rPr>
              <a:t>S2: number of ouput neuron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443"/>
                                        </p:tgtEl>
                                        <p:attrNameLst>
                                          <p:attrName>style.visibility</p:attrName>
                                        </p:attrNameLst>
                                      </p:cBhvr>
                                      <p:to>
                                        <p:strVal val="visible"/>
                                      </p:to>
                                    </p:set>
                                    <p:animEffect transition="in" filter="box(in)">
                                      <p:cBhvr>
                                        <p:cTn id="7" dur="500"/>
                                        <p:tgtEl>
                                          <p:spTgt spid="174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7444"/>
                                        </p:tgtEl>
                                        <p:attrNameLst>
                                          <p:attrName>style.visibility</p:attrName>
                                        </p:attrNameLst>
                                      </p:cBhvr>
                                      <p:to>
                                        <p:strVal val="visible"/>
                                      </p:to>
                                    </p:set>
                                    <p:animEffect transition="in" filter="box(in)">
                                      <p:cBhvr>
                                        <p:cTn id="12" dur="500"/>
                                        <p:tgtEl>
                                          <p:spTgt spid="174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7442"/>
                                        </p:tgtEl>
                                        <p:attrNameLst>
                                          <p:attrName>style.visibility</p:attrName>
                                        </p:attrNameLst>
                                      </p:cBhvr>
                                      <p:to>
                                        <p:strVal val="visible"/>
                                      </p:to>
                                    </p:set>
                                    <p:animEffect transition="in" filter="box(in)">
                                      <p:cBhvr>
                                        <p:cTn id="17" dur="500"/>
                                        <p:tgtEl>
                                          <p:spTgt spid="17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2" grpId="0" animBg="1" autoUpdateAnimBg="0"/>
      <p:bldP spid="17443" grpId="0" animBg="1" autoUpdateAnimBg="0"/>
      <p:bldP spid="17444" grpId="0" animBg="1" autoUpdateAnimBg="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B72A274F-DA9C-4805-AAB4-FFE35C3F41C6}"/>
              </a:ext>
            </a:extLst>
          </p:cNvPr>
          <p:cNvSpPr>
            <a:spLocks noChangeArrowheads="1"/>
          </p:cNvSpPr>
          <p:nvPr/>
        </p:nvSpPr>
        <p:spPr bwMode="auto">
          <a:xfrm>
            <a:off x="0" y="609600"/>
            <a:ext cx="9144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chemeClr val="accent2"/>
              </a:buClr>
              <a:buFontTx/>
              <a:buChar char="•"/>
            </a:pPr>
            <a:r>
              <a:rPr lang="en-GB" altLang="zh-TW" sz="2800" b="1">
                <a:latin typeface="Calibri" panose="020F0502020204030204" pitchFamily="34" charset="0"/>
              </a:rPr>
              <a:t>PR  - Rx2 matrix of min and max values for </a:t>
            </a:r>
            <a:r>
              <a:rPr lang="en-GB" altLang="zh-TW" sz="2800" b="1">
                <a:solidFill>
                  <a:srgbClr val="FF0000"/>
                </a:solidFill>
                <a:latin typeface="Calibri" panose="020F0502020204030204" pitchFamily="34" charset="0"/>
              </a:rPr>
              <a:t>R input elements.</a:t>
            </a:r>
          </a:p>
          <a:p>
            <a:pPr eaLnBrk="1" hangingPunct="1">
              <a:spcBef>
                <a:spcPct val="20000"/>
              </a:spcBef>
              <a:buClr>
                <a:schemeClr val="accent2"/>
              </a:buClr>
              <a:buFontTx/>
              <a:buChar char="•"/>
            </a:pPr>
            <a:r>
              <a:rPr lang="en-GB" altLang="zh-TW" sz="2800" b="1">
                <a:latin typeface="Calibri" panose="020F0502020204030204" pitchFamily="34" charset="0"/>
              </a:rPr>
              <a:t>Si  - Size of i</a:t>
            </a:r>
            <a:r>
              <a:rPr lang="en-GB" altLang="zh-TW" sz="2800" b="1" baseline="30000">
                <a:latin typeface="Calibri" panose="020F0502020204030204" pitchFamily="34" charset="0"/>
              </a:rPr>
              <a:t>th</a:t>
            </a:r>
            <a:r>
              <a:rPr lang="en-GB" altLang="zh-TW" sz="2800" b="1">
                <a:latin typeface="Calibri" panose="020F0502020204030204" pitchFamily="34" charset="0"/>
              </a:rPr>
              <a:t> layer( no. of neurons in each hidden layer  and output layer), </a:t>
            </a:r>
          </a:p>
          <a:p>
            <a:pPr eaLnBrk="1" hangingPunct="1">
              <a:spcBef>
                <a:spcPct val="20000"/>
              </a:spcBef>
              <a:buClr>
                <a:schemeClr val="accent2"/>
              </a:buClr>
              <a:buFontTx/>
              <a:buChar char="•"/>
            </a:pPr>
            <a:r>
              <a:rPr lang="en-GB" altLang="zh-TW" sz="2800" b="1">
                <a:latin typeface="Calibri" panose="020F0502020204030204" pitchFamily="34" charset="0"/>
              </a:rPr>
              <a:t>TFi - Transfer function of i</a:t>
            </a:r>
            <a:r>
              <a:rPr lang="en-GB" altLang="zh-TW" sz="2800" b="1" baseline="30000">
                <a:latin typeface="Calibri" panose="020F0502020204030204" pitchFamily="34" charset="0"/>
              </a:rPr>
              <a:t>th</a:t>
            </a:r>
            <a:r>
              <a:rPr lang="en-GB" altLang="zh-TW" sz="2800" b="1">
                <a:latin typeface="Calibri" panose="020F0502020204030204" pitchFamily="34" charset="0"/>
              </a:rPr>
              <a:t> layer, default = 'tansig'.</a:t>
            </a:r>
          </a:p>
          <a:p>
            <a:pPr eaLnBrk="1" hangingPunct="1">
              <a:spcBef>
                <a:spcPct val="20000"/>
              </a:spcBef>
              <a:buClr>
                <a:schemeClr val="accent2"/>
              </a:buClr>
              <a:buFontTx/>
              <a:buChar char="•"/>
            </a:pPr>
            <a:r>
              <a:rPr lang="en-GB" altLang="zh-TW" sz="2800" b="1">
                <a:latin typeface="Calibri" panose="020F0502020204030204" pitchFamily="34" charset="0"/>
              </a:rPr>
              <a:t>BTF - Backprop network </a:t>
            </a:r>
            <a:r>
              <a:rPr lang="en-GB" altLang="zh-TW" sz="2800" b="1">
                <a:solidFill>
                  <a:srgbClr val="FF0000"/>
                </a:solidFill>
                <a:latin typeface="Calibri" panose="020F0502020204030204" pitchFamily="34" charset="0"/>
              </a:rPr>
              <a:t>training function</a:t>
            </a:r>
            <a:r>
              <a:rPr lang="en-GB" altLang="zh-TW" sz="2800" b="1">
                <a:latin typeface="Calibri" panose="020F0502020204030204" pitchFamily="34" charset="0"/>
              </a:rPr>
              <a:t>, </a:t>
            </a:r>
          </a:p>
          <a:p>
            <a:pPr lvl="1" eaLnBrk="1" hangingPunct="1">
              <a:spcBef>
                <a:spcPct val="20000"/>
              </a:spcBef>
              <a:buClr>
                <a:schemeClr val="accent2"/>
              </a:buClr>
              <a:buFontTx/>
              <a:buChar char="•"/>
            </a:pPr>
            <a:r>
              <a:rPr lang="en-GB" altLang="zh-TW" sz="2800" b="1">
                <a:latin typeface="Calibri" panose="020F0502020204030204" pitchFamily="34" charset="0"/>
              </a:rPr>
              <a:t>default = </a:t>
            </a:r>
            <a:r>
              <a:rPr lang="en-GB" altLang="zh-TW" sz="2800" b="1">
                <a:solidFill>
                  <a:srgbClr val="FF0000"/>
                </a:solidFill>
                <a:latin typeface="Calibri" panose="020F0502020204030204" pitchFamily="34" charset="0"/>
              </a:rPr>
              <a:t>'trainlm'.</a:t>
            </a:r>
            <a:r>
              <a:rPr lang="en-US" altLang="en-US" sz="2800">
                <a:solidFill>
                  <a:srgbClr val="FF0000"/>
                </a:solidFill>
              </a:rPr>
              <a:t> </a:t>
            </a:r>
            <a:r>
              <a:rPr lang="en-US" altLang="en-US" sz="2800"/>
              <a:t>trainlm is the levenberg-marqardt training function</a:t>
            </a:r>
            <a:endParaRPr lang="en-GB" altLang="zh-TW" sz="2800" b="1">
              <a:latin typeface="Calibri" panose="020F0502020204030204" pitchFamily="34" charset="0"/>
            </a:endParaRPr>
          </a:p>
          <a:p>
            <a:pPr eaLnBrk="1" hangingPunct="1">
              <a:spcBef>
                <a:spcPct val="20000"/>
              </a:spcBef>
              <a:buClr>
                <a:schemeClr val="accent2"/>
              </a:buClr>
              <a:buFontTx/>
              <a:buChar char="•"/>
            </a:pPr>
            <a:r>
              <a:rPr lang="en-GB" altLang="zh-TW" sz="2800" b="1">
                <a:latin typeface="Calibri" panose="020F0502020204030204" pitchFamily="34" charset="0"/>
              </a:rPr>
              <a:t>BLF - Backprop weight/bias </a:t>
            </a:r>
            <a:r>
              <a:rPr lang="en-GB" altLang="zh-TW" sz="2800" b="1">
                <a:solidFill>
                  <a:srgbClr val="FF0000"/>
                </a:solidFill>
                <a:latin typeface="Calibri" panose="020F0502020204030204" pitchFamily="34" charset="0"/>
              </a:rPr>
              <a:t>learning function</a:t>
            </a:r>
            <a:r>
              <a:rPr lang="en-GB" altLang="zh-TW" sz="2800" b="1">
                <a:latin typeface="Calibri" panose="020F0502020204030204" pitchFamily="34" charset="0"/>
              </a:rPr>
              <a:t>, </a:t>
            </a:r>
          </a:p>
          <a:p>
            <a:pPr lvl="1" eaLnBrk="1" hangingPunct="1">
              <a:spcBef>
                <a:spcPct val="20000"/>
              </a:spcBef>
              <a:buClr>
                <a:schemeClr val="accent2"/>
              </a:buClr>
              <a:buFontTx/>
              <a:buChar char="•"/>
            </a:pPr>
            <a:r>
              <a:rPr lang="en-GB" altLang="zh-TW" sz="2800" b="1">
                <a:latin typeface="Calibri" panose="020F0502020204030204" pitchFamily="34" charset="0"/>
              </a:rPr>
              <a:t>default = </a:t>
            </a:r>
            <a:r>
              <a:rPr lang="en-GB" altLang="zh-TW" sz="2800" b="1">
                <a:solidFill>
                  <a:srgbClr val="FF0000"/>
                </a:solidFill>
                <a:latin typeface="Calibri" panose="020F0502020204030204" pitchFamily="34" charset="0"/>
              </a:rPr>
              <a:t>'learngdm'</a:t>
            </a:r>
            <a:r>
              <a:rPr lang="en-GB" altLang="zh-TW" sz="2800" b="1">
                <a:latin typeface="Calibri" panose="020F0502020204030204" pitchFamily="34" charset="0"/>
              </a:rPr>
              <a:t>.</a:t>
            </a:r>
            <a:r>
              <a:rPr lang="en-US" altLang="en-US" sz="2800"/>
              <a:t> learngdm is a backpropagation learning algorithm that uses gradient descent with momentum</a:t>
            </a:r>
            <a:endParaRPr lang="en-GB" altLang="zh-TW" sz="2800" b="1">
              <a:latin typeface="Calibri" panose="020F0502020204030204" pitchFamily="34" charset="0"/>
            </a:endParaRPr>
          </a:p>
          <a:p>
            <a:pPr eaLnBrk="1" hangingPunct="1">
              <a:spcBef>
                <a:spcPct val="20000"/>
              </a:spcBef>
              <a:buClr>
                <a:schemeClr val="accent2"/>
              </a:buClr>
              <a:buFontTx/>
              <a:buChar char="•"/>
            </a:pPr>
            <a:r>
              <a:rPr lang="en-GB" altLang="zh-TW" sz="2800" b="1">
                <a:latin typeface="Calibri" panose="020F0502020204030204" pitchFamily="34" charset="0"/>
              </a:rPr>
              <a:t>PF  - Performance function,  default = 'mse’ </a:t>
            </a:r>
          </a:p>
          <a:p>
            <a:pPr lvl="1" eaLnBrk="1" hangingPunct="1">
              <a:spcBef>
                <a:spcPct val="20000"/>
              </a:spcBef>
              <a:buClr>
                <a:schemeClr val="accent2"/>
              </a:buClr>
              <a:buFontTx/>
              <a:buChar char="•"/>
            </a:pPr>
            <a:endParaRPr lang="en-GB" altLang="zh-TW" sz="2800" b="1">
              <a:latin typeface="Calibri" panose="020F0502020204030204" pitchFamily="34" charset="0"/>
            </a:endParaRPr>
          </a:p>
          <a:p>
            <a:pPr eaLnBrk="1" hangingPunct="1">
              <a:spcBef>
                <a:spcPct val="20000"/>
              </a:spcBef>
              <a:buClr>
                <a:schemeClr val="accent2"/>
              </a:buClr>
            </a:pPr>
            <a:endParaRPr lang="zh-TW" altLang="en-GB" sz="2400" b="1">
              <a:latin typeface="Calibri" panose="020F0502020204030204" pitchFamily="34" charset="0"/>
            </a:endParaRPr>
          </a:p>
        </p:txBody>
      </p:sp>
      <p:sp>
        <p:nvSpPr>
          <p:cNvPr id="352259" name="Rectangle 9">
            <a:extLst>
              <a:ext uri="{FF2B5EF4-FFF2-40B4-BE49-F238E27FC236}">
                <a16:creationId xmlns:a16="http://schemas.microsoft.com/office/drawing/2014/main" id="{E8CD4A3D-ECB8-4ECD-8EDF-787655B045DF}"/>
              </a:ext>
            </a:extLst>
          </p:cNvPr>
          <p:cNvSpPr>
            <a:spLocks noChangeArrowheads="1"/>
          </p:cNvSpPr>
          <p:nvPr/>
        </p:nvSpPr>
        <p:spPr bwMode="auto">
          <a:xfrm>
            <a:off x="0" y="0"/>
            <a:ext cx="8839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pPr>
            <a:r>
              <a:rPr lang="en-GB" altLang="zh-TW" sz="2800" b="1">
                <a:solidFill>
                  <a:srgbClr val="FF0000"/>
                </a:solidFill>
                <a:latin typeface="Calibri" panose="020F0502020204030204" pitchFamily="34" charset="0"/>
              </a:rPr>
              <a:t>&gt;&gt;net = newff(PR,[S1 S2...SNl],{TF1 TF2...TFNl},BTF,BLF,PF)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2259"/>
                                        </p:tgtEl>
                                        <p:attrNameLst>
                                          <p:attrName>style.visibility</p:attrName>
                                        </p:attrNameLst>
                                      </p:cBhvr>
                                      <p:to>
                                        <p:strVal val="visible"/>
                                      </p:to>
                                    </p:set>
                                    <p:anim calcmode="lin" valueType="num">
                                      <p:cBhvr additive="base">
                                        <p:cTn id="7" dur="500" fill="hold"/>
                                        <p:tgtEl>
                                          <p:spTgt spid="352259"/>
                                        </p:tgtEl>
                                        <p:attrNameLst>
                                          <p:attrName>ppt_x</p:attrName>
                                        </p:attrNameLst>
                                      </p:cBhvr>
                                      <p:tavLst>
                                        <p:tav tm="0">
                                          <p:val>
                                            <p:strVal val="#ppt_x"/>
                                          </p:val>
                                        </p:tav>
                                        <p:tav tm="100000">
                                          <p:val>
                                            <p:strVal val="#ppt_x"/>
                                          </p:val>
                                        </p:tav>
                                      </p:tavLst>
                                    </p:anim>
                                    <p:anim calcmode="lin" valueType="num">
                                      <p:cBhvr additive="base">
                                        <p:cTn id="8" dur="500" fill="hold"/>
                                        <p:tgtEl>
                                          <p:spTgt spid="35225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7">
                                            <p:txEl>
                                              <p:pRg st="0" end="0"/>
                                            </p:txEl>
                                          </p:spTgt>
                                        </p:tgtEl>
                                        <p:attrNameLst>
                                          <p:attrName>style.visibility</p:attrName>
                                        </p:attrNameLst>
                                      </p:cBhvr>
                                      <p:to>
                                        <p:strVal val="visible"/>
                                      </p:to>
                                    </p:set>
                                    <p:anim calcmode="lin" valueType="num">
                                      <p:cBhvr additive="base">
                                        <p:cTn id="13"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7">
                                            <p:txEl>
                                              <p:pRg st="1" end="1"/>
                                            </p:txEl>
                                          </p:spTgt>
                                        </p:tgtEl>
                                        <p:attrNameLst>
                                          <p:attrName>style.visibility</p:attrName>
                                        </p:attrNameLst>
                                      </p:cBhvr>
                                      <p:to>
                                        <p:strVal val="visible"/>
                                      </p:to>
                                    </p:set>
                                    <p:anim calcmode="lin" valueType="num">
                                      <p:cBhvr additive="base">
                                        <p:cTn id="19"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7">
                                            <p:txEl>
                                              <p:pRg st="2" end="2"/>
                                            </p:txEl>
                                          </p:spTgt>
                                        </p:tgtEl>
                                        <p:attrNameLst>
                                          <p:attrName>style.visibility</p:attrName>
                                        </p:attrNameLst>
                                      </p:cBhvr>
                                      <p:to>
                                        <p:strVal val="visible"/>
                                      </p:to>
                                    </p:set>
                                    <p:anim calcmode="lin" valueType="num">
                                      <p:cBhvr additive="base">
                                        <p:cTn id="25"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87">
                                            <p:txEl>
                                              <p:pRg st="3" end="3"/>
                                            </p:txEl>
                                          </p:spTgt>
                                        </p:tgtEl>
                                        <p:attrNameLst>
                                          <p:attrName>style.visibility</p:attrName>
                                        </p:attrNameLst>
                                      </p:cBhvr>
                                      <p:to>
                                        <p:strVal val="visible"/>
                                      </p:to>
                                    </p:set>
                                    <p:anim calcmode="lin" valueType="num">
                                      <p:cBhvr additive="base">
                                        <p:cTn id="31" dur="5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7">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387">
                                            <p:txEl>
                                              <p:pRg st="4" end="4"/>
                                            </p:txEl>
                                          </p:spTgt>
                                        </p:tgtEl>
                                        <p:attrNameLst>
                                          <p:attrName>style.visibility</p:attrName>
                                        </p:attrNameLst>
                                      </p:cBhvr>
                                      <p:to>
                                        <p:strVal val="visible"/>
                                      </p:to>
                                    </p:set>
                                    <p:anim calcmode="lin" valueType="num">
                                      <p:cBhvr additive="base">
                                        <p:cTn id="35" dur="5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3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6387">
                                            <p:txEl>
                                              <p:pRg st="5" end="5"/>
                                            </p:txEl>
                                          </p:spTgt>
                                        </p:tgtEl>
                                        <p:attrNameLst>
                                          <p:attrName>style.visibility</p:attrName>
                                        </p:attrNameLst>
                                      </p:cBhvr>
                                      <p:to>
                                        <p:strVal val="visible"/>
                                      </p:to>
                                    </p:set>
                                    <p:anim calcmode="lin" valueType="num">
                                      <p:cBhvr additive="base">
                                        <p:cTn id="41" dur="5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387">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6387">
                                            <p:txEl>
                                              <p:pRg st="6" end="6"/>
                                            </p:txEl>
                                          </p:spTgt>
                                        </p:tgtEl>
                                        <p:attrNameLst>
                                          <p:attrName>style.visibility</p:attrName>
                                        </p:attrNameLst>
                                      </p:cBhvr>
                                      <p:to>
                                        <p:strVal val="visible"/>
                                      </p:to>
                                    </p:set>
                                    <p:anim calcmode="lin" valueType="num">
                                      <p:cBhvr additive="base">
                                        <p:cTn id="45" dur="5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38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387">
                                            <p:txEl>
                                              <p:pRg st="7" end="7"/>
                                            </p:txEl>
                                          </p:spTgt>
                                        </p:tgtEl>
                                        <p:attrNameLst>
                                          <p:attrName>style.visibility</p:attrName>
                                        </p:attrNameLst>
                                      </p:cBhvr>
                                      <p:to>
                                        <p:strVal val="visible"/>
                                      </p:to>
                                    </p:set>
                                    <p:anim calcmode="lin" valueType="num">
                                      <p:cBhvr additive="base">
                                        <p:cTn id="51" dur="5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3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352259" grpId="0"/>
    </p:bld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1">
            <a:extLst>
              <a:ext uri="{FF2B5EF4-FFF2-40B4-BE49-F238E27FC236}">
                <a16:creationId xmlns:a16="http://schemas.microsoft.com/office/drawing/2014/main" id="{88B756CB-14FC-4FA6-9712-9B162AE64B95}"/>
              </a:ext>
            </a:extLst>
          </p:cNvPr>
          <p:cNvSpPr>
            <a:spLocks noChangeArrowheads="1"/>
          </p:cNvSpPr>
          <p:nvPr/>
        </p:nvSpPr>
        <p:spPr bwMode="auto">
          <a:xfrm>
            <a:off x="0" y="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rPr>
              <a:t>Difference between Training function and Learning function</a:t>
            </a:r>
          </a:p>
          <a:p>
            <a:pPr eaLnBrk="1" hangingPunct="1"/>
            <a:endParaRPr lang="en-US" altLang="en-US" sz="2800"/>
          </a:p>
          <a:p>
            <a:pPr eaLnBrk="1" hangingPunct="1"/>
            <a:r>
              <a:rPr lang="en-US" altLang="en-US" sz="3200"/>
              <a:t>The </a:t>
            </a:r>
            <a:r>
              <a:rPr lang="en-US" altLang="en-US" sz="3200">
                <a:solidFill>
                  <a:srgbClr val="FF0000"/>
                </a:solidFill>
              </a:rPr>
              <a:t>training function </a:t>
            </a:r>
            <a:r>
              <a:rPr lang="en-US" altLang="en-US" sz="3200"/>
              <a:t>is the </a:t>
            </a:r>
            <a:r>
              <a:rPr lang="en-US" altLang="en-US" sz="3200">
                <a:solidFill>
                  <a:srgbClr val="FF0000"/>
                </a:solidFill>
              </a:rPr>
              <a:t>overall algorithm </a:t>
            </a:r>
            <a:r>
              <a:rPr lang="en-US" altLang="en-US" sz="3200"/>
              <a:t>that is used to train the neural network to recognize a certain input and map it to an output. A common example is </a:t>
            </a:r>
            <a:r>
              <a:rPr lang="en-US" altLang="en-US" sz="3200">
                <a:hlinkClick r:id="rId2"/>
              </a:rPr>
              <a:t>backpropagation</a:t>
            </a:r>
            <a:r>
              <a:rPr lang="en-US" altLang="en-US" sz="3200"/>
              <a:t> </a:t>
            </a:r>
          </a:p>
          <a:p>
            <a:pPr eaLnBrk="1" hangingPunct="1"/>
            <a:endParaRPr lang="en-US" altLang="en-US" sz="3200"/>
          </a:p>
          <a:p>
            <a:pPr eaLnBrk="1" hangingPunct="1"/>
            <a:r>
              <a:rPr lang="en-US" altLang="en-US" sz="3200"/>
              <a:t>A </a:t>
            </a:r>
            <a:r>
              <a:rPr lang="en-US" altLang="en-US" sz="3200">
                <a:solidFill>
                  <a:srgbClr val="FF0000"/>
                </a:solidFill>
              </a:rPr>
              <a:t>learning function </a:t>
            </a:r>
            <a:r>
              <a:rPr lang="en-US" altLang="en-US" sz="3200"/>
              <a:t>deals with individual weights and thresholds and decides how those would be manipulated. These usually (but not always) employ some form of </a:t>
            </a:r>
            <a:r>
              <a:rPr lang="en-US" altLang="en-US" sz="3200">
                <a:hlinkClick r:id="rId3"/>
              </a:rPr>
              <a:t>gradient descent</a:t>
            </a:r>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4834">
                                            <p:txEl>
                                              <p:pRg st="0" end="0"/>
                                            </p:txEl>
                                          </p:spTgt>
                                        </p:tgtEl>
                                        <p:attrNameLst>
                                          <p:attrName>style.visibility</p:attrName>
                                        </p:attrNameLst>
                                      </p:cBhvr>
                                      <p:to>
                                        <p:strVal val="visible"/>
                                      </p:to>
                                    </p:set>
                                    <p:anim calcmode="lin" valueType="num">
                                      <p:cBhvr additive="base">
                                        <p:cTn id="7" dur="500" fill="hold"/>
                                        <p:tgtEl>
                                          <p:spTgt spid="5048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48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4834">
                                            <p:txEl>
                                              <p:pRg st="2" end="2"/>
                                            </p:txEl>
                                          </p:spTgt>
                                        </p:tgtEl>
                                        <p:attrNameLst>
                                          <p:attrName>style.visibility</p:attrName>
                                        </p:attrNameLst>
                                      </p:cBhvr>
                                      <p:to>
                                        <p:strVal val="visible"/>
                                      </p:to>
                                    </p:set>
                                    <p:anim calcmode="lin" valueType="num">
                                      <p:cBhvr additive="base">
                                        <p:cTn id="13" dur="500" fill="hold"/>
                                        <p:tgtEl>
                                          <p:spTgt spid="50483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48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4834">
                                            <p:txEl>
                                              <p:pRg st="4" end="4"/>
                                            </p:txEl>
                                          </p:spTgt>
                                        </p:tgtEl>
                                        <p:attrNameLst>
                                          <p:attrName>style.visibility</p:attrName>
                                        </p:attrNameLst>
                                      </p:cBhvr>
                                      <p:to>
                                        <p:strVal val="visible"/>
                                      </p:to>
                                    </p:set>
                                    <p:anim calcmode="lin" valueType="num">
                                      <p:cBhvr additive="base">
                                        <p:cTn id="19" dur="500" fill="hold"/>
                                        <p:tgtEl>
                                          <p:spTgt spid="50483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483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3682" name="Picture 2">
            <a:extLst>
              <a:ext uri="{FF2B5EF4-FFF2-40B4-BE49-F238E27FC236}">
                <a16:creationId xmlns:a16="http://schemas.microsoft.com/office/drawing/2014/main" id="{06E22892-C7A4-441B-B488-4558B2BA49EF}"/>
              </a:ext>
            </a:extLst>
          </p:cNvPr>
          <p:cNvPicPr>
            <a:picLocks noChangeAspect="1" noChangeArrowheads="1"/>
          </p:cNvPicPr>
          <p:nvPr/>
        </p:nvPicPr>
        <p:blipFill>
          <a:blip r:embed="rId2">
            <a:lum bright="-14000"/>
            <a:extLst>
              <a:ext uri="{28A0092B-C50C-407E-A947-70E740481C1C}">
                <a14:useLocalDpi xmlns:a14="http://schemas.microsoft.com/office/drawing/2010/main" val="0"/>
              </a:ext>
            </a:extLst>
          </a:blip>
          <a:srcRect/>
          <a:stretch>
            <a:fillRect/>
          </a:stretch>
        </p:blipFill>
        <p:spPr bwMode="auto">
          <a:xfrm>
            <a:off x="0" y="16764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6B1C0C3-DF29-4551-B6C2-D1C401C7522F}"/>
              </a:ext>
            </a:extLst>
          </p:cNvPr>
          <p:cNvSpPr txBox="1">
            <a:spLocks noChangeArrowheads="1"/>
          </p:cNvSpPr>
          <p:nvPr/>
        </p:nvSpPr>
        <p:spPr bwMode="auto">
          <a:xfrm>
            <a:off x="0" y="0"/>
            <a:ext cx="9144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rPr>
              <a:t>Hetroassociation</a:t>
            </a:r>
            <a:endParaRPr lang="en-US" altLang="en-US" sz="3600"/>
          </a:p>
          <a:p>
            <a:pPr eaLnBrk="1" hangingPunct="1"/>
            <a:r>
              <a:rPr lang="en-US" altLang="en-US" sz="3600"/>
              <a:t>Set of input patterns are associated with set of output patterns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223682"/>
                                        </p:tgtEl>
                                        <p:attrNameLst>
                                          <p:attrName>style.visibility</p:attrName>
                                        </p:attrNameLst>
                                      </p:cBhvr>
                                      <p:to>
                                        <p:strVal val="visible"/>
                                      </p:to>
                                    </p:set>
                                    <p:anim calcmode="lin" valueType="num">
                                      <p:cBhvr additive="base">
                                        <p:cTn id="17" dur="500" fill="hold"/>
                                        <p:tgtEl>
                                          <p:spTgt spid="1223682"/>
                                        </p:tgtEl>
                                        <p:attrNameLst>
                                          <p:attrName>ppt_x</p:attrName>
                                        </p:attrNameLst>
                                      </p:cBhvr>
                                      <p:tavLst>
                                        <p:tav tm="0">
                                          <p:val>
                                            <p:strVal val="#ppt_x"/>
                                          </p:val>
                                        </p:tav>
                                        <p:tav tm="100000">
                                          <p:val>
                                            <p:strVal val="#ppt_x"/>
                                          </p:val>
                                        </p:tav>
                                      </p:tavLst>
                                    </p:anim>
                                    <p:anim calcmode="lin" valueType="num">
                                      <p:cBhvr additive="base">
                                        <p:cTn id="18" dur="500" fill="hold"/>
                                        <p:tgtEl>
                                          <p:spTgt spid="12236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88BEE3CE-81F2-46E3-9E52-EE1A31ED6B9E}"/>
              </a:ext>
            </a:extLst>
          </p:cNvPr>
          <p:cNvSpPr>
            <a:spLocks noChangeArrowheads="1"/>
          </p:cNvSpPr>
          <p:nvPr/>
        </p:nvSpPr>
        <p:spPr bwMode="auto">
          <a:xfrm>
            <a:off x="0" y="179388"/>
            <a:ext cx="9144000" cy="667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latin typeface="Calibri" panose="020F0502020204030204" pitchFamily="34" charset="0"/>
              </a:rPr>
              <a:t>newff (PR,[S1 S2...SN],{TF1 TF2...TFN}, BTF,BLF,PF) </a:t>
            </a:r>
            <a:endParaRPr lang="en-US" altLang="en-US" sz="4800" b="1" i="1" u="sng">
              <a:latin typeface="Times New Roman" panose="02020603050405020304" pitchFamily="18" charset="0"/>
              <a:cs typeface="Times New Roman" panose="02020603050405020304" pitchFamily="18" charset="0"/>
            </a:endParaRPr>
          </a:p>
          <a:p>
            <a:pPr algn="just" eaLnBrk="1" hangingPunct="1"/>
            <a:endParaRPr lang="en-US" altLang="en-US" sz="3600" i="1">
              <a:latin typeface="Times New Roman" panose="02020603050405020304" pitchFamily="18" charset="0"/>
              <a:cs typeface="Times New Roman" panose="02020603050405020304" pitchFamily="18" charset="0"/>
            </a:endParaRPr>
          </a:p>
          <a:p>
            <a:pPr algn="just" eaLnBrk="1" hangingPunct="1"/>
            <a:r>
              <a:rPr lang="en-US" altLang="en-US" sz="2800" b="1" i="1">
                <a:latin typeface="Times New Roman" panose="02020603050405020304" pitchFamily="18" charset="0"/>
                <a:cs typeface="Times New Roman" panose="02020603050405020304" pitchFamily="18" charset="0"/>
              </a:rPr>
              <a:t>The first input </a:t>
            </a:r>
            <a:r>
              <a:rPr lang="en-US" altLang="en-US" sz="2800">
                <a:latin typeface="Calibri" panose="020F0502020204030204" pitchFamily="34" charset="0"/>
              </a:rPr>
              <a:t>PR  </a:t>
            </a:r>
            <a:r>
              <a:rPr lang="en-US" altLang="en-US" sz="2800" b="1" i="1">
                <a:latin typeface="Times New Roman" panose="02020603050405020304" pitchFamily="18" charset="0"/>
                <a:cs typeface="Times New Roman" panose="02020603050405020304" pitchFamily="18" charset="0"/>
              </a:rPr>
              <a:t>is an R by 2 matrix of minimum and maximum values for each of the R elements of the input vector. Can be obtained by using the </a:t>
            </a:r>
            <a:r>
              <a:rPr lang="en-US" altLang="en-US" sz="2800" b="1" i="1">
                <a:solidFill>
                  <a:srgbClr val="FF0000"/>
                </a:solidFill>
                <a:latin typeface="Times New Roman" panose="02020603050405020304" pitchFamily="18" charset="0"/>
                <a:cs typeface="Times New Roman" panose="02020603050405020304" pitchFamily="18" charset="0"/>
              </a:rPr>
              <a:t>minmax function</a:t>
            </a:r>
            <a:r>
              <a:rPr lang="en-US" altLang="en-US" sz="2800" b="1" i="1">
                <a:latin typeface="Times New Roman" panose="02020603050405020304" pitchFamily="18" charset="0"/>
                <a:cs typeface="Times New Roman" panose="02020603050405020304" pitchFamily="18" charset="0"/>
              </a:rPr>
              <a:t>. </a:t>
            </a:r>
          </a:p>
          <a:p>
            <a:pPr algn="just" eaLnBrk="1" hangingPunct="1"/>
            <a:endParaRPr lang="en-US" altLang="en-US" sz="2800" b="1" i="1">
              <a:latin typeface="Times New Roman" panose="02020603050405020304" pitchFamily="18" charset="0"/>
              <a:cs typeface="Times New Roman" panose="02020603050405020304" pitchFamily="18" charset="0"/>
            </a:endParaRPr>
          </a:p>
          <a:p>
            <a:pPr algn="just" eaLnBrk="1" hangingPunct="1"/>
            <a:r>
              <a:rPr lang="en-US" altLang="en-US" sz="2800" b="1" i="1">
                <a:latin typeface="Times New Roman" panose="02020603050405020304" pitchFamily="18" charset="0"/>
                <a:cs typeface="Times New Roman" panose="02020603050405020304" pitchFamily="18" charset="0"/>
              </a:rPr>
              <a:t>The second input </a:t>
            </a:r>
            <a:r>
              <a:rPr lang="en-US" altLang="en-US" sz="2800">
                <a:latin typeface="Calibri" panose="020F0502020204030204" pitchFamily="34" charset="0"/>
              </a:rPr>
              <a:t>,[S1 S2...SN],{</a:t>
            </a:r>
            <a:r>
              <a:rPr lang="en-US" altLang="en-US" sz="2800" b="1" i="1">
                <a:latin typeface="Times New Roman" panose="02020603050405020304" pitchFamily="18" charset="0"/>
                <a:cs typeface="Times New Roman" panose="02020603050405020304" pitchFamily="18" charset="0"/>
              </a:rPr>
              <a:t>is an array containing the </a:t>
            </a:r>
            <a:r>
              <a:rPr lang="en-US" altLang="en-US" sz="2800" b="1" i="1">
                <a:solidFill>
                  <a:srgbClr val="FF0000"/>
                </a:solidFill>
                <a:latin typeface="Times New Roman" panose="02020603050405020304" pitchFamily="18" charset="0"/>
                <a:cs typeface="Times New Roman" panose="02020603050405020304" pitchFamily="18" charset="0"/>
              </a:rPr>
              <a:t>sizes</a:t>
            </a:r>
            <a:r>
              <a:rPr lang="en-US" altLang="en-US" sz="2800" b="1" i="1">
                <a:latin typeface="Times New Roman" panose="02020603050405020304" pitchFamily="18" charset="0"/>
                <a:cs typeface="Times New Roman" panose="02020603050405020304" pitchFamily="18" charset="0"/>
              </a:rPr>
              <a:t> of each layer.</a:t>
            </a:r>
          </a:p>
          <a:p>
            <a:pPr algn="just" eaLnBrk="1" hangingPunct="1"/>
            <a:endParaRPr lang="en-US" altLang="en-US" sz="2800" b="1" i="1">
              <a:latin typeface="Times New Roman" panose="02020603050405020304" pitchFamily="18" charset="0"/>
              <a:cs typeface="Times New Roman" panose="02020603050405020304" pitchFamily="18" charset="0"/>
            </a:endParaRPr>
          </a:p>
          <a:p>
            <a:pPr algn="just" eaLnBrk="1" hangingPunct="1"/>
            <a:r>
              <a:rPr lang="en-US" altLang="en-US" sz="2800" b="1" i="1">
                <a:latin typeface="Times New Roman" panose="02020603050405020304" pitchFamily="18" charset="0"/>
                <a:cs typeface="Times New Roman" panose="02020603050405020304" pitchFamily="18" charset="0"/>
              </a:rPr>
              <a:t> The </a:t>
            </a:r>
            <a:r>
              <a:rPr lang="en-US" altLang="en-US" sz="2800" b="1" i="1">
                <a:solidFill>
                  <a:srgbClr val="FF0000"/>
                </a:solidFill>
                <a:latin typeface="Times New Roman" panose="02020603050405020304" pitchFamily="18" charset="0"/>
                <a:cs typeface="Times New Roman" panose="02020603050405020304" pitchFamily="18" charset="0"/>
              </a:rPr>
              <a:t>third input </a:t>
            </a:r>
            <a:r>
              <a:rPr lang="en-US" altLang="en-US" sz="2800">
                <a:latin typeface="Calibri" panose="020F0502020204030204" pitchFamily="34" charset="0"/>
              </a:rPr>
              <a:t>{TF1 TF2...TFN},</a:t>
            </a:r>
            <a:r>
              <a:rPr lang="en-US" altLang="en-US" sz="2800" b="1" i="1">
                <a:solidFill>
                  <a:srgbClr val="FF0000"/>
                </a:solidFill>
                <a:latin typeface="Times New Roman" panose="02020603050405020304" pitchFamily="18" charset="0"/>
                <a:cs typeface="Times New Roman" panose="02020603050405020304" pitchFamily="18" charset="0"/>
              </a:rPr>
              <a:t>is a cell array containing the names of the </a:t>
            </a:r>
            <a:r>
              <a:rPr lang="en-US" altLang="en-US" sz="2800" b="1" i="1">
                <a:latin typeface="Times New Roman" panose="02020603050405020304" pitchFamily="18" charset="0"/>
                <a:cs typeface="Times New Roman" panose="02020603050405020304" pitchFamily="18" charset="0"/>
              </a:rPr>
              <a:t>transfer functions to be used in each layer. </a:t>
            </a:r>
            <a:r>
              <a:rPr lang="en-US" altLang="en-US" sz="2800" b="1" i="1">
                <a:solidFill>
                  <a:srgbClr val="FF0000"/>
                </a:solidFill>
                <a:latin typeface="Times New Roman" panose="02020603050405020304" pitchFamily="18" charset="0"/>
                <a:cs typeface="Times New Roman" panose="02020603050405020304" pitchFamily="18" charset="0"/>
              </a:rPr>
              <a:t>Default ‘tansig’</a:t>
            </a:r>
          </a:p>
          <a:p>
            <a:pPr algn="just" eaLnBrk="1" hangingPunct="1"/>
            <a:endParaRPr lang="en-US" altLang="en-US" sz="2800" b="1" i="1">
              <a:latin typeface="Times New Roman" panose="02020603050405020304" pitchFamily="18" charset="0"/>
              <a:cs typeface="Times New Roman" panose="02020603050405020304" pitchFamily="18" charset="0"/>
            </a:endParaRPr>
          </a:p>
          <a:p>
            <a:pPr algn="just" eaLnBrk="1" hangingPunct="1"/>
            <a:r>
              <a:rPr lang="en-US" altLang="en-US" sz="2800" b="1" i="1">
                <a:latin typeface="Times New Roman" panose="02020603050405020304" pitchFamily="18" charset="0"/>
                <a:cs typeface="Times New Roman" panose="02020603050405020304" pitchFamily="18" charset="0"/>
              </a:rPr>
              <a:t>The final input </a:t>
            </a:r>
            <a:r>
              <a:rPr lang="en-US" altLang="en-US" sz="2800">
                <a:latin typeface="Calibri" panose="020F0502020204030204" pitchFamily="34" charset="0"/>
              </a:rPr>
              <a:t>BTF,BLF,PF, </a:t>
            </a:r>
            <a:r>
              <a:rPr lang="en-US" altLang="en-US" sz="2800" b="1" i="1">
                <a:latin typeface="Times New Roman" panose="02020603050405020304" pitchFamily="18" charset="0"/>
                <a:cs typeface="Times New Roman" panose="02020603050405020304" pitchFamily="18" charset="0"/>
              </a:rPr>
              <a:t>contains the name of the </a:t>
            </a:r>
            <a:r>
              <a:rPr lang="en-US" altLang="en-US" sz="2800" b="1" i="1">
                <a:solidFill>
                  <a:srgbClr val="FF0000"/>
                </a:solidFill>
                <a:latin typeface="Times New Roman" panose="02020603050405020304" pitchFamily="18" charset="0"/>
                <a:cs typeface="Times New Roman" panose="02020603050405020304" pitchFamily="18" charset="0"/>
              </a:rPr>
              <a:t>training, learning and performance  function </a:t>
            </a:r>
            <a:r>
              <a:rPr lang="en-US" altLang="en-US" sz="2800" b="1" i="1">
                <a:latin typeface="Times New Roman" panose="02020603050405020304" pitchFamily="18" charset="0"/>
                <a:cs typeface="Times New Roman" panose="02020603050405020304" pitchFamily="18" charset="0"/>
              </a:rPr>
              <a:t>to be used</a:t>
            </a:r>
            <a:r>
              <a:rPr lang="en-US" altLang="en-US" sz="2800" i="1">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additive="base">
                                        <p:cTn id="7" dur="500" fill="hold"/>
                                        <p:tgtEl>
                                          <p:spTgt spid="163842"/>
                                        </p:tgtEl>
                                        <p:attrNameLst>
                                          <p:attrName>ppt_x</p:attrName>
                                        </p:attrNameLst>
                                      </p:cBhvr>
                                      <p:tavLst>
                                        <p:tav tm="0">
                                          <p:val>
                                            <p:strVal val="#ppt_x"/>
                                          </p:val>
                                        </p:tav>
                                        <p:tav tm="100000">
                                          <p:val>
                                            <p:strVal val="#ppt_x"/>
                                          </p:val>
                                        </p:tav>
                                      </p:tavLst>
                                    </p:anim>
                                    <p:anim calcmode="lin" valueType="num">
                                      <p:cBhvr additive="base">
                                        <p:cTn id="8" dur="500" fill="hold"/>
                                        <p:tgtEl>
                                          <p:spTgt spid="163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p:bld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9">
            <a:extLst>
              <a:ext uri="{FF2B5EF4-FFF2-40B4-BE49-F238E27FC236}">
                <a16:creationId xmlns:a16="http://schemas.microsoft.com/office/drawing/2014/main" id="{8CEDBB54-10AE-4462-AA59-8932838A6A6D}"/>
              </a:ext>
            </a:extLst>
          </p:cNvPr>
          <p:cNvSpPr txBox="1">
            <a:spLocks noChangeArrowheads="1"/>
          </p:cNvSpPr>
          <p:nvPr/>
        </p:nvSpPr>
        <p:spPr bwMode="auto">
          <a:xfrm>
            <a:off x="0" y="304800"/>
            <a:ext cx="8763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GB" altLang="zh-TW" sz="3200">
                <a:latin typeface="Calibri" panose="020F0502020204030204" pitchFamily="34" charset="0"/>
              </a:rPr>
              <a:t>&gt;&gt; </a:t>
            </a:r>
            <a:r>
              <a:rPr kumimoji="1" lang="en-GB" altLang="zh-TW" sz="3200" b="1">
                <a:latin typeface="Calibri" panose="020F0502020204030204" pitchFamily="34" charset="0"/>
              </a:rPr>
              <a:t>PR = [-1 1; -1 1; -1 1; -1 1];/* </a:t>
            </a:r>
            <a:r>
              <a:rPr kumimoji="1" lang="en-GB" altLang="zh-TW" sz="4000" b="1">
                <a:solidFill>
                  <a:srgbClr val="FF0000"/>
                </a:solidFill>
                <a:latin typeface="Calibri" panose="020F0502020204030204" pitchFamily="34" charset="0"/>
              </a:rPr>
              <a:t>minimum and max values of patterns given to four inputs</a:t>
            </a:r>
            <a:endParaRPr kumimoji="1" lang="en-GB" altLang="zh-TW" sz="3200" b="1">
              <a:solidFill>
                <a:srgbClr val="FF0000"/>
              </a:solidFill>
              <a:latin typeface="Calibri" panose="020F0502020204030204" pitchFamily="34" charset="0"/>
            </a:endParaRPr>
          </a:p>
        </p:txBody>
      </p:sp>
      <p:sp>
        <p:nvSpPr>
          <p:cNvPr id="3" name="TextBox 2">
            <a:extLst>
              <a:ext uri="{FF2B5EF4-FFF2-40B4-BE49-F238E27FC236}">
                <a16:creationId xmlns:a16="http://schemas.microsoft.com/office/drawing/2014/main" id="{98E35540-8DE7-4464-96A5-E78DC7E8ACEA}"/>
              </a:ext>
            </a:extLst>
          </p:cNvPr>
          <p:cNvSpPr txBox="1">
            <a:spLocks noChangeArrowheads="1"/>
          </p:cNvSpPr>
          <p:nvPr/>
        </p:nvSpPr>
        <p:spPr bwMode="auto">
          <a:xfrm>
            <a:off x="0" y="3048000"/>
            <a:ext cx="7620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How many</a:t>
            </a:r>
          </a:p>
          <a:p>
            <a:pPr eaLnBrk="1" hangingPunct="1"/>
            <a:r>
              <a:rPr lang="en-US" altLang="en-US" sz="2800" b="1">
                <a:latin typeface="Calibri" panose="020F0502020204030204" pitchFamily="34" charset="0"/>
              </a:rPr>
              <a:t> inputs/neurons ???</a:t>
            </a:r>
          </a:p>
        </p:txBody>
      </p:sp>
      <p:sp>
        <p:nvSpPr>
          <p:cNvPr id="32773" name="TextBox 4">
            <a:extLst>
              <a:ext uri="{FF2B5EF4-FFF2-40B4-BE49-F238E27FC236}">
                <a16:creationId xmlns:a16="http://schemas.microsoft.com/office/drawing/2014/main" id="{9FB57062-A413-4A03-AADC-2E66BA3F9053}"/>
              </a:ext>
            </a:extLst>
          </p:cNvPr>
          <p:cNvSpPr txBox="1">
            <a:spLocks noChangeArrowheads="1"/>
          </p:cNvSpPr>
          <p:nvPr/>
        </p:nvSpPr>
        <p:spPr bwMode="auto">
          <a:xfrm>
            <a:off x="0" y="4419600"/>
            <a:ext cx="8001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Rx2 matrix, 4 Inputs</a:t>
            </a:r>
          </a:p>
          <a:p>
            <a:pPr eaLnBrk="1" hangingPunct="1"/>
            <a:r>
              <a:rPr lang="en-US" altLang="en-US" sz="2800" b="1">
                <a:latin typeface="Calibri" panose="020F0502020204030204" pitchFamily="34" charset="0"/>
              </a:rPr>
              <a:t>All four inputs</a:t>
            </a:r>
          </a:p>
          <a:p>
            <a:pPr eaLnBrk="1" hangingPunct="1"/>
            <a:r>
              <a:rPr lang="en-US" altLang="en-US" sz="2800" b="1">
                <a:latin typeface="Calibri" panose="020F0502020204030204" pitchFamily="34" charset="0"/>
              </a:rPr>
              <a:t>Vary between </a:t>
            </a:r>
          </a:p>
          <a:p>
            <a:pPr eaLnBrk="1" hangingPunct="1"/>
            <a:r>
              <a:rPr lang="en-US" altLang="en-US" sz="2800" b="1">
                <a:latin typeface="Calibri" panose="020F0502020204030204" pitchFamily="34" charset="0"/>
              </a:rPr>
              <a:t>-1 and 1</a:t>
            </a:r>
          </a:p>
        </p:txBody>
      </p:sp>
      <p:graphicFrame>
        <p:nvGraphicFramePr>
          <p:cNvPr id="70658" name="Rectangle 2">
            <a:extLst>
              <a:ext uri="{FF2B5EF4-FFF2-40B4-BE49-F238E27FC236}">
                <a16:creationId xmlns:a16="http://schemas.microsoft.com/office/drawing/2014/main" id="{83EA8FF6-48D4-4578-A2B2-03B6A49682E6}"/>
              </a:ext>
            </a:extLst>
          </p:cNvPr>
          <p:cNvGraphicFramePr>
            <a:graphicFrameLocks/>
          </p:cNvGraphicFramePr>
          <p:nvPr/>
        </p:nvGraphicFramePr>
        <p:xfrm>
          <a:off x="1524000" y="3733800"/>
          <a:ext cx="3124200" cy="1727200"/>
        </p:xfrm>
        <a:graphic>
          <a:graphicData uri="http://schemas.openxmlformats.org/presentationml/2006/ole">
            <mc:AlternateContent xmlns:mc="http://schemas.openxmlformats.org/markup-compatibility/2006">
              <mc:Choice xmlns:v="urn:schemas-microsoft-com:vml" Requires="v">
                <p:oleObj spid="_x0000_s70665" name="Equation" r:id="rId3" imgW="0" imgH="0" progId="Equation.3">
                  <p:embed/>
                </p:oleObj>
              </mc:Choice>
              <mc:Fallback>
                <p:oleObj name="Equation" r:id="rId3" imgW="0" imgH="0" progId="Equation.3">
                  <p:embed/>
                  <p:pic>
                    <p:nvPicPr>
                      <p:cNvPr id="0" name="Rectangle 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3733800"/>
                        <a:ext cx="31242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88516" name="Picture 4">
            <a:extLst>
              <a:ext uri="{FF2B5EF4-FFF2-40B4-BE49-F238E27FC236}">
                <a16:creationId xmlns:a16="http://schemas.microsoft.com/office/drawing/2014/main" id="{4ECA3B4C-5EB9-4975-AB0B-AE0A289CD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133600"/>
            <a:ext cx="35623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88516"/>
                                        </p:tgtEl>
                                        <p:attrNameLst>
                                          <p:attrName>style.visibility</p:attrName>
                                        </p:attrNameLst>
                                      </p:cBhvr>
                                      <p:to>
                                        <p:strVal val="visible"/>
                                      </p:to>
                                    </p:set>
                                    <p:anim calcmode="lin" valueType="num">
                                      <p:cBhvr additive="base">
                                        <p:cTn id="7" dur="500" fill="hold"/>
                                        <p:tgtEl>
                                          <p:spTgt spid="1088516"/>
                                        </p:tgtEl>
                                        <p:attrNameLst>
                                          <p:attrName>ppt_x</p:attrName>
                                        </p:attrNameLst>
                                      </p:cBhvr>
                                      <p:tavLst>
                                        <p:tav tm="0">
                                          <p:val>
                                            <p:strVal val="#ppt_x"/>
                                          </p:val>
                                        </p:tav>
                                        <p:tav tm="100000">
                                          <p:val>
                                            <p:strVal val="#ppt_x"/>
                                          </p:val>
                                        </p:tav>
                                      </p:tavLst>
                                    </p:anim>
                                    <p:anim calcmode="lin" valueType="num">
                                      <p:cBhvr additive="base">
                                        <p:cTn id="8" dur="500" fill="hold"/>
                                        <p:tgtEl>
                                          <p:spTgt spid="10885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773"/>
                                        </p:tgtEl>
                                        <p:attrNameLst>
                                          <p:attrName>style.visibility</p:attrName>
                                        </p:attrNameLst>
                                      </p:cBhvr>
                                      <p:to>
                                        <p:strVal val="visible"/>
                                      </p:to>
                                    </p:set>
                                    <p:anim calcmode="lin" valueType="num">
                                      <p:cBhvr additive="base">
                                        <p:cTn id="25" dur="500" fill="hold"/>
                                        <p:tgtEl>
                                          <p:spTgt spid="32773"/>
                                        </p:tgtEl>
                                        <p:attrNameLst>
                                          <p:attrName>ppt_x</p:attrName>
                                        </p:attrNameLst>
                                      </p:cBhvr>
                                      <p:tavLst>
                                        <p:tav tm="0">
                                          <p:val>
                                            <p:strVal val="#ppt_x"/>
                                          </p:val>
                                        </p:tav>
                                        <p:tav tm="100000">
                                          <p:val>
                                            <p:strVal val="#ppt_x"/>
                                          </p:val>
                                        </p:tav>
                                      </p:tavLst>
                                    </p:anim>
                                    <p:anim calcmode="lin" valueType="num">
                                      <p:cBhvr additive="base">
                                        <p:cTn id="26" dur="500" fill="hold"/>
                                        <p:tgtEl>
                                          <p:spTgt spid="327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2773" grpId="0"/>
    </p:bldLst>
  </p:timing>
</p:sld>
</file>

<file path=ppt/slides/slide4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Text Box 4">
            <a:extLst>
              <a:ext uri="{FF2B5EF4-FFF2-40B4-BE49-F238E27FC236}">
                <a16:creationId xmlns:a16="http://schemas.microsoft.com/office/drawing/2014/main" id="{F7A3FCDA-A613-45B6-820B-11E19DEDA68D}"/>
              </a:ext>
            </a:extLst>
          </p:cNvPr>
          <p:cNvSpPr txBox="1">
            <a:spLocks noChangeArrowheads="1"/>
          </p:cNvSpPr>
          <p:nvPr/>
        </p:nvSpPr>
        <p:spPr bwMode="auto">
          <a:xfrm>
            <a:off x="0" y="0"/>
            <a:ext cx="9144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kumimoji="1" lang="en-GB" altLang="zh-TW" sz="3600">
                <a:latin typeface="Calibri" panose="020F0502020204030204" pitchFamily="34" charset="0"/>
              </a:rPr>
              <a:t>Pattern  </a:t>
            </a:r>
            <a:r>
              <a:rPr kumimoji="1" lang="en-GB" altLang="zh-TW" sz="2000">
                <a:latin typeface="Calibri" panose="020F0502020204030204" pitchFamily="34" charset="0"/>
              </a:rPr>
              <a:t>    &gt;&gt; </a:t>
            </a:r>
            <a:r>
              <a:rPr kumimoji="1" lang="en-GB" altLang="zh-TW" sz="3200" b="1">
                <a:solidFill>
                  <a:srgbClr val="FF0000"/>
                </a:solidFill>
                <a:latin typeface="Calibri" panose="020F0502020204030204" pitchFamily="34" charset="0"/>
              </a:rPr>
              <a:t>p = </a:t>
            </a:r>
          </a:p>
          <a:p>
            <a:pPr eaLnBrk="1" hangingPunct="1">
              <a:spcBef>
                <a:spcPct val="50000"/>
              </a:spcBef>
            </a:pPr>
            <a:r>
              <a:rPr kumimoji="1" lang="en-GB" altLang="zh-TW" sz="2800" b="1">
                <a:solidFill>
                  <a:srgbClr val="FF0000"/>
                </a:solidFill>
                <a:latin typeface="Calibri" panose="020F0502020204030204" pitchFamily="34" charset="0"/>
              </a:rPr>
              <a:t>[-0.5 1 -0.5 1; -1 0.5 -1 0.5; 0.5 1 0.5 1; -0.5 -1 -0.5 -1];</a:t>
            </a:r>
          </a:p>
          <a:p>
            <a:pPr eaLnBrk="1" hangingPunct="1">
              <a:spcBef>
                <a:spcPct val="50000"/>
              </a:spcBef>
            </a:pPr>
            <a:r>
              <a:rPr kumimoji="1" lang="en-GB" altLang="zh-TW" sz="2800" b="1">
                <a:solidFill>
                  <a:srgbClr val="FF0000"/>
                </a:solidFill>
                <a:latin typeface="Calibri" panose="020F0502020204030204" pitchFamily="34" charset="0"/>
              </a:rPr>
              <a:t>How many input neurons, how many patterns</a:t>
            </a:r>
          </a:p>
          <a:p>
            <a:pPr eaLnBrk="1" hangingPunct="1">
              <a:spcBef>
                <a:spcPct val="50000"/>
              </a:spcBef>
            </a:pPr>
            <a:r>
              <a:rPr kumimoji="1" lang="en-GB" altLang="zh-TW" sz="2800" b="1">
                <a:solidFill>
                  <a:srgbClr val="FF0000"/>
                </a:solidFill>
                <a:latin typeface="Calibri" panose="020F0502020204030204" pitchFamily="34" charset="0"/>
              </a:rPr>
              <a:t>4 input neurons, 4 patterns/examples, Write PR</a:t>
            </a:r>
          </a:p>
        </p:txBody>
      </p:sp>
      <p:pic>
        <p:nvPicPr>
          <p:cNvPr id="362499" name="Picture 2">
            <a:extLst>
              <a:ext uri="{FF2B5EF4-FFF2-40B4-BE49-F238E27FC236}">
                <a16:creationId xmlns:a16="http://schemas.microsoft.com/office/drawing/2014/main" id="{BD5951E2-24B0-4092-BAA6-26129302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19400"/>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FB50A98-16E5-450E-A9BF-EB69BB3621A8}"/>
              </a:ext>
            </a:extLst>
          </p:cNvPr>
          <p:cNvSpPr>
            <a:spLocks noChangeArrowheads="1"/>
          </p:cNvSpPr>
          <p:nvPr/>
        </p:nvSpPr>
        <p:spPr bwMode="auto">
          <a:xfrm>
            <a:off x="0" y="594360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kumimoji="1" lang="en-GB" altLang="zh-TW" sz="4000">
                <a:latin typeface="Calibri" panose="020F0502020204030204" pitchFamily="34" charset="0"/>
              </a:rPr>
              <a:t>&gt;&gt; </a:t>
            </a:r>
            <a:r>
              <a:rPr kumimoji="1" lang="en-GB" altLang="zh-TW" sz="4000" b="1">
                <a:latin typeface="Calibri" panose="020F0502020204030204" pitchFamily="34" charset="0"/>
              </a:rPr>
              <a:t>PR = [-0.5 1; -1 0.5; -0.5 1; -1 -0.5]</a:t>
            </a:r>
            <a:endParaRPr lang="en-US" altLang="en-US" sz="4000"/>
          </a:p>
        </p:txBody>
      </p:sp>
    </p:spTree>
  </p:cSld>
  <p:clrMapOvr>
    <a:masterClrMapping/>
  </p:clrMapOvr>
  <p:transition>
    <p:checker dir="vert"/>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animEffect transition="in" filter="dissolve">
                                      <p:cBhvr>
                                        <p:cTn id="7" dur="500"/>
                                        <p:tgtEl>
                                          <p:spTgt spid="102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244">
                                            <p:txEl>
                                              <p:pRg st="1" end="1"/>
                                            </p:txEl>
                                          </p:spTgt>
                                        </p:tgtEl>
                                        <p:attrNameLst>
                                          <p:attrName>style.visibility</p:attrName>
                                        </p:attrNameLst>
                                      </p:cBhvr>
                                      <p:to>
                                        <p:strVal val="visible"/>
                                      </p:to>
                                    </p:set>
                                    <p:animEffect transition="in" filter="dissolve">
                                      <p:cBhvr>
                                        <p:cTn id="12" dur="500"/>
                                        <p:tgtEl>
                                          <p:spTgt spid="1024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244">
                                            <p:txEl>
                                              <p:pRg st="2" end="2"/>
                                            </p:txEl>
                                          </p:spTgt>
                                        </p:tgtEl>
                                        <p:attrNameLst>
                                          <p:attrName>style.visibility</p:attrName>
                                        </p:attrNameLst>
                                      </p:cBhvr>
                                      <p:to>
                                        <p:strVal val="visible"/>
                                      </p:to>
                                    </p:set>
                                    <p:animEffect transition="in" filter="dissolve">
                                      <p:cBhvr>
                                        <p:cTn id="17" dur="500"/>
                                        <p:tgtEl>
                                          <p:spTgt spid="1024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244">
                                            <p:txEl>
                                              <p:pRg st="3" end="3"/>
                                            </p:txEl>
                                          </p:spTgt>
                                        </p:tgtEl>
                                        <p:attrNameLst>
                                          <p:attrName>style.visibility</p:attrName>
                                        </p:attrNameLst>
                                      </p:cBhvr>
                                      <p:to>
                                        <p:strVal val="visible"/>
                                      </p:to>
                                    </p:set>
                                    <p:animEffect transition="in" filter="dissolve">
                                      <p:cBhvr>
                                        <p:cTn id="22" dur="500"/>
                                        <p:tgtEl>
                                          <p:spTgt spid="1024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62499"/>
                                        </p:tgtEl>
                                        <p:attrNameLst>
                                          <p:attrName>style.visibility</p:attrName>
                                        </p:attrNameLst>
                                      </p:cBhvr>
                                      <p:to>
                                        <p:strVal val="visible"/>
                                      </p:to>
                                    </p:set>
                                    <p:anim calcmode="lin" valueType="num">
                                      <p:cBhvr additive="base">
                                        <p:cTn id="27" dur="500" fill="hold"/>
                                        <p:tgtEl>
                                          <p:spTgt spid="362499"/>
                                        </p:tgtEl>
                                        <p:attrNameLst>
                                          <p:attrName>ppt_x</p:attrName>
                                        </p:attrNameLst>
                                      </p:cBhvr>
                                      <p:tavLst>
                                        <p:tav tm="0">
                                          <p:val>
                                            <p:strVal val="#ppt_x"/>
                                          </p:val>
                                        </p:tav>
                                        <p:tav tm="100000">
                                          <p:val>
                                            <p:strVal val="#ppt_x"/>
                                          </p:val>
                                        </p:tav>
                                      </p:tavLst>
                                    </p:anim>
                                    <p:anim calcmode="lin" valueType="num">
                                      <p:cBhvr additive="base">
                                        <p:cTn id="28" dur="500" fill="hold"/>
                                        <p:tgtEl>
                                          <p:spTgt spid="36249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p:bldP spid="4" grpId="0"/>
    </p:bld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C761E5D1-3231-466B-83FD-6D9129ACC569}"/>
              </a:ext>
            </a:extLst>
          </p:cNvPr>
          <p:cNvSpPr>
            <a:spLocks noGrp="1" noChangeArrowheads="1"/>
          </p:cNvSpPr>
          <p:nvPr>
            <p:ph idx="4294967295"/>
          </p:nvPr>
        </p:nvSpPr>
        <p:spPr>
          <a:xfrm>
            <a:off x="0" y="228600"/>
            <a:ext cx="8229600" cy="646113"/>
          </a:xfrm>
        </p:spPr>
        <p:txBody>
          <a:bodyPr>
            <a:spAutoFit/>
          </a:bodyPr>
          <a:lstStyle/>
          <a:p>
            <a:pPr eaLnBrk="1" hangingPunct="1">
              <a:spcBef>
                <a:spcPct val="50000"/>
              </a:spcBef>
            </a:pPr>
            <a:r>
              <a:rPr kumimoji="1" lang="zh-TW" altLang="en-GB" sz="3600"/>
              <a:t>&gt;&gt; </a:t>
            </a:r>
            <a:r>
              <a:rPr kumimoji="1" lang="en-US" altLang="zh-TW" sz="3600"/>
              <a:t>P</a:t>
            </a:r>
            <a:r>
              <a:rPr kumimoji="1" lang="en-GB" altLang="zh-TW" sz="3600"/>
              <a:t> = [-0.5 1 ; -0.25 1; -1 0.25 ; -1 0.5];  </a:t>
            </a:r>
          </a:p>
        </p:txBody>
      </p:sp>
      <p:sp>
        <p:nvSpPr>
          <p:cNvPr id="353283" name="TextBox 4">
            <a:extLst>
              <a:ext uri="{FF2B5EF4-FFF2-40B4-BE49-F238E27FC236}">
                <a16:creationId xmlns:a16="http://schemas.microsoft.com/office/drawing/2014/main" id="{835BB967-381B-40C2-93D0-8E6EE457C538}"/>
              </a:ext>
            </a:extLst>
          </p:cNvPr>
          <p:cNvSpPr txBox="1">
            <a:spLocks noChangeArrowheads="1"/>
          </p:cNvSpPr>
          <p:nvPr/>
        </p:nvSpPr>
        <p:spPr bwMode="auto">
          <a:xfrm>
            <a:off x="0" y="91440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How many input neurons ? How many training  patterns ??  PR ?</a:t>
            </a:r>
          </a:p>
        </p:txBody>
      </p:sp>
      <p:sp>
        <p:nvSpPr>
          <p:cNvPr id="353284" name="TextBox 5">
            <a:extLst>
              <a:ext uri="{FF2B5EF4-FFF2-40B4-BE49-F238E27FC236}">
                <a16:creationId xmlns:a16="http://schemas.microsoft.com/office/drawing/2014/main" id="{D55A4938-F916-4787-B985-D0F71AD80FE1}"/>
              </a:ext>
            </a:extLst>
          </p:cNvPr>
          <p:cNvSpPr txBox="1">
            <a:spLocks noChangeArrowheads="1"/>
          </p:cNvSpPr>
          <p:nvPr/>
        </p:nvSpPr>
        <p:spPr bwMode="auto">
          <a:xfrm>
            <a:off x="304800" y="2209800"/>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latin typeface="Calibri" panose="020F0502020204030204" pitchFamily="34" charset="0"/>
              </a:rPr>
              <a:t>Four neurons, Two training patterns</a:t>
            </a:r>
          </a:p>
        </p:txBody>
      </p:sp>
      <p:pic>
        <p:nvPicPr>
          <p:cNvPr id="353285" name="Picture 3">
            <a:extLst>
              <a:ext uri="{FF2B5EF4-FFF2-40B4-BE49-F238E27FC236}">
                <a16:creationId xmlns:a16="http://schemas.microsoft.com/office/drawing/2014/main" id="{222DE4FD-9B61-4708-A04D-A28358D75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51138"/>
            <a:ext cx="4572000"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2C4547F-A003-4250-9C8D-EC9E333F0311}"/>
              </a:ext>
            </a:extLst>
          </p:cNvPr>
          <p:cNvSpPr txBox="1">
            <a:spLocks noChangeArrowheads="1"/>
          </p:cNvSpPr>
          <p:nvPr/>
        </p:nvSpPr>
        <p:spPr bwMode="auto">
          <a:xfrm>
            <a:off x="6172200" y="3048000"/>
            <a:ext cx="297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PR is same as 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53283"/>
                                        </p:tgtEl>
                                        <p:attrNameLst>
                                          <p:attrName>style.visibility</p:attrName>
                                        </p:attrNameLst>
                                      </p:cBhvr>
                                      <p:to>
                                        <p:strVal val="visible"/>
                                      </p:to>
                                    </p:set>
                                    <p:anim calcmode="lin" valueType="num">
                                      <p:cBhvr additive="base">
                                        <p:cTn id="18" dur="500" fill="hold"/>
                                        <p:tgtEl>
                                          <p:spTgt spid="353283"/>
                                        </p:tgtEl>
                                        <p:attrNameLst>
                                          <p:attrName>ppt_x</p:attrName>
                                        </p:attrNameLst>
                                      </p:cBhvr>
                                      <p:tavLst>
                                        <p:tav tm="0">
                                          <p:val>
                                            <p:strVal val="#ppt_x"/>
                                          </p:val>
                                        </p:tav>
                                        <p:tav tm="100000">
                                          <p:val>
                                            <p:strVal val="#ppt_x"/>
                                          </p:val>
                                        </p:tav>
                                      </p:tavLst>
                                    </p:anim>
                                    <p:anim calcmode="lin" valueType="num">
                                      <p:cBhvr additive="base">
                                        <p:cTn id="19" dur="500" fill="hold"/>
                                        <p:tgtEl>
                                          <p:spTgt spid="353283"/>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53284"/>
                                        </p:tgtEl>
                                        <p:attrNameLst>
                                          <p:attrName>style.visibility</p:attrName>
                                        </p:attrNameLst>
                                      </p:cBhvr>
                                      <p:to>
                                        <p:strVal val="visible"/>
                                      </p:to>
                                    </p:set>
                                    <p:anim calcmode="lin" valueType="num">
                                      <p:cBhvr additive="base">
                                        <p:cTn id="24" dur="500" fill="hold"/>
                                        <p:tgtEl>
                                          <p:spTgt spid="353284"/>
                                        </p:tgtEl>
                                        <p:attrNameLst>
                                          <p:attrName>ppt_x</p:attrName>
                                        </p:attrNameLst>
                                      </p:cBhvr>
                                      <p:tavLst>
                                        <p:tav tm="0">
                                          <p:val>
                                            <p:strVal val="#ppt_x"/>
                                          </p:val>
                                        </p:tav>
                                        <p:tav tm="100000">
                                          <p:val>
                                            <p:strVal val="#ppt_x"/>
                                          </p:val>
                                        </p:tav>
                                      </p:tavLst>
                                    </p:anim>
                                    <p:anim calcmode="lin" valueType="num">
                                      <p:cBhvr additive="base">
                                        <p:cTn id="25" dur="500" fill="hold"/>
                                        <p:tgtEl>
                                          <p:spTgt spid="353284"/>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nodeType="clickEffect">
                                  <p:stCondLst>
                                    <p:cond delay="0"/>
                                  </p:stCondLst>
                                  <p:childTnLst>
                                    <p:set>
                                      <p:cBhvr>
                                        <p:cTn id="29" dur="1" fill="hold">
                                          <p:stCondLst>
                                            <p:cond delay="0"/>
                                          </p:stCondLst>
                                        </p:cTn>
                                        <p:tgtEl>
                                          <p:spTgt spid="353285"/>
                                        </p:tgtEl>
                                        <p:attrNameLst>
                                          <p:attrName>style.visibility</p:attrName>
                                        </p:attrNameLst>
                                      </p:cBhvr>
                                      <p:to>
                                        <p:strVal val="visible"/>
                                      </p:to>
                                    </p:set>
                                    <p:anim calcmode="lin" valueType="num">
                                      <p:cBhvr additive="base">
                                        <p:cTn id="30" dur="500" fill="hold"/>
                                        <p:tgtEl>
                                          <p:spTgt spid="353285"/>
                                        </p:tgtEl>
                                        <p:attrNameLst>
                                          <p:attrName>ppt_x</p:attrName>
                                        </p:attrNameLst>
                                      </p:cBhvr>
                                      <p:tavLst>
                                        <p:tav tm="0">
                                          <p:val>
                                            <p:strVal val="#ppt_x"/>
                                          </p:val>
                                        </p:tav>
                                        <p:tav tm="100000">
                                          <p:val>
                                            <p:strVal val="#ppt_x"/>
                                          </p:val>
                                        </p:tav>
                                      </p:tavLst>
                                    </p:anim>
                                    <p:anim calcmode="lin" valueType="num">
                                      <p:cBhvr additive="base">
                                        <p:cTn id="31" dur="500" fill="hold"/>
                                        <p:tgtEl>
                                          <p:spTgt spid="353285"/>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4" grpId="1"/>
      <p:bldP spid="353283" grpId="0"/>
      <p:bldP spid="353284" grpId="0"/>
      <p:bldP spid="7" grpId="0"/>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5" name="Rectangle 1">
            <a:extLst>
              <a:ext uri="{FF2B5EF4-FFF2-40B4-BE49-F238E27FC236}">
                <a16:creationId xmlns:a16="http://schemas.microsoft.com/office/drawing/2014/main" id="{ED7820AB-687D-4696-AC36-511DDA24AAAF}"/>
              </a:ext>
            </a:extLst>
          </p:cNvPr>
          <p:cNvSpPr>
            <a:spLocks noChangeArrowheads="1"/>
          </p:cNvSpPr>
          <p:nvPr/>
        </p:nvSpPr>
        <p:spPr bwMode="auto">
          <a:xfrm>
            <a:off x="0" y="-153988"/>
            <a:ext cx="9144000" cy="966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solidFill>
                  <a:srgbClr val="FF0000"/>
                </a:solidFill>
                <a:latin typeface="Times New Roman" panose="02020603050405020304" pitchFamily="18" charset="0"/>
                <a:cs typeface="Times New Roman" panose="02020603050405020304" pitchFamily="18" charset="0"/>
              </a:rPr>
              <a:t>If  pattern training data,  </a:t>
            </a:r>
            <a:r>
              <a:rPr lang="en-US" altLang="en-US" sz="4000">
                <a:solidFill>
                  <a:srgbClr val="FF0000"/>
                </a:solidFill>
                <a:latin typeface="Times New Roman" panose="02020603050405020304" pitchFamily="18" charset="0"/>
                <a:cs typeface="Times New Roman" panose="02020603050405020304" pitchFamily="18" charset="0"/>
              </a:rPr>
              <a:t>p=[-1 -1 2 2;0 5  0 5] </a:t>
            </a:r>
          </a:p>
          <a:p>
            <a:r>
              <a:rPr kumimoji="1" lang="en-GB" altLang="zh-TW" sz="3600">
                <a:latin typeface="Calibri" panose="020F0502020204030204" pitchFamily="34" charset="0"/>
              </a:rPr>
              <a:t>PR = ??</a:t>
            </a:r>
          </a:p>
          <a:p>
            <a:r>
              <a:rPr kumimoji="1" lang="en-GB" altLang="zh-TW" sz="3600">
                <a:latin typeface="Calibri" panose="020F0502020204030204" pitchFamily="34" charset="0"/>
              </a:rPr>
              <a:t> [-1 2; 0 5];/* </a:t>
            </a:r>
            <a:endParaRPr lang="en-US" altLang="en-US" sz="3600">
              <a:latin typeface="Times New Roman" panose="02020603050405020304" pitchFamily="18" charset="0"/>
              <a:cs typeface="Times New Roman" panose="02020603050405020304" pitchFamily="18" charset="0"/>
            </a:endParaRPr>
          </a:p>
          <a:p>
            <a:r>
              <a:rPr lang="en-US" altLang="en-US" sz="3600">
                <a:latin typeface="Times New Roman" panose="02020603050405020304" pitchFamily="18" charset="0"/>
                <a:cs typeface="Times New Roman" panose="02020603050405020304" pitchFamily="18" charset="0"/>
              </a:rPr>
              <a:t>Target, t =[-1 -1 1 1]</a:t>
            </a:r>
          </a:p>
          <a:p>
            <a:r>
              <a:rPr lang="en-US" altLang="en-US" sz="3200">
                <a:solidFill>
                  <a:srgbClr val="FF0000"/>
                </a:solidFill>
                <a:latin typeface="Times New Roman" panose="02020603050405020304" pitchFamily="18" charset="0"/>
                <a:cs typeface="Times New Roman" panose="02020603050405020304" pitchFamily="18" charset="0"/>
              </a:rPr>
              <a:t>How many inputs, how many patterns , how many outputs??</a:t>
            </a:r>
            <a:endParaRPr lang="en-US" altLang="en-US" sz="2400">
              <a:solidFill>
                <a:srgbClr val="FF0000"/>
              </a:solidFill>
              <a:latin typeface="Times New Roman" panose="02020603050405020304" pitchFamily="18" charset="0"/>
              <a:cs typeface="Times New Roman" panose="02020603050405020304" pitchFamily="18" charset="0"/>
            </a:endParaRPr>
          </a:p>
          <a:p>
            <a:r>
              <a:rPr lang="en-US" altLang="en-US" sz="3200" b="1">
                <a:latin typeface="Times New Roman" panose="02020603050405020304" pitchFamily="18" charset="0"/>
                <a:cs typeface="Times New Roman" panose="02020603050405020304" pitchFamily="18" charset="0"/>
              </a:rPr>
              <a:t>Two neurons( N1, N2), </a:t>
            </a:r>
          </a:p>
          <a:p>
            <a:r>
              <a:rPr lang="en-US" altLang="en-US" sz="3200" b="1">
                <a:latin typeface="Times New Roman" panose="02020603050405020304" pitchFamily="18" charset="0"/>
                <a:cs typeface="Times New Roman" panose="02020603050405020304" pitchFamily="18" charset="0"/>
              </a:rPr>
              <a:t>four training patterns,(P1,P2,P3,P4</a:t>
            </a:r>
            <a:r>
              <a:rPr lang="en-US" altLang="en-US" sz="3200">
                <a:latin typeface="Times New Roman" panose="02020603050405020304" pitchFamily="18" charset="0"/>
                <a:cs typeface="Times New Roman" panose="02020603050405020304" pitchFamily="18" charset="0"/>
              </a:rPr>
              <a:t>)</a:t>
            </a:r>
          </a:p>
          <a:p>
            <a:endParaRPr lang="en-US" altLang="en-US" sz="3200">
              <a:latin typeface="Times New Roman" panose="02020603050405020304" pitchFamily="18" charset="0"/>
              <a:cs typeface="Times New Roman" panose="02020603050405020304" pitchFamily="18" charset="0"/>
            </a:endParaRPr>
          </a:p>
          <a:p>
            <a:r>
              <a:rPr lang="en-US" altLang="en-US" sz="3200">
                <a:latin typeface="Times New Roman" panose="02020603050405020304" pitchFamily="18" charset="0"/>
                <a:cs typeface="Times New Roman" panose="02020603050405020304" pitchFamily="18" charset="0"/>
              </a:rPr>
              <a:t> </a:t>
            </a:r>
            <a:r>
              <a:rPr lang="en-US" altLang="en-US" sz="3200" b="1">
                <a:latin typeface="Times New Roman" panose="02020603050405020304" pitchFamily="18" charset="0"/>
                <a:cs typeface="Times New Roman" panose="02020603050405020304" pitchFamily="18" charset="0"/>
              </a:rPr>
              <a:t>1 target/output neuron , </a:t>
            </a:r>
          </a:p>
          <a:p>
            <a:r>
              <a:rPr lang="en-US" altLang="en-US" sz="3200" b="1">
                <a:latin typeface="Times New Roman" panose="02020603050405020304" pitchFamily="18" charset="0"/>
                <a:cs typeface="Times New Roman" panose="02020603050405020304" pitchFamily="18" charset="0"/>
              </a:rPr>
              <a:t>one target/output value </a:t>
            </a:r>
          </a:p>
          <a:p>
            <a:r>
              <a:rPr lang="en-US" altLang="en-US" sz="3200" b="1">
                <a:latin typeface="Times New Roman" panose="02020603050405020304" pitchFamily="18" charset="0"/>
                <a:cs typeface="Times New Roman" panose="02020603050405020304" pitchFamily="18" charset="0"/>
              </a:rPr>
              <a:t>for each pattern</a:t>
            </a:r>
          </a:p>
          <a:p>
            <a:endParaRPr lang="en-US" altLang="en-US" sz="3200">
              <a:latin typeface="Times New Roman" panose="02020603050405020304" pitchFamily="18" charset="0"/>
              <a:cs typeface="Times New Roman" panose="02020603050405020304" pitchFamily="18" charset="0"/>
            </a:endParaRPr>
          </a:p>
          <a:p>
            <a:endParaRPr lang="en-US" altLang="en-US" sz="3200">
              <a:latin typeface="Times New Roman" panose="02020603050405020304" pitchFamily="18" charset="0"/>
              <a:cs typeface="Times New Roman" panose="02020603050405020304" pitchFamily="18" charset="0"/>
            </a:endParaRPr>
          </a:p>
          <a:p>
            <a:endParaRPr lang="en-US" altLang="en-US"/>
          </a:p>
          <a:p>
            <a:endParaRPr lang="en-US" altLang="en-US"/>
          </a:p>
          <a:p>
            <a:endParaRPr lang="en-US" altLang="en-US"/>
          </a:p>
          <a:p>
            <a:endParaRPr lang="en-US" altLang="en-US"/>
          </a:p>
          <a:p>
            <a:endParaRPr lang="en-US" altLang="en-US"/>
          </a:p>
          <a:p>
            <a:endParaRPr lang="en-US" altLang="en-US" sz="3200">
              <a:latin typeface="Times New Roman" panose="02020603050405020304" pitchFamily="18" charset="0"/>
              <a:cs typeface="Times New Roman" panose="02020603050405020304" pitchFamily="18" charset="0"/>
            </a:endParaRPr>
          </a:p>
          <a:p>
            <a:endParaRPr lang="en-US" altLang="en-US" sz="3200">
              <a:latin typeface="Times New Roman" panose="02020603050405020304" pitchFamily="18" charset="0"/>
              <a:cs typeface="Times New Roman" panose="02020603050405020304" pitchFamily="18" charset="0"/>
            </a:endParaRPr>
          </a:p>
        </p:txBody>
      </p:sp>
      <p:sp>
        <p:nvSpPr>
          <p:cNvPr id="722947" name="Rectangle 4">
            <a:extLst>
              <a:ext uri="{FF2B5EF4-FFF2-40B4-BE49-F238E27FC236}">
                <a16:creationId xmlns:a16="http://schemas.microsoft.com/office/drawing/2014/main" id="{816CC88C-65E0-4C9A-BF2C-AA6EAC57D3E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pic>
        <p:nvPicPr>
          <p:cNvPr id="722948" name="Picture 5">
            <a:extLst>
              <a:ext uri="{FF2B5EF4-FFF2-40B4-BE49-F238E27FC236}">
                <a16:creationId xmlns:a16="http://schemas.microsoft.com/office/drawing/2014/main" id="{5AE0630A-EBD6-49CB-B102-B250DF4B9409}"/>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4572000" y="4213225"/>
            <a:ext cx="45720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5985">
                                            <p:txEl>
                                              <p:pRg st="0" end="0"/>
                                            </p:txEl>
                                          </p:spTgt>
                                        </p:tgtEl>
                                        <p:attrNameLst>
                                          <p:attrName>style.visibility</p:attrName>
                                        </p:attrNameLst>
                                      </p:cBhvr>
                                      <p:to>
                                        <p:strVal val="visible"/>
                                      </p:to>
                                    </p:set>
                                    <p:anim calcmode="lin" valueType="num">
                                      <p:cBhvr additive="base">
                                        <p:cTn id="7" dur="500" fill="hold"/>
                                        <p:tgtEl>
                                          <p:spTgt spid="10659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59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5985">
                                            <p:txEl>
                                              <p:pRg st="1" end="1"/>
                                            </p:txEl>
                                          </p:spTgt>
                                        </p:tgtEl>
                                        <p:attrNameLst>
                                          <p:attrName>style.visibility</p:attrName>
                                        </p:attrNameLst>
                                      </p:cBhvr>
                                      <p:to>
                                        <p:strVal val="visible"/>
                                      </p:to>
                                    </p:set>
                                    <p:anim calcmode="lin" valueType="num">
                                      <p:cBhvr additive="base">
                                        <p:cTn id="13" dur="500" fill="hold"/>
                                        <p:tgtEl>
                                          <p:spTgt spid="106598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59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5985">
                                            <p:txEl>
                                              <p:pRg st="2" end="2"/>
                                            </p:txEl>
                                          </p:spTgt>
                                        </p:tgtEl>
                                        <p:attrNameLst>
                                          <p:attrName>style.visibility</p:attrName>
                                        </p:attrNameLst>
                                      </p:cBhvr>
                                      <p:to>
                                        <p:strVal val="visible"/>
                                      </p:to>
                                    </p:set>
                                    <p:anim calcmode="lin" valueType="num">
                                      <p:cBhvr additive="base">
                                        <p:cTn id="19" dur="500" fill="hold"/>
                                        <p:tgtEl>
                                          <p:spTgt spid="106598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59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5985">
                                            <p:txEl>
                                              <p:pRg st="3" end="3"/>
                                            </p:txEl>
                                          </p:spTgt>
                                        </p:tgtEl>
                                        <p:attrNameLst>
                                          <p:attrName>style.visibility</p:attrName>
                                        </p:attrNameLst>
                                      </p:cBhvr>
                                      <p:to>
                                        <p:strVal val="visible"/>
                                      </p:to>
                                    </p:set>
                                    <p:anim calcmode="lin" valueType="num">
                                      <p:cBhvr additive="base">
                                        <p:cTn id="25" dur="500" fill="hold"/>
                                        <p:tgtEl>
                                          <p:spTgt spid="106598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6598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65985">
                                            <p:txEl>
                                              <p:pRg st="4" end="4"/>
                                            </p:txEl>
                                          </p:spTgt>
                                        </p:tgtEl>
                                        <p:attrNameLst>
                                          <p:attrName>style.visibility</p:attrName>
                                        </p:attrNameLst>
                                      </p:cBhvr>
                                      <p:to>
                                        <p:strVal val="visible"/>
                                      </p:to>
                                    </p:set>
                                    <p:anim calcmode="lin" valueType="num">
                                      <p:cBhvr additive="base">
                                        <p:cTn id="31" dur="500" fill="hold"/>
                                        <p:tgtEl>
                                          <p:spTgt spid="106598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659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65985">
                                            <p:txEl>
                                              <p:pRg st="5" end="5"/>
                                            </p:txEl>
                                          </p:spTgt>
                                        </p:tgtEl>
                                        <p:attrNameLst>
                                          <p:attrName>style.visibility</p:attrName>
                                        </p:attrNameLst>
                                      </p:cBhvr>
                                      <p:to>
                                        <p:strVal val="visible"/>
                                      </p:to>
                                    </p:set>
                                    <p:anim calcmode="lin" valueType="num">
                                      <p:cBhvr additive="base">
                                        <p:cTn id="37" dur="500" fill="hold"/>
                                        <p:tgtEl>
                                          <p:spTgt spid="106598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6598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65985">
                                            <p:txEl>
                                              <p:pRg st="6" end="6"/>
                                            </p:txEl>
                                          </p:spTgt>
                                        </p:tgtEl>
                                        <p:attrNameLst>
                                          <p:attrName>style.visibility</p:attrName>
                                        </p:attrNameLst>
                                      </p:cBhvr>
                                      <p:to>
                                        <p:strVal val="visible"/>
                                      </p:to>
                                    </p:set>
                                    <p:anim calcmode="lin" valueType="num">
                                      <p:cBhvr additive="base">
                                        <p:cTn id="43" dur="500" fill="hold"/>
                                        <p:tgtEl>
                                          <p:spTgt spid="106598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6598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65985">
                                            <p:txEl>
                                              <p:pRg st="8" end="8"/>
                                            </p:txEl>
                                          </p:spTgt>
                                        </p:tgtEl>
                                        <p:attrNameLst>
                                          <p:attrName>style.visibility</p:attrName>
                                        </p:attrNameLst>
                                      </p:cBhvr>
                                      <p:to>
                                        <p:strVal val="visible"/>
                                      </p:to>
                                    </p:set>
                                    <p:anim calcmode="lin" valueType="num">
                                      <p:cBhvr additive="base">
                                        <p:cTn id="49" dur="500" fill="hold"/>
                                        <p:tgtEl>
                                          <p:spTgt spid="1065985">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6598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65985">
                                            <p:txEl>
                                              <p:pRg st="9" end="9"/>
                                            </p:txEl>
                                          </p:spTgt>
                                        </p:tgtEl>
                                        <p:attrNameLst>
                                          <p:attrName>style.visibility</p:attrName>
                                        </p:attrNameLst>
                                      </p:cBhvr>
                                      <p:to>
                                        <p:strVal val="visible"/>
                                      </p:to>
                                    </p:set>
                                    <p:anim calcmode="lin" valueType="num">
                                      <p:cBhvr additive="base">
                                        <p:cTn id="55" dur="500" fill="hold"/>
                                        <p:tgtEl>
                                          <p:spTgt spid="1065985">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6598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65985">
                                            <p:txEl>
                                              <p:pRg st="10" end="10"/>
                                            </p:txEl>
                                          </p:spTgt>
                                        </p:tgtEl>
                                        <p:attrNameLst>
                                          <p:attrName>style.visibility</p:attrName>
                                        </p:attrNameLst>
                                      </p:cBhvr>
                                      <p:to>
                                        <p:strVal val="visible"/>
                                      </p:to>
                                    </p:set>
                                    <p:anim calcmode="lin" valueType="num">
                                      <p:cBhvr additive="base">
                                        <p:cTn id="61" dur="500" fill="hold"/>
                                        <p:tgtEl>
                                          <p:spTgt spid="1065985">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6598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985" grpId="0" build="p"/>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1">
            <a:extLst>
              <a:ext uri="{FF2B5EF4-FFF2-40B4-BE49-F238E27FC236}">
                <a16:creationId xmlns:a16="http://schemas.microsoft.com/office/drawing/2014/main" id="{1CD64BF8-28D6-46CE-A93E-B96526C41A74}"/>
              </a:ext>
            </a:extLst>
          </p:cNvPr>
          <p:cNvSpPr>
            <a:spLocks noChangeArrowheads="1"/>
          </p:cNvSpPr>
          <p:nvPr/>
        </p:nvSpPr>
        <p:spPr bwMode="auto">
          <a:xfrm>
            <a:off x="0" y="0"/>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latin typeface="Times New Roman" panose="02020603050405020304" pitchFamily="18" charset="0"/>
                <a:cs typeface="Times New Roman" panose="02020603050405020304" pitchFamily="18" charset="0"/>
              </a:rPr>
              <a:t>For this example, suppose we want to create feed forward neural net with </a:t>
            </a:r>
            <a:r>
              <a:rPr lang="en-US" altLang="en-US" sz="2800" b="1">
                <a:solidFill>
                  <a:srgbClr val="FF0000"/>
                </a:solidFill>
                <a:latin typeface="Times New Roman" panose="02020603050405020304" pitchFamily="18" charset="0"/>
                <a:cs typeface="Times New Roman" panose="02020603050405020304" pitchFamily="18" charset="0"/>
              </a:rPr>
              <a:t>one hidden layer,  3 nodes in hidden layer</a:t>
            </a:r>
            <a:r>
              <a:rPr lang="en-US" altLang="en-US" sz="2800" b="1">
                <a:latin typeface="Times New Roman" panose="02020603050405020304" pitchFamily="18" charset="0"/>
                <a:cs typeface="Times New Roman" panose="02020603050405020304" pitchFamily="18" charset="0"/>
              </a:rPr>
              <a:t>, with tangent sigmoid as transfer function in hidden layer and linear function for output layer(one node), just simply use the following commands:</a:t>
            </a:r>
            <a:endParaRPr lang="en-US" altLang="en-US" sz="4000" b="1"/>
          </a:p>
        </p:txBody>
      </p:sp>
      <p:sp>
        <p:nvSpPr>
          <p:cNvPr id="3" name="Rectangle 2">
            <a:extLst>
              <a:ext uri="{FF2B5EF4-FFF2-40B4-BE49-F238E27FC236}">
                <a16:creationId xmlns:a16="http://schemas.microsoft.com/office/drawing/2014/main" id="{CD1214F8-CC56-4695-B91E-A8957637A2B7}"/>
              </a:ext>
            </a:extLst>
          </p:cNvPr>
          <p:cNvSpPr>
            <a:spLocks noChangeArrowheads="1"/>
          </p:cNvSpPr>
          <p:nvPr/>
        </p:nvSpPr>
        <p:spPr bwMode="auto">
          <a:xfrm>
            <a:off x="0" y="25146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C00000"/>
                </a:solidFill>
                <a:latin typeface="Calibri" panose="020F0502020204030204" pitchFamily="34" charset="0"/>
              </a:rPr>
              <a:t>net=newff([-1 2; 0 5],[3,1],{'tansig','purelin'});</a:t>
            </a:r>
          </a:p>
        </p:txBody>
      </p:sp>
      <p:sp>
        <p:nvSpPr>
          <p:cNvPr id="4" name="Rectangle 3">
            <a:extLst>
              <a:ext uri="{FF2B5EF4-FFF2-40B4-BE49-F238E27FC236}">
                <a16:creationId xmlns:a16="http://schemas.microsoft.com/office/drawing/2014/main" id="{4C82DC73-C43A-4E2A-9FCC-EB820F3F8AB2}"/>
              </a:ext>
            </a:extLst>
          </p:cNvPr>
          <p:cNvSpPr>
            <a:spLocks noChangeArrowheads="1"/>
          </p:cNvSpPr>
          <p:nvPr/>
        </p:nvSpPr>
        <p:spPr bwMode="auto">
          <a:xfrm>
            <a:off x="0" y="35814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b="1">
                <a:latin typeface="Times New Roman" panose="02020603050405020304" pitchFamily="18" charset="0"/>
                <a:ea typeface="Times New Roman" panose="02020603050405020304" pitchFamily="18" charset="0"/>
                <a:cs typeface="Courier New" panose="02070309020205020404" pitchFamily="49" charset="0"/>
              </a:rPr>
              <a:t>We might use </a:t>
            </a:r>
            <a:r>
              <a:rPr lang="en-US" altLang="en-US" sz="2400" b="1" i="1">
                <a:latin typeface="Times New Roman" panose="02020603050405020304" pitchFamily="18" charset="0"/>
                <a:ea typeface="Times New Roman" panose="02020603050405020304" pitchFamily="18" charset="0"/>
                <a:cs typeface="Courier New" panose="02070309020205020404" pitchFamily="49" charset="0"/>
              </a:rPr>
              <a:t>minmax(p)</a:t>
            </a:r>
            <a:r>
              <a:rPr lang="en-US" altLang="en-US" sz="2400" b="1">
                <a:latin typeface="Times New Roman" panose="02020603050405020304" pitchFamily="18" charset="0"/>
                <a:ea typeface="Times New Roman" panose="02020603050405020304" pitchFamily="18" charset="0"/>
                <a:cs typeface="Courier New" panose="02070309020205020404" pitchFamily="49" charset="0"/>
              </a:rPr>
              <a:t> , especially for large data set, then the command becomes:</a:t>
            </a:r>
            <a:endParaRPr lang="en-US" altLang="en-US" sz="1400" b="1">
              <a:ea typeface="Times New Roman" panose="02020603050405020304" pitchFamily="18" charset="0"/>
              <a:cs typeface="Courier New" panose="02070309020205020404" pitchFamily="49" charset="0"/>
            </a:endParaRPr>
          </a:p>
        </p:txBody>
      </p:sp>
      <p:sp>
        <p:nvSpPr>
          <p:cNvPr id="5" name="Rectangle 4">
            <a:extLst>
              <a:ext uri="{FF2B5EF4-FFF2-40B4-BE49-F238E27FC236}">
                <a16:creationId xmlns:a16="http://schemas.microsoft.com/office/drawing/2014/main" id="{56E939FC-3AE1-4185-ABD8-F75F4D8DD1C3}"/>
              </a:ext>
            </a:extLst>
          </p:cNvPr>
          <p:cNvSpPr>
            <a:spLocks noChangeArrowheads="1"/>
          </p:cNvSpPr>
          <p:nvPr/>
        </p:nvSpPr>
        <p:spPr bwMode="auto">
          <a:xfrm>
            <a:off x="0" y="457200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C00000"/>
                </a:solidFill>
                <a:latin typeface="Calibri" panose="020F0502020204030204" pitchFamily="34" charset="0"/>
              </a:rPr>
              <a:t>net=newff(minmax(p),[3,1],{'tansig','purelin'},);</a:t>
            </a:r>
          </a:p>
        </p:txBody>
      </p:sp>
      <p:sp>
        <p:nvSpPr>
          <p:cNvPr id="6" name="Rectangle 2">
            <a:extLst>
              <a:ext uri="{FF2B5EF4-FFF2-40B4-BE49-F238E27FC236}">
                <a16:creationId xmlns:a16="http://schemas.microsoft.com/office/drawing/2014/main" id="{4976E192-07F0-4774-8BF7-813CD644FF98}"/>
              </a:ext>
            </a:extLst>
          </p:cNvPr>
          <p:cNvSpPr>
            <a:spLocks noChangeArrowheads="1"/>
          </p:cNvSpPr>
          <p:nvPr/>
        </p:nvSpPr>
        <p:spPr bwMode="auto">
          <a:xfrm>
            <a:off x="0" y="5287963"/>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Courier New" panose="02070309020205020404" pitchFamily="49" charset="0"/>
                <a:ea typeface="Times New Roman" panose="02020603050405020304" pitchFamily="18" charset="0"/>
                <a:cs typeface="Courier New" panose="02070309020205020404" pitchFamily="49" charset="0"/>
              </a:rPr>
              <a:t>» </a:t>
            </a:r>
            <a:r>
              <a:rPr lang="en-US" altLang="en-US" sz="2400" b="1">
                <a:latin typeface="Courier New" panose="02070309020205020404" pitchFamily="49" charset="0"/>
                <a:ea typeface="Times New Roman" panose="02020603050405020304" pitchFamily="18" charset="0"/>
                <a:cs typeface="Courier New" panose="02070309020205020404" pitchFamily="49" charset="0"/>
              </a:rPr>
              <a:t>net.trainParam.epochs=30;%(number of epochs)</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 net.trainParam.lr=0.3;%(learning rate)</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 net.trainParam.mc=0.6;%(momentum)</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 net=train (net,p,t);</a:t>
            </a:r>
            <a:endParaRPr lang="en-US" altLang="en-US" sz="3600" b="1">
              <a:ea typeface="Times New Roman" panose="02020603050405020304" pitchFamily="18"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7138"/>
                                        </p:tgtEl>
                                        <p:attrNameLst>
                                          <p:attrName>style.visibility</p:attrName>
                                        </p:attrNameLst>
                                      </p:cBhvr>
                                      <p:to>
                                        <p:strVal val="visible"/>
                                      </p:to>
                                    </p:set>
                                    <p:anim calcmode="lin" valueType="num">
                                      <p:cBhvr additive="base">
                                        <p:cTn id="7" dur="500" fill="hold"/>
                                        <p:tgtEl>
                                          <p:spTgt spid="347138"/>
                                        </p:tgtEl>
                                        <p:attrNameLst>
                                          <p:attrName>ppt_x</p:attrName>
                                        </p:attrNameLst>
                                      </p:cBhvr>
                                      <p:tavLst>
                                        <p:tav tm="0">
                                          <p:val>
                                            <p:strVal val="#ppt_x"/>
                                          </p:val>
                                        </p:tav>
                                        <p:tav tm="100000">
                                          <p:val>
                                            <p:strVal val="#ppt_x"/>
                                          </p:val>
                                        </p:tav>
                                      </p:tavLst>
                                    </p:anim>
                                    <p:anim calcmode="lin" valueType="num">
                                      <p:cBhvr additive="base">
                                        <p:cTn id="8" dur="500" fill="hold"/>
                                        <p:tgtEl>
                                          <p:spTgt spid="34713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8" grpId="0"/>
      <p:bldP spid="3" grpId="0"/>
      <p:bldP spid="4" grpId="0"/>
      <p:bldP spid="5" grpId="0"/>
      <p:bldP spid="6"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4994" name="Picture 2" descr="train">
            <a:extLst>
              <a:ext uri="{FF2B5EF4-FFF2-40B4-BE49-F238E27FC236}">
                <a16:creationId xmlns:a16="http://schemas.microsoft.com/office/drawing/2014/main" id="{AAC50278-828B-4875-A4F5-D82E6A80C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4995" name="Rectangle 3">
            <a:extLst>
              <a:ext uri="{FF2B5EF4-FFF2-40B4-BE49-F238E27FC236}">
                <a16:creationId xmlns:a16="http://schemas.microsoft.com/office/drawing/2014/main" id="{2F5FD75F-9E4C-4720-A1F0-3BC2CDF7DFDB}"/>
              </a:ext>
            </a:extLst>
          </p:cNvPr>
          <p:cNvSpPr>
            <a:spLocks noChangeArrowheads="1"/>
          </p:cNvSpPr>
          <p:nvPr/>
        </p:nvSpPr>
        <p:spPr bwMode="auto">
          <a:xfrm>
            <a:off x="0" y="3975100"/>
            <a:ext cx="8686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Courier New" panose="02070309020205020404" pitchFamily="49" charset="0"/>
                <a:ea typeface="Times New Roman" panose="02020603050405020304" pitchFamily="18" charset="0"/>
                <a:cs typeface="Courier New" panose="02070309020205020404" pitchFamily="49" charset="0"/>
              </a:rPr>
              <a:t>» </a:t>
            </a:r>
            <a:r>
              <a:rPr lang="en-US" altLang="en-US" sz="2400" b="1">
                <a:latin typeface="Courier New" panose="02070309020205020404" pitchFamily="49" charset="0"/>
                <a:ea typeface="Times New Roman" panose="02020603050405020304" pitchFamily="18" charset="0"/>
                <a:cs typeface="Courier New" panose="02070309020205020404" pitchFamily="49" charset="0"/>
              </a:rPr>
              <a:t>y=sim(net,p);</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Then see the result:</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 [t;y]</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ans =</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   -1.0000   -1.0000    1.0000    1.0000</a:t>
            </a:r>
            <a:endParaRPr lang="en-US" altLang="en-US" sz="1400" b="1">
              <a:ea typeface="Times New Roman" panose="02020603050405020304" pitchFamily="18" charset="0"/>
              <a:cs typeface="Courier New" panose="02070309020205020404" pitchFamily="49" charset="0"/>
            </a:endParaRPr>
          </a:p>
          <a:p>
            <a:r>
              <a:rPr lang="en-US" altLang="en-US" sz="2400" b="1">
                <a:latin typeface="Courier New" panose="02070309020205020404" pitchFamily="49" charset="0"/>
                <a:ea typeface="Times New Roman" panose="02020603050405020304" pitchFamily="18" charset="0"/>
                <a:cs typeface="Courier New" panose="02070309020205020404" pitchFamily="49" charset="0"/>
              </a:rPr>
              <a:t>   -1.0000   -1.0000    1.0000    1.0000</a:t>
            </a:r>
            <a:endParaRPr lang="en-US" altLang="en-US" sz="1400" b="1">
              <a:ea typeface="Times New Roman" panose="02020603050405020304" pitchFamily="18" charset="0"/>
              <a:cs typeface="Courier New" panose="02070309020205020404" pitchFamily="49" charset="0"/>
            </a:endParaRPr>
          </a:p>
          <a:p>
            <a:r>
              <a:rPr lang="en-US" altLang="en-US" sz="2400" b="1">
                <a:latin typeface="Times New Roman" panose="02020603050405020304" pitchFamily="18" charset="0"/>
                <a:ea typeface="Times New Roman" panose="02020603050405020304" pitchFamily="18" charset="0"/>
                <a:cs typeface="Courier New" panose="02070309020205020404" pitchFamily="49" charset="0"/>
              </a:rPr>
              <a:t>Notice that t is actual target and y is predicted value.</a:t>
            </a:r>
            <a:endParaRPr lang="en-US" altLang="en-US" sz="3600" b="1">
              <a:ea typeface="Times New Roman" panose="02020603050405020304" pitchFamily="18" charset="0"/>
              <a:cs typeface="Courier New" panose="02070309020205020404" pitchFamily="49" charset="0"/>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642" name="Picture 2">
            <a:extLst>
              <a:ext uri="{FF2B5EF4-FFF2-40B4-BE49-F238E27FC236}">
                <a16:creationId xmlns:a16="http://schemas.microsoft.com/office/drawing/2014/main" id="{60442315-8C6D-422B-B9DA-5F54FFDDC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71938"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3F673B8-83CF-4B8E-957D-C8D2B5DDF97C}"/>
              </a:ext>
            </a:extLst>
          </p:cNvPr>
          <p:cNvSpPr>
            <a:spLocks noChangeArrowheads="1"/>
          </p:cNvSpPr>
          <p:nvPr/>
        </p:nvSpPr>
        <p:spPr bwMode="auto">
          <a:xfrm>
            <a:off x="0" y="3352800"/>
            <a:ext cx="91440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a:solidFill>
                  <a:srgbClr val="FF0000"/>
                </a:solidFill>
              </a:rPr>
              <a:t>Cascade forward back propagation model  </a:t>
            </a:r>
          </a:p>
          <a:p>
            <a:pPr eaLnBrk="1" hangingPunct="1"/>
            <a:r>
              <a:rPr lang="en-US" altLang="en-US" sz="2800"/>
              <a:t>include a weight connection from the input to each layer and from each layer to the successive layer</a:t>
            </a:r>
            <a:r>
              <a:rPr lang="en-US" altLang="en-US" sz="2800">
                <a:solidFill>
                  <a:srgbClr val="FF0000"/>
                </a:solidFill>
              </a:rPr>
              <a:t>s</a:t>
            </a:r>
          </a:p>
          <a:p>
            <a:pPr eaLnBrk="1" hangingPunct="1"/>
            <a:endParaRPr lang="en-US" altLang="en-US" sz="2800"/>
          </a:p>
          <a:p>
            <a:pPr eaLnBrk="1" hangingPunct="1"/>
            <a:r>
              <a:rPr lang="en-US" altLang="en-US" sz="2800"/>
              <a:t>Make connections</a:t>
            </a:r>
          </a:p>
        </p:txBody>
      </p:sp>
      <p:pic>
        <p:nvPicPr>
          <p:cNvPr id="736258" name="Picture 2">
            <a:extLst>
              <a:ext uri="{FF2B5EF4-FFF2-40B4-BE49-F238E27FC236}">
                <a16:creationId xmlns:a16="http://schemas.microsoft.com/office/drawing/2014/main" id="{FDBC1067-F180-442E-9ACF-0DB58A412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450" y="0"/>
            <a:ext cx="47815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2642"/>
                                        </p:tgtEl>
                                        <p:attrNameLst>
                                          <p:attrName>style.visibility</p:attrName>
                                        </p:attrNameLst>
                                      </p:cBhvr>
                                      <p:to>
                                        <p:strVal val="visible"/>
                                      </p:to>
                                    </p:set>
                                    <p:anim calcmode="lin" valueType="num">
                                      <p:cBhvr additive="base">
                                        <p:cTn id="7" dur="500" fill="hold"/>
                                        <p:tgtEl>
                                          <p:spTgt spid="752642"/>
                                        </p:tgtEl>
                                        <p:attrNameLst>
                                          <p:attrName>ppt_x</p:attrName>
                                        </p:attrNameLst>
                                      </p:cBhvr>
                                      <p:tavLst>
                                        <p:tav tm="0">
                                          <p:val>
                                            <p:strVal val="#ppt_x"/>
                                          </p:val>
                                        </p:tav>
                                        <p:tav tm="100000">
                                          <p:val>
                                            <p:strVal val="#ppt_x"/>
                                          </p:val>
                                        </p:tav>
                                      </p:tavLst>
                                    </p:anim>
                                    <p:anim calcmode="lin" valueType="num">
                                      <p:cBhvr additive="base">
                                        <p:cTn id="8" dur="500" fill="hold"/>
                                        <p:tgtEl>
                                          <p:spTgt spid="75264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36258"/>
                                        </p:tgtEl>
                                        <p:attrNameLst>
                                          <p:attrName>style.visibility</p:attrName>
                                        </p:attrNameLst>
                                      </p:cBhvr>
                                      <p:to>
                                        <p:strVal val="visible"/>
                                      </p:to>
                                    </p:set>
                                    <p:anim calcmode="lin" valueType="num">
                                      <p:cBhvr additive="base">
                                        <p:cTn id="19" dur="500" fill="hold"/>
                                        <p:tgtEl>
                                          <p:spTgt spid="736258"/>
                                        </p:tgtEl>
                                        <p:attrNameLst>
                                          <p:attrName>ppt_x</p:attrName>
                                        </p:attrNameLst>
                                      </p:cBhvr>
                                      <p:tavLst>
                                        <p:tav tm="0">
                                          <p:val>
                                            <p:strVal val="#ppt_x"/>
                                          </p:val>
                                        </p:tav>
                                        <p:tav tm="100000">
                                          <p:val>
                                            <p:strVal val="#ppt_x"/>
                                          </p:val>
                                        </p:tav>
                                      </p:tavLst>
                                    </p:anim>
                                    <p:anim calcmode="lin" valueType="num">
                                      <p:cBhvr additive="base">
                                        <p:cTn id="20" dur="500" fill="hold"/>
                                        <p:tgtEl>
                                          <p:spTgt spid="736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643" name="Picture 3">
            <a:extLst>
              <a:ext uri="{FF2B5EF4-FFF2-40B4-BE49-F238E27FC236}">
                <a16:creationId xmlns:a16="http://schemas.microsoft.com/office/drawing/2014/main" id="{D77E0E57-7686-4C6E-8E75-F372CE3EF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3"/>
            <a:ext cx="9156700" cy="612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2643"/>
                                        </p:tgtEl>
                                        <p:attrNameLst>
                                          <p:attrName>style.visibility</p:attrName>
                                        </p:attrNameLst>
                                      </p:cBhvr>
                                      <p:to>
                                        <p:strVal val="visible"/>
                                      </p:to>
                                    </p:set>
                                    <p:anim calcmode="lin" valueType="num">
                                      <p:cBhvr additive="base">
                                        <p:cTn id="7" dur="500" fill="hold"/>
                                        <p:tgtEl>
                                          <p:spTgt spid="752643"/>
                                        </p:tgtEl>
                                        <p:attrNameLst>
                                          <p:attrName>ppt_x</p:attrName>
                                        </p:attrNameLst>
                                      </p:cBhvr>
                                      <p:tavLst>
                                        <p:tav tm="0">
                                          <p:val>
                                            <p:strVal val="#ppt_x"/>
                                          </p:val>
                                        </p:tav>
                                        <p:tav tm="100000">
                                          <p:val>
                                            <p:strVal val="#ppt_x"/>
                                          </p:val>
                                        </p:tav>
                                      </p:tavLst>
                                    </p:anim>
                                    <p:anim calcmode="lin" valueType="num">
                                      <p:cBhvr additive="base">
                                        <p:cTn id="8" dur="500" fill="hold"/>
                                        <p:tgtEl>
                                          <p:spTgt spid="7526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619" name="Picture 3">
            <a:extLst>
              <a:ext uri="{FF2B5EF4-FFF2-40B4-BE49-F238E27FC236}">
                <a16:creationId xmlns:a16="http://schemas.microsoft.com/office/drawing/2014/main" id="{6E5FC4F9-9FE5-4C8E-978F-2D9790AD2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93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067" name="Picture 4">
            <a:extLst>
              <a:ext uri="{FF2B5EF4-FFF2-40B4-BE49-F238E27FC236}">
                <a16:creationId xmlns:a16="http://schemas.microsoft.com/office/drawing/2014/main" id="{F2E0D470-9C56-4FC7-B122-FBD4CC116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0"/>
            <a:ext cx="91440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1621" name="Picture 5">
            <a:extLst>
              <a:ext uri="{FF2B5EF4-FFF2-40B4-BE49-F238E27FC236}">
                <a16:creationId xmlns:a16="http://schemas.microsoft.com/office/drawing/2014/main" id="{F15A8B63-A0BE-4919-AF32-BF3472652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262438"/>
            <a:ext cx="7113588"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1619"/>
                                        </p:tgtEl>
                                        <p:attrNameLst>
                                          <p:attrName>style.visibility</p:attrName>
                                        </p:attrNameLst>
                                      </p:cBhvr>
                                      <p:to>
                                        <p:strVal val="visible"/>
                                      </p:to>
                                    </p:set>
                                    <p:anim calcmode="lin" valueType="num">
                                      <p:cBhvr additive="base">
                                        <p:cTn id="7" dur="500" fill="hold"/>
                                        <p:tgtEl>
                                          <p:spTgt spid="751619"/>
                                        </p:tgtEl>
                                        <p:attrNameLst>
                                          <p:attrName>ppt_x</p:attrName>
                                        </p:attrNameLst>
                                      </p:cBhvr>
                                      <p:tavLst>
                                        <p:tav tm="0">
                                          <p:val>
                                            <p:strVal val="#ppt_x"/>
                                          </p:val>
                                        </p:tav>
                                        <p:tav tm="100000">
                                          <p:val>
                                            <p:strVal val="#ppt_x"/>
                                          </p:val>
                                        </p:tav>
                                      </p:tavLst>
                                    </p:anim>
                                    <p:anim calcmode="lin" valueType="num">
                                      <p:cBhvr additive="base">
                                        <p:cTn id="8" dur="500" fill="hold"/>
                                        <p:tgtEl>
                                          <p:spTgt spid="7516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1621"/>
                                        </p:tgtEl>
                                        <p:attrNameLst>
                                          <p:attrName>style.visibility</p:attrName>
                                        </p:attrNameLst>
                                      </p:cBhvr>
                                      <p:to>
                                        <p:strVal val="visible"/>
                                      </p:to>
                                    </p:set>
                                    <p:anim calcmode="lin" valueType="num">
                                      <p:cBhvr additive="base">
                                        <p:cTn id="13" dur="500" fill="hold"/>
                                        <p:tgtEl>
                                          <p:spTgt spid="751621"/>
                                        </p:tgtEl>
                                        <p:attrNameLst>
                                          <p:attrName>ppt_x</p:attrName>
                                        </p:attrNameLst>
                                      </p:cBhvr>
                                      <p:tavLst>
                                        <p:tav tm="0">
                                          <p:val>
                                            <p:strVal val="#ppt_x"/>
                                          </p:val>
                                        </p:tav>
                                        <p:tav tm="100000">
                                          <p:val>
                                            <p:strVal val="#ppt_x"/>
                                          </p:val>
                                        </p:tav>
                                      </p:tavLst>
                                    </p:anim>
                                    <p:anim calcmode="lin" valueType="num">
                                      <p:cBhvr additive="base">
                                        <p:cTn id="14" dur="500" fill="hold"/>
                                        <p:tgtEl>
                                          <p:spTgt spid="7516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5730" name="Picture 2">
            <a:extLst>
              <a:ext uri="{FF2B5EF4-FFF2-40B4-BE49-F238E27FC236}">
                <a16:creationId xmlns:a16="http://schemas.microsoft.com/office/drawing/2014/main" id="{FA7430EE-AF14-4E81-A8A8-DE231EE69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3" y="0"/>
            <a:ext cx="905668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C33F967-7BD0-4505-8391-A9F1A393A4FB}"/>
              </a:ext>
            </a:extLst>
          </p:cNvPr>
          <p:cNvSpPr txBox="1">
            <a:spLocks noChangeArrowheads="1"/>
          </p:cNvSpPr>
          <p:nvPr/>
        </p:nvSpPr>
        <p:spPr bwMode="auto">
          <a:xfrm>
            <a:off x="0" y="426720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solidFill>
                  <a:srgbClr val="FF0000"/>
                </a:solidFill>
                <a:latin typeface="Calibri" panose="020F0502020204030204" pitchFamily="34" charset="0"/>
              </a:rPr>
              <a:t>HETROASSOCIATION</a:t>
            </a:r>
            <a:r>
              <a:rPr lang="en-US" altLang="en-US" sz="3600" b="1">
                <a:latin typeface="Calibri" panose="020F0502020204030204" pitchFamily="34" charset="0"/>
              </a:rPr>
              <a:t> :  The network associates the input with a designated stored pattern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5730"/>
                                        </p:tgtEl>
                                        <p:attrNameLst>
                                          <p:attrName>style.visibility</p:attrName>
                                        </p:attrNameLst>
                                      </p:cBhvr>
                                      <p:to>
                                        <p:strVal val="visible"/>
                                      </p:to>
                                    </p:set>
                                    <p:anim calcmode="lin" valueType="num">
                                      <p:cBhvr additive="base">
                                        <p:cTn id="7" dur="500" fill="hold"/>
                                        <p:tgtEl>
                                          <p:spTgt spid="1225730"/>
                                        </p:tgtEl>
                                        <p:attrNameLst>
                                          <p:attrName>ppt_x</p:attrName>
                                        </p:attrNameLst>
                                      </p:cBhvr>
                                      <p:tavLst>
                                        <p:tav tm="0">
                                          <p:val>
                                            <p:strVal val="#ppt_x"/>
                                          </p:val>
                                        </p:tav>
                                        <p:tav tm="100000">
                                          <p:val>
                                            <p:strVal val="#ppt_x"/>
                                          </p:val>
                                        </p:tav>
                                      </p:tavLst>
                                    </p:anim>
                                    <p:anim calcmode="lin" valueType="num">
                                      <p:cBhvr additive="base">
                                        <p:cTn id="8" dur="500" fill="hold"/>
                                        <p:tgtEl>
                                          <p:spTgt spid="122573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3">
            <a:extLst>
              <a:ext uri="{FF2B5EF4-FFF2-40B4-BE49-F238E27FC236}">
                <a16:creationId xmlns:a16="http://schemas.microsoft.com/office/drawing/2014/main" id="{CE5E5A38-F638-4CF8-991F-9A58DD3BFE83}"/>
              </a:ext>
            </a:extLst>
          </p:cNvPr>
          <p:cNvSpPr>
            <a:spLocks noChangeArrowheads="1"/>
          </p:cNvSpPr>
          <p:nvPr/>
        </p:nvSpPr>
        <p:spPr bwMode="auto">
          <a:xfrm>
            <a:off x="0" y="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 </a:t>
            </a:r>
            <a:r>
              <a:rPr lang="en-US" altLang="en-US" sz="2400" b="1">
                <a:solidFill>
                  <a:srgbClr val="FF0000"/>
                </a:solidFill>
              </a:rPr>
              <a:t>A feedforward network with one hidden layer and enough neurons in the hidden layers, can fit any finite input-output mapping problem</a:t>
            </a:r>
          </a:p>
        </p:txBody>
      </p:sp>
      <p:pic>
        <p:nvPicPr>
          <p:cNvPr id="516099" name="Picture 3">
            <a:extLst>
              <a:ext uri="{FF2B5EF4-FFF2-40B4-BE49-F238E27FC236}">
                <a16:creationId xmlns:a16="http://schemas.microsoft.com/office/drawing/2014/main" id="{AE2E9705-17AE-49CA-8DBF-CC22C7237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4897438"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6100" name="Picture 4">
            <a:extLst>
              <a:ext uri="{FF2B5EF4-FFF2-40B4-BE49-F238E27FC236}">
                <a16:creationId xmlns:a16="http://schemas.microsoft.com/office/drawing/2014/main" id="{5B98C6ED-F378-4883-AD87-170B6D8EE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4824413"/>
            <a:ext cx="6796087"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101" name="Rectangle 5">
            <a:extLst>
              <a:ext uri="{FF2B5EF4-FFF2-40B4-BE49-F238E27FC236}">
                <a16:creationId xmlns:a16="http://schemas.microsoft.com/office/drawing/2014/main" id="{7002ED02-40D0-496D-AEB0-C20CFE982E1C}"/>
              </a:ext>
            </a:extLst>
          </p:cNvPr>
          <p:cNvSpPr>
            <a:spLocks noChangeArrowheads="1"/>
          </p:cNvSpPr>
          <p:nvPr/>
        </p:nvSpPr>
        <p:spPr bwMode="auto">
          <a:xfrm>
            <a:off x="5029200" y="995363"/>
            <a:ext cx="3429000" cy="372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solidFill>
                  <a:srgbClr val="404040"/>
                </a:solidFill>
              </a:rPr>
              <a:t>default training function is </a:t>
            </a:r>
            <a:r>
              <a:rPr lang="en-US" altLang="en-US" sz="3200">
                <a:solidFill>
                  <a:srgbClr val="004B87"/>
                </a:solidFill>
                <a:latin typeface="Menlo"/>
                <a:hlinkClick r:id="rId4"/>
              </a:rPr>
              <a:t>trainlm</a:t>
            </a:r>
            <a:r>
              <a:rPr lang="en-US" altLang="en-US" sz="2800">
                <a:solidFill>
                  <a:srgbClr val="404040"/>
                </a:solidFill>
              </a:rPr>
              <a:t>. The default transfer function for hidden layers is </a:t>
            </a:r>
            <a:r>
              <a:rPr lang="en-US" altLang="en-US" sz="3200">
                <a:solidFill>
                  <a:srgbClr val="004B87"/>
                </a:solidFill>
                <a:latin typeface="Menlo"/>
                <a:hlinkClick r:id="rId5"/>
              </a:rPr>
              <a:t>tansig</a:t>
            </a:r>
            <a:r>
              <a:rPr lang="en-US" altLang="en-US" sz="2800">
                <a:solidFill>
                  <a:srgbClr val="404040"/>
                </a:solidFill>
              </a:rPr>
              <a:t> and the default for the output layer is </a:t>
            </a:r>
            <a:r>
              <a:rPr lang="en-US" altLang="en-US" sz="3200">
                <a:solidFill>
                  <a:srgbClr val="004B87"/>
                </a:solidFill>
                <a:latin typeface="Menlo"/>
                <a:hlinkClick r:id="rId6"/>
              </a:rPr>
              <a:t>purelin</a:t>
            </a:r>
            <a:r>
              <a:rPr lang="en-US" altLang="en-US" sz="2800">
                <a:solidFill>
                  <a:srgbClr val="404040"/>
                </a:solidFill>
              </a:rPr>
              <a:t>.</a:t>
            </a:r>
            <a:r>
              <a:rPr lang="en-US" altLang="en-US" sz="2400"/>
              <a:t> </a:t>
            </a:r>
            <a:endParaRPr lang="en-US" altLang="en-US" sz="6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6098"/>
                                        </p:tgtEl>
                                        <p:attrNameLst>
                                          <p:attrName>style.visibility</p:attrName>
                                        </p:attrNameLst>
                                      </p:cBhvr>
                                      <p:to>
                                        <p:strVal val="visible"/>
                                      </p:to>
                                    </p:set>
                                    <p:anim calcmode="lin" valueType="num">
                                      <p:cBhvr additive="base">
                                        <p:cTn id="7" dur="500" fill="hold"/>
                                        <p:tgtEl>
                                          <p:spTgt spid="516098"/>
                                        </p:tgtEl>
                                        <p:attrNameLst>
                                          <p:attrName>ppt_x</p:attrName>
                                        </p:attrNameLst>
                                      </p:cBhvr>
                                      <p:tavLst>
                                        <p:tav tm="0">
                                          <p:val>
                                            <p:strVal val="#ppt_x"/>
                                          </p:val>
                                        </p:tav>
                                        <p:tav tm="100000">
                                          <p:val>
                                            <p:strVal val="#ppt_x"/>
                                          </p:val>
                                        </p:tav>
                                      </p:tavLst>
                                    </p:anim>
                                    <p:anim calcmode="lin" valueType="num">
                                      <p:cBhvr additive="base">
                                        <p:cTn id="8" dur="500" fill="hold"/>
                                        <p:tgtEl>
                                          <p:spTgt spid="516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6099"/>
                                        </p:tgtEl>
                                        <p:attrNameLst>
                                          <p:attrName>style.visibility</p:attrName>
                                        </p:attrNameLst>
                                      </p:cBhvr>
                                      <p:to>
                                        <p:strVal val="visible"/>
                                      </p:to>
                                    </p:set>
                                    <p:anim calcmode="lin" valueType="num">
                                      <p:cBhvr additive="base">
                                        <p:cTn id="13" dur="500" fill="hold"/>
                                        <p:tgtEl>
                                          <p:spTgt spid="516099"/>
                                        </p:tgtEl>
                                        <p:attrNameLst>
                                          <p:attrName>ppt_x</p:attrName>
                                        </p:attrNameLst>
                                      </p:cBhvr>
                                      <p:tavLst>
                                        <p:tav tm="0">
                                          <p:val>
                                            <p:strVal val="#ppt_x"/>
                                          </p:val>
                                        </p:tav>
                                        <p:tav tm="100000">
                                          <p:val>
                                            <p:strVal val="#ppt_x"/>
                                          </p:val>
                                        </p:tav>
                                      </p:tavLst>
                                    </p:anim>
                                    <p:anim calcmode="lin" valueType="num">
                                      <p:cBhvr additive="base">
                                        <p:cTn id="14" dur="500" fill="hold"/>
                                        <p:tgtEl>
                                          <p:spTgt spid="51609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16100"/>
                                        </p:tgtEl>
                                        <p:attrNameLst>
                                          <p:attrName>style.visibility</p:attrName>
                                        </p:attrNameLst>
                                      </p:cBhvr>
                                      <p:to>
                                        <p:strVal val="visible"/>
                                      </p:to>
                                    </p:set>
                                    <p:anim calcmode="lin" valueType="num">
                                      <p:cBhvr additive="base">
                                        <p:cTn id="19" dur="500" fill="hold"/>
                                        <p:tgtEl>
                                          <p:spTgt spid="516100"/>
                                        </p:tgtEl>
                                        <p:attrNameLst>
                                          <p:attrName>ppt_x</p:attrName>
                                        </p:attrNameLst>
                                      </p:cBhvr>
                                      <p:tavLst>
                                        <p:tav tm="0">
                                          <p:val>
                                            <p:strVal val="#ppt_x"/>
                                          </p:val>
                                        </p:tav>
                                        <p:tav tm="100000">
                                          <p:val>
                                            <p:strVal val="#ppt_x"/>
                                          </p:val>
                                        </p:tav>
                                      </p:tavLst>
                                    </p:anim>
                                    <p:anim calcmode="lin" valueType="num">
                                      <p:cBhvr additive="base">
                                        <p:cTn id="20" dur="500" fill="hold"/>
                                        <p:tgtEl>
                                          <p:spTgt spid="51610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6101"/>
                                        </p:tgtEl>
                                        <p:attrNameLst>
                                          <p:attrName>style.visibility</p:attrName>
                                        </p:attrNameLst>
                                      </p:cBhvr>
                                      <p:to>
                                        <p:strVal val="visible"/>
                                      </p:to>
                                    </p:set>
                                    <p:anim calcmode="lin" valueType="num">
                                      <p:cBhvr additive="base">
                                        <p:cTn id="25" dur="500" fill="hold"/>
                                        <p:tgtEl>
                                          <p:spTgt spid="516101"/>
                                        </p:tgtEl>
                                        <p:attrNameLst>
                                          <p:attrName>ppt_x</p:attrName>
                                        </p:attrNameLst>
                                      </p:cBhvr>
                                      <p:tavLst>
                                        <p:tav tm="0">
                                          <p:val>
                                            <p:strVal val="#ppt_x"/>
                                          </p:val>
                                        </p:tav>
                                        <p:tav tm="100000">
                                          <p:val>
                                            <p:strVal val="#ppt_x"/>
                                          </p:val>
                                        </p:tav>
                                      </p:tavLst>
                                    </p:anim>
                                    <p:anim calcmode="lin" valueType="num">
                                      <p:cBhvr additive="base">
                                        <p:cTn id="26" dur="500" fill="hold"/>
                                        <p:tgtEl>
                                          <p:spTgt spid="516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8" grpId="0"/>
      <p:bldP spid="516101" grpId="0" animBg="1"/>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a:extLst>
              <a:ext uri="{FF2B5EF4-FFF2-40B4-BE49-F238E27FC236}">
                <a16:creationId xmlns:a16="http://schemas.microsoft.com/office/drawing/2014/main" id="{EC535079-1765-4AE3-9AFA-D516B9DA9F42}"/>
              </a:ext>
            </a:extLst>
          </p:cNvPr>
          <p:cNvSpPr>
            <a:spLocks noChangeArrowheads="1"/>
          </p:cNvSpPr>
          <p:nvPr/>
        </p:nvSpPr>
        <p:spPr bwMode="auto">
          <a:xfrm>
            <a:off x="0" y="762000"/>
            <a:ext cx="9144000" cy="3448050"/>
          </a:xfrm>
          <a:prstGeom prst="rect">
            <a:avLst/>
          </a:prstGeom>
          <a:solidFill>
            <a:srgbClr val="F6F6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solidFill>
                  <a:srgbClr val="404040"/>
                </a:solidFill>
              </a:rPr>
              <a:t>The Neural Network Toolbox™ software contains a number of sample data sets that you can use to experiment with the functionality of the toolbox. To view the data sets that are available, use the following command:</a:t>
            </a:r>
          </a:p>
          <a:p>
            <a:endParaRPr lang="en-US" altLang="en-US" sz="2800"/>
          </a:p>
          <a:p>
            <a:r>
              <a:rPr lang="en-US" altLang="en-US" sz="3600">
                <a:solidFill>
                  <a:srgbClr val="404040"/>
                </a:solidFill>
                <a:latin typeface="Menlo"/>
              </a:rPr>
              <a:t>help </a:t>
            </a:r>
            <a:r>
              <a:rPr lang="en-US" altLang="en-US" sz="3600">
                <a:solidFill>
                  <a:srgbClr val="A020F0"/>
                </a:solidFill>
                <a:latin typeface="Menlo"/>
              </a:rPr>
              <a:t>nndatasets</a:t>
            </a:r>
            <a:endParaRPr lang="en-US" altLang="en-US" sz="6600"/>
          </a:p>
        </p:txBody>
      </p:sp>
      <p:sp>
        <p:nvSpPr>
          <p:cNvPr id="730115" name="Rectangle 1">
            <a:extLst>
              <a:ext uri="{FF2B5EF4-FFF2-40B4-BE49-F238E27FC236}">
                <a16:creationId xmlns:a16="http://schemas.microsoft.com/office/drawing/2014/main" id="{309066D0-FBBE-4CA4-8E9F-8A2E4993C290}"/>
              </a:ext>
            </a:extLst>
          </p:cNvPr>
          <p:cNvSpPr>
            <a:spLocks noChangeArrowheads="1"/>
          </p:cNvSpPr>
          <p:nvPr/>
        </p:nvSpPr>
        <p:spPr bwMode="auto">
          <a:xfrm>
            <a:off x="0" y="4724400"/>
            <a:ext cx="9144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https://in.mathworks.com/help/nnet/gs/neural-network-toolbox-sample-data-sets.html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0353"/>
                                        </p:tgtEl>
                                        <p:attrNameLst>
                                          <p:attrName>style.visibility</p:attrName>
                                        </p:attrNameLst>
                                      </p:cBhvr>
                                      <p:to>
                                        <p:strVal val="visible"/>
                                      </p:to>
                                    </p:set>
                                    <p:anim calcmode="lin" valueType="num">
                                      <p:cBhvr additive="base">
                                        <p:cTn id="7" dur="500" fill="hold"/>
                                        <p:tgtEl>
                                          <p:spTgt spid="740353"/>
                                        </p:tgtEl>
                                        <p:attrNameLst>
                                          <p:attrName>ppt_x</p:attrName>
                                        </p:attrNameLst>
                                      </p:cBhvr>
                                      <p:tavLst>
                                        <p:tav tm="0">
                                          <p:val>
                                            <p:strVal val="#ppt_x"/>
                                          </p:val>
                                        </p:tav>
                                        <p:tav tm="100000">
                                          <p:val>
                                            <p:strVal val="#ppt_x"/>
                                          </p:val>
                                        </p:tav>
                                      </p:tavLst>
                                    </p:anim>
                                    <p:anim calcmode="lin" valueType="num">
                                      <p:cBhvr additive="base">
                                        <p:cTn id="8" dur="500" fill="hold"/>
                                        <p:tgtEl>
                                          <p:spTgt spid="7403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3"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1">
            <a:extLst>
              <a:ext uri="{FF2B5EF4-FFF2-40B4-BE49-F238E27FC236}">
                <a16:creationId xmlns:a16="http://schemas.microsoft.com/office/drawing/2014/main" id="{759531A3-22F6-4E55-9AA5-554508F0CB24}"/>
              </a:ext>
            </a:extLst>
          </p:cNvPr>
          <p:cNvSpPr>
            <a:spLocks noChangeArrowheads="1"/>
          </p:cNvSpPr>
          <p:nvPr/>
        </p:nvSpPr>
        <p:spPr bwMode="auto">
          <a:xfrm>
            <a:off x="0" y="1533525"/>
            <a:ext cx="91440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solidFill>
                  <a:srgbClr val="404040"/>
                </a:solidFill>
                <a:latin typeface="Menlo"/>
              </a:rPr>
              <a:t>simplefit_dataset - Simple fitting dataset. </a:t>
            </a:r>
          </a:p>
          <a:p>
            <a:endParaRPr lang="en-US" altLang="en-US" sz="2800">
              <a:solidFill>
                <a:srgbClr val="404040"/>
              </a:solidFill>
              <a:latin typeface="Menlo"/>
            </a:endParaRPr>
          </a:p>
          <a:p>
            <a:r>
              <a:rPr lang="en-US" altLang="en-US" sz="2800">
                <a:solidFill>
                  <a:srgbClr val="404040"/>
                </a:solidFill>
                <a:latin typeface="Menlo"/>
              </a:rPr>
              <a:t>bodyfat_dataset - Body fat percentage dataset. </a:t>
            </a:r>
          </a:p>
          <a:p>
            <a:endParaRPr lang="en-US" altLang="en-US" sz="2800">
              <a:solidFill>
                <a:srgbClr val="404040"/>
              </a:solidFill>
              <a:latin typeface="Menlo"/>
            </a:endParaRPr>
          </a:p>
          <a:p>
            <a:r>
              <a:rPr lang="en-US" altLang="en-US" sz="2800">
                <a:solidFill>
                  <a:srgbClr val="404040"/>
                </a:solidFill>
                <a:latin typeface="Menlo"/>
              </a:rPr>
              <a:t>building_dataset - Building energy dataset. </a:t>
            </a:r>
          </a:p>
          <a:p>
            <a:endParaRPr lang="en-US" altLang="en-US" sz="2800">
              <a:solidFill>
                <a:srgbClr val="404040"/>
              </a:solidFill>
              <a:latin typeface="Menlo"/>
            </a:endParaRPr>
          </a:p>
          <a:p>
            <a:r>
              <a:rPr lang="en-US" altLang="en-US" sz="2800">
                <a:solidFill>
                  <a:srgbClr val="404040"/>
                </a:solidFill>
                <a:latin typeface="Menlo"/>
              </a:rPr>
              <a:t>chemical_dataset - Chemical sensor dataset. </a:t>
            </a:r>
          </a:p>
          <a:p>
            <a:endParaRPr lang="en-US" altLang="en-US" sz="2800">
              <a:solidFill>
                <a:srgbClr val="404040"/>
              </a:solidFill>
              <a:latin typeface="Menlo"/>
            </a:endParaRPr>
          </a:p>
          <a:p>
            <a:r>
              <a:rPr lang="en-US" altLang="en-US" sz="2800">
                <a:solidFill>
                  <a:srgbClr val="404040"/>
                </a:solidFill>
                <a:latin typeface="Menlo"/>
              </a:rPr>
              <a:t>cho_dataset - Cholesterol dataset. </a:t>
            </a:r>
          </a:p>
          <a:p>
            <a:endParaRPr lang="en-US" altLang="en-US" sz="2800">
              <a:solidFill>
                <a:srgbClr val="404040"/>
              </a:solidFill>
              <a:latin typeface="Menlo"/>
            </a:endParaRPr>
          </a:p>
          <a:p>
            <a:r>
              <a:rPr lang="en-US" altLang="en-US" sz="2800">
                <a:solidFill>
                  <a:srgbClr val="404040"/>
                </a:solidFill>
                <a:latin typeface="Menlo"/>
              </a:rPr>
              <a:t>engine_dataset - Engine behavior dataset. </a:t>
            </a:r>
          </a:p>
          <a:p>
            <a:endParaRPr lang="en-US" altLang="en-US" sz="2800">
              <a:solidFill>
                <a:srgbClr val="404040"/>
              </a:solidFill>
              <a:latin typeface="Menlo"/>
            </a:endParaRPr>
          </a:p>
        </p:txBody>
      </p:sp>
      <p:sp>
        <p:nvSpPr>
          <p:cNvPr id="3" name="Rectangle 2">
            <a:extLst>
              <a:ext uri="{FF2B5EF4-FFF2-40B4-BE49-F238E27FC236}">
                <a16:creationId xmlns:a16="http://schemas.microsoft.com/office/drawing/2014/main" id="{4AE2A208-5D02-45E9-B495-C3B4872016F5}"/>
              </a:ext>
            </a:extLst>
          </p:cNvPr>
          <p:cNvSpPr>
            <a:spLocks noChangeArrowheads="1"/>
          </p:cNvSpPr>
          <p:nvPr/>
        </p:nvSpPr>
        <p:spPr bwMode="auto">
          <a:xfrm>
            <a:off x="0" y="104775"/>
            <a:ext cx="9144000" cy="984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solidFill>
                  <a:srgbClr val="FF0000"/>
                </a:solidFill>
                <a:latin typeface="Menlo"/>
              </a:rPr>
              <a:t>Function Fitting, Function approximation and Curve fitting</a:t>
            </a:r>
            <a:r>
              <a:rPr lang="en-US" altLang="en-US" sz="2800">
                <a:solidFill>
                  <a:srgbClr val="404040"/>
                </a:solidFill>
                <a:latin typeface="Menlo"/>
              </a:rPr>
              <a:t>. </a:t>
            </a:r>
            <a:endParaRPr lang="en-US" altLang="en-US" sz="6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1218"/>
                                        </p:tgtEl>
                                        <p:attrNameLst>
                                          <p:attrName>style.visibility</p:attrName>
                                        </p:attrNameLst>
                                      </p:cBhvr>
                                      <p:to>
                                        <p:strVal val="visible"/>
                                      </p:to>
                                    </p:set>
                                    <p:anim calcmode="lin" valueType="num">
                                      <p:cBhvr additive="base">
                                        <p:cTn id="13" dur="500" fill="hold"/>
                                        <p:tgtEl>
                                          <p:spTgt spid="521218"/>
                                        </p:tgtEl>
                                        <p:attrNameLst>
                                          <p:attrName>ppt_x</p:attrName>
                                        </p:attrNameLst>
                                      </p:cBhvr>
                                      <p:tavLst>
                                        <p:tav tm="0">
                                          <p:val>
                                            <p:strVal val="#ppt_x"/>
                                          </p:val>
                                        </p:tav>
                                        <p:tav tm="100000">
                                          <p:val>
                                            <p:strVal val="#ppt_x"/>
                                          </p:val>
                                        </p:tav>
                                      </p:tavLst>
                                    </p:anim>
                                    <p:anim calcmode="lin" valueType="num">
                                      <p:cBhvr additive="base">
                                        <p:cTn id="14" dur="500" fill="hold"/>
                                        <p:tgtEl>
                                          <p:spTgt spid="521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p:bldP spid="3"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1">
            <a:extLst>
              <a:ext uri="{FF2B5EF4-FFF2-40B4-BE49-F238E27FC236}">
                <a16:creationId xmlns:a16="http://schemas.microsoft.com/office/drawing/2014/main" id="{8AE77CF4-E569-4AC2-8F3A-91E3E2A97FDE}"/>
              </a:ext>
            </a:extLst>
          </p:cNvPr>
          <p:cNvSpPr>
            <a:spLocks noChangeArrowheads="1"/>
          </p:cNvSpPr>
          <p:nvPr/>
        </p:nvSpPr>
        <p:spPr bwMode="auto">
          <a:xfrm>
            <a:off x="0" y="765175"/>
            <a:ext cx="9144000" cy="4954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4000">
                <a:solidFill>
                  <a:srgbClr val="FF0000"/>
                </a:solidFill>
                <a:latin typeface="Menlo"/>
              </a:rPr>
              <a:t>Pattern Recognition and Classification</a:t>
            </a:r>
          </a:p>
          <a:p>
            <a:endParaRPr lang="en-US" altLang="en-US" sz="2400">
              <a:solidFill>
                <a:srgbClr val="404040"/>
              </a:solidFill>
              <a:latin typeface="Menlo"/>
            </a:endParaRPr>
          </a:p>
          <a:p>
            <a:r>
              <a:rPr lang="en-US" altLang="en-US" sz="2800" b="1">
                <a:solidFill>
                  <a:srgbClr val="404040"/>
                </a:solidFill>
                <a:latin typeface="Menlo"/>
              </a:rPr>
              <a:t>simpleclass_dataset - Simple pattern recognition dataset.</a:t>
            </a:r>
          </a:p>
          <a:p>
            <a:endParaRPr lang="en-US" altLang="en-US" sz="2800" b="1">
              <a:solidFill>
                <a:srgbClr val="404040"/>
              </a:solidFill>
              <a:latin typeface="Menlo"/>
            </a:endParaRPr>
          </a:p>
          <a:p>
            <a:r>
              <a:rPr lang="en-US" altLang="en-US" sz="2800" b="1">
                <a:solidFill>
                  <a:srgbClr val="404040"/>
                </a:solidFill>
                <a:latin typeface="Menlo"/>
              </a:rPr>
              <a:t> cancer_dataset - Breast cancer dataset. </a:t>
            </a:r>
          </a:p>
          <a:p>
            <a:endParaRPr lang="en-US" altLang="en-US" sz="2800" b="1">
              <a:solidFill>
                <a:srgbClr val="404040"/>
              </a:solidFill>
              <a:latin typeface="Menlo"/>
            </a:endParaRPr>
          </a:p>
          <a:p>
            <a:r>
              <a:rPr lang="en-US" altLang="en-US" sz="2800" b="1">
                <a:solidFill>
                  <a:srgbClr val="404040"/>
                </a:solidFill>
                <a:latin typeface="Menlo"/>
              </a:rPr>
              <a:t>iris_dataset - Iris flower dataset.</a:t>
            </a:r>
          </a:p>
          <a:p>
            <a:r>
              <a:rPr lang="en-US" altLang="en-US" sz="2800" b="1">
                <a:solidFill>
                  <a:srgbClr val="404040"/>
                </a:solidFill>
                <a:latin typeface="Menlo"/>
              </a:rPr>
              <a:t> ovarian_dataset - Ovarian cancer dataset. </a:t>
            </a:r>
          </a:p>
          <a:p>
            <a:endParaRPr lang="en-US" altLang="en-US" sz="2800" b="1">
              <a:solidFill>
                <a:srgbClr val="404040"/>
              </a:solidFill>
              <a:latin typeface="Menlo"/>
            </a:endParaRPr>
          </a:p>
          <a:p>
            <a:r>
              <a:rPr lang="en-US" altLang="en-US" sz="2800" b="1">
                <a:solidFill>
                  <a:srgbClr val="404040"/>
                </a:solidFill>
                <a:latin typeface="Menlo"/>
              </a:rPr>
              <a:t>thyroid_dataset - Thyroid function dataset. </a:t>
            </a:r>
          </a:p>
          <a:p>
            <a:r>
              <a:rPr lang="en-US" altLang="en-US" sz="600" b="1">
                <a:solidFill>
                  <a:srgbClr val="404040"/>
                </a:solidFill>
                <a:latin typeface="Menlo"/>
              </a:rPr>
              <a:t>. </a:t>
            </a:r>
            <a:endParaRPr lang="en-US" altLang="en-US" sz="12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2242">
                                            <p:bg/>
                                          </p:spTgt>
                                        </p:tgtEl>
                                        <p:attrNameLst>
                                          <p:attrName>style.visibility</p:attrName>
                                        </p:attrNameLst>
                                      </p:cBhvr>
                                      <p:to>
                                        <p:strVal val="visible"/>
                                      </p:to>
                                    </p:set>
                                    <p:anim calcmode="lin" valueType="num">
                                      <p:cBhvr additive="base">
                                        <p:cTn id="7" dur="500" fill="hold"/>
                                        <p:tgtEl>
                                          <p:spTgt spid="52224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22242">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2242">
                                            <p:txEl>
                                              <p:pRg st="0" end="0"/>
                                            </p:txEl>
                                          </p:spTgt>
                                        </p:tgtEl>
                                        <p:attrNameLst>
                                          <p:attrName>style.visibility</p:attrName>
                                        </p:attrNameLst>
                                      </p:cBhvr>
                                      <p:to>
                                        <p:strVal val="visible"/>
                                      </p:to>
                                    </p:set>
                                    <p:anim calcmode="lin" valueType="num">
                                      <p:cBhvr additive="base">
                                        <p:cTn id="13" dur="500" fill="hold"/>
                                        <p:tgtEl>
                                          <p:spTgt spid="52224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2242">
                                            <p:txEl>
                                              <p:pRg st="2" end="2"/>
                                            </p:txEl>
                                          </p:spTgt>
                                        </p:tgtEl>
                                        <p:attrNameLst>
                                          <p:attrName>style.visibility</p:attrName>
                                        </p:attrNameLst>
                                      </p:cBhvr>
                                      <p:to>
                                        <p:strVal val="visible"/>
                                      </p:to>
                                    </p:set>
                                    <p:anim calcmode="lin" valueType="num">
                                      <p:cBhvr additive="base">
                                        <p:cTn id="19" dur="500" fill="hold"/>
                                        <p:tgtEl>
                                          <p:spTgt spid="5222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22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2242">
                                            <p:txEl>
                                              <p:pRg st="4" end="4"/>
                                            </p:txEl>
                                          </p:spTgt>
                                        </p:tgtEl>
                                        <p:attrNameLst>
                                          <p:attrName>style.visibility</p:attrName>
                                        </p:attrNameLst>
                                      </p:cBhvr>
                                      <p:to>
                                        <p:strVal val="visible"/>
                                      </p:to>
                                    </p:set>
                                    <p:anim calcmode="lin" valueType="num">
                                      <p:cBhvr additive="base">
                                        <p:cTn id="25" dur="500" fill="hold"/>
                                        <p:tgtEl>
                                          <p:spTgt spid="52224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22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22242">
                                            <p:txEl>
                                              <p:pRg st="6" end="6"/>
                                            </p:txEl>
                                          </p:spTgt>
                                        </p:tgtEl>
                                        <p:attrNameLst>
                                          <p:attrName>style.visibility</p:attrName>
                                        </p:attrNameLst>
                                      </p:cBhvr>
                                      <p:to>
                                        <p:strVal val="visible"/>
                                      </p:to>
                                    </p:set>
                                    <p:anim calcmode="lin" valueType="num">
                                      <p:cBhvr additive="base">
                                        <p:cTn id="31" dur="500" fill="hold"/>
                                        <p:tgtEl>
                                          <p:spTgt spid="52224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224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2242">
                                            <p:txEl>
                                              <p:pRg st="7" end="7"/>
                                            </p:txEl>
                                          </p:spTgt>
                                        </p:tgtEl>
                                        <p:attrNameLst>
                                          <p:attrName>style.visibility</p:attrName>
                                        </p:attrNameLst>
                                      </p:cBhvr>
                                      <p:to>
                                        <p:strVal val="visible"/>
                                      </p:to>
                                    </p:set>
                                    <p:anim calcmode="lin" valueType="num">
                                      <p:cBhvr additive="base">
                                        <p:cTn id="37" dur="500" fill="hold"/>
                                        <p:tgtEl>
                                          <p:spTgt spid="52224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2224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22242">
                                            <p:txEl>
                                              <p:pRg st="9" end="9"/>
                                            </p:txEl>
                                          </p:spTgt>
                                        </p:tgtEl>
                                        <p:attrNameLst>
                                          <p:attrName>style.visibility</p:attrName>
                                        </p:attrNameLst>
                                      </p:cBhvr>
                                      <p:to>
                                        <p:strVal val="visible"/>
                                      </p:to>
                                    </p:set>
                                    <p:anim calcmode="lin" valueType="num">
                                      <p:cBhvr additive="base">
                                        <p:cTn id="43" dur="500" fill="hold"/>
                                        <p:tgtEl>
                                          <p:spTgt spid="52224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2224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22242">
                                            <p:txEl>
                                              <p:pRg st="10" end="10"/>
                                            </p:txEl>
                                          </p:spTgt>
                                        </p:tgtEl>
                                        <p:attrNameLst>
                                          <p:attrName>style.visibility</p:attrName>
                                        </p:attrNameLst>
                                      </p:cBhvr>
                                      <p:to>
                                        <p:strVal val="visible"/>
                                      </p:to>
                                    </p:set>
                                    <p:anim calcmode="lin" valueType="num">
                                      <p:cBhvr additive="base">
                                        <p:cTn id="49" dur="500" fill="hold"/>
                                        <p:tgtEl>
                                          <p:spTgt spid="522242">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2224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2" grpId="0" build="p" animBg="1"/>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5">
            <a:extLst>
              <a:ext uri="{FF2B5EF4-FFF2-40B4-BE49-F238E27FC236}">
                <a16:creationId xmlns:a16="http://schemas.microsoft.com/office/drawing/2014/main" id="{761D6CFA-8E18-49D1-925F-CA71FC10902A}"/>
              </a:ext>
            </a:extLst>
          </p:cNvPr>
          <p:cNvSpPr>
            <a:spLocks noChangeArrowheads="1"/>
          </p:cNvSpPr>
          <p:nvPr/>
        </p:nvSpPr>
        <p:spPr bwMode="auto">
          <a:xfrm>
            <a:off x="0" y="533400"/>
            <a:ext cx="91440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latin typeface="Calibri" panose="020F0502020204030204" pitchFamily="34" charset="0"/>
              </a:rPr>
              <a:t>p = [0  0 1 1 ; 0 1 0 1]	% the pattern to be presented</a:t>
            </a:r>
          </a:p>
          <a:p>
            <a:r>
              <a:rPr lang="en-US" altLang="en-US" sz="2800" b="1">
                <a:latin typeface="Calibri" panose="020F0502020204030204" pitchFamily="34" charset="0"/>
              </a:rPr>
              <a:t>t  = [0 1 1 0]			% the desired results</a:t>
            </a:r>
          </a:p>
          <a:p>
            <a:endParaRPr lang="en-US" altLang="en-US" sz="2800" b="1">
              <a:latin typeface="Calibri" panose="020F0502020204030204" pitchFamily="34" charset="0"/>
            </a:endParaRPr>
          </a:p>
          <a:p>
            <a:r>
              <a:rPr lang="en-US" altLang="en-US" sz="2800" b="1">
                <a:latin typeface="Calibri" panose="020F0502020204030204" pitchFamily="34" charset="0"/>
              </a:rPr>
              <a:t>Which Gate is it realizing ??</a:t>
            </a:r>
          </a:p>
          <a:p>
            <a:endParaRPr lang="en-US" altLang="en-US" sz="2400" b="1">
              <a:latin typeface="Calibri" panose="020F0502020204030204" pitchFamily="34" charset="0"/>
            </a:endParaRPr>
          </a:p>
          <a:p>
            <a:r>
              <a:rPr lang="en-US" altLang="en-US" sz="2800" b="1">
                <a:latin typeface="Calibri" panose="020F0502020204030204" pitchFamily="34" charset="0"/>
              </a:rPr>
              <a:t>net=newff([0 1; 01],[2,1],{'logsig','logsig'},'trainrp');</a:t>
            </a:r>
          </a:p>
          <a:p>
            <a:r>
              <a:rPr lang="en-US" altLang="en-US" sz="2800" b="1">
                <a:latin typeface="Calibri" panose="020F0502020204030204" pitchFamily="34" charset="0"/>
              </a:rPr>
              <a:t>% two neurons in One Hidden layer, One neuron in output layer</a:t>
            </a:r>
          </a:p>
          <a:p>
            <a:endParaRPr lang="en-US" altLang="en-US" sz="2800" b="1">
              <a:latin typeface="Calibri" panose="020F0502020204030204" pitchFamily="34" charset="0"/>
            </a:endParaRPr>
          </a:p>
        </p:txBody>
      </p:sp>
      <p:sp>
        <p:nvSpPr>
          <p:cNvPr id="159748" name="Text Box 6">
            <a:extLst>
              <a:ext uri="{FF2B5EF4-FFF2-40B4-BE49-F238E27FC236}">
                <a16:creationId xmlns:a16="http://schemas.microsoft.com/office/drawing/2014/main" id="{5654C484-700B-47CB-B2BC-6B5344AC6C96}"/>
              </a:ext>
            </a:extLst>
          </p:cNvPr>
          <p:cNvSpPr txBox="1">
            <a:spLocks noChangeArrowheads="1"/>
          </p:cNvSpPr>
          <p:nvPr/>
        </p:nvSpPr>
        <p:spPr bwMode="auto">
          <a:xfrm>
            <a:off x="0" y="0"/>
            <a:ext cx="5264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latin typeface="Calibri" panose="020F0502020204030204" pitchFamily="34" charset="0"/>
              </a:rPr>
              <a:t>TO REALIZE EX_OR GATE</a:t>
            </a:r>
          </a:p>
        </p:txBody>
      </p:sp>
      <p:graphicFrame>
        <p:nvGraphicFramePr>
          <p:cNvPr id="71682" name="Object 1">
            <a:extLst>
              <a:ext uri="{FF2B5EF4-FFF2-40B4-BE49-F238E27FC236}">
                <a16:creationId xmlns:a16="http://schemas.microsoft.com/office/drawing/2014/main" id="{2E0C9156-50C8-4F11-A903-8ACDA7350762}"/>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1688" name="Equation" r:id="rId3" imgW="914400" imgH="215640" progId="Equation.3">
                  <p:embed/>
                </p:oleObj>
              </mc:Choice>
              <mc:Fallback>
                <p:oleObj name="Equation" r:id="rId3" imgW="914400" imgH="21564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1685" name="Picture 4">
            <a:extLst>
              <a:ext uri="{FF2B5EF4-FFF2-40B4-BE49-F238E27FC236}">
                <a16:creationId xmlns:a16="http://schemas.microsoft.com/office/drawing/2014/main" id="{15EF16E6-7339-407B-9C92-BC4F36F32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609975"/>
            <a:ext cx="44196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9747">
                                            <p:txEl>
                                              <p:pRg st="1" end="1"/>
                                            </p:txEl>
                                          </p:spTgt>
                                        </p:tgtEl>
                                        <p:attrNameLst>
                                          <p:attrName>style.visibility</p:attrName>
                                        </p:attrNameLst>
                                      </p:cBhvr>
                                      <p:to>
                                        <p:strVal val="visible"/>
                                      </p:to>
                                    </p:set>
                                    <p:anim calcmode="lin" valueType="num">
                                      <p:cBhvr additive="base">
                                        <p:cTn id="11" dur="500" fill="hold"/>
                                        <p:tgtEl>
                                          <p:spTgt spid="1597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974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9747">
                                            <p:txEl>
                                              <p:pRg st="3" end="3"/>
                                            </p:txEl>
                                          </p:spTgt>
                                        </p:tgtEl>
                                        <p:attrNameLst>
                                          <p:attrName>style.visibility</p:attrName>
                                        </p:attrNameLst>
                                      </p:cBhvr>
                                      <p:to>
                                        <p:strVal val="visible"/>
                                      </p:to>
                                    </p:set>
                                    <p:anim calcmode="lin" valueType="num">
                                      <p:cBhvr additive="base">
                                        <p:cTn id="15" dur="500" fill="hold"/>
                                        <p:tgtEl>
                                          <p:spTgt spid="15974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9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9748"/>
                                        </p:tgtEl>
                                        <p:attrNameLst>
                                          <p:attrName>style.visibility</p:attrName>
                                        </p:attrNameLst>
                                      </p:cBhvr>
                                      <p:to>
                                        <p:strVal val="visible"/>
                                      </p:to>
                                    </p:set>
                                    <p:anim calcmode="lin" valueType="num">
                                      <p:cBhvr additive="base">
                                        <p:cTn id="21" dur="500" fill="hold"/>
                                        <p:tgtEl>
                                          <p:spTgt spid="159748"/>
                                        </p:tgtEl>
                                        <p:attrNameLst>
                                          <p:attrName>ppt_x</p:attrName>
                                        </p:attrNameLst>
                                      </p:cBhvr>
                                      <p:tavLst>
                                        <p:tav tm="0">
                                          <p:val>
                                            <p:strVal val="#ppt_x"/>
                                          </p:val>
                                        </p:tav>
                                        <p:tav tm="100000">
                                          <p:val>
                                            <p:strVal val="#ppt_x"/>
                                          </p:val>
                                        </p:tav>
                                      </p:tavLst>
                                    </p:anim>
                                    <p:anim calcmode="lin" valueType="num">
                                      <p:cBhvr additive="base">
                                        <p:cTn id="22" dur="500" fill="hold"/>
                                        <p:tgtEl>
                                          <p:spTgt spid="15974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59747">
                                            <p:txEl>
                                              <p:pRg st="5" end="5"/>
                                            </p:txEl>
                                          </p:spTgt>
                                        </p:tgtEl>
                                        <p:attrNameLst>
                                          <p:attrName>style.visibility</p:attrName>
                                        </p:attrNameLst>
                                      </p:cBhvr>
                                      <p:to>
                                        <p:strVal val="visible"/>
                                      </p:to>
                                    </p:set>
                                    <p:anim calcmode="lin" valueType="num">
                                      <p:cBhvr additive="base">
                                        <p:cTn id="27" dur="500" fill="hold"/>
                                        <p:tgtEl>
                                          <p:spTgt spid="15974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974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9747">
                                            <p:txEl>
                                              <p:pRg st="6" end="6"/>
                                            </p:txEl>
                                          </p:spTgt>
                                        </p:tgtEl>
                                        <p:attrNameLst>
                                          <p:attrName>style.visibility</p:attrName>
                                        </p:attrNameLst>
                                      </p:cBhvr>
                                      <p:to>
                                        <p:strVal val="visible"/>
                                      </p:to>
                                    </p:set>
                                    <p:anim calcmode="lin" valueType="num">
                                      <p:cBhvr additive="base">
                                        <p:cTn id="31" dur="500" fill="hold"/>
                                        <p:tgtEl>
                                          <p:spTgt spid="1597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97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4">
            <a:extLst>
              <a:ext uri="{FF2B5EF4-FFF2-40B4-BE49-F238E27FC236}">
                <a16:creationId xmlns:a16="http://schemas.microsoft.com/office/drawing/2014/main" id="{A02E5ECD-C04A-4C83-9B8D-2BF10CCE4E51}"/>
              </a:ext>
            </a:extLst>
          </p:cNvPr>
          <p:cNvSpPr>
            <a:spLocks noChangeArrowheads="1"/>
          </p:cNvSpPr>
          <p:nvPr/>
        </p:nvSpPr>
        <p:spPr bwMode="auto">
          <a:xfrm>
            <a:off x="0" y="0"/>
            <a:ext cx="91440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latin typeface="Calibri" panose="020F0502020204030204" pitchFamily="34" charset="0"/>
              </a:rPr>
              <a:t>net.trainParam.show = 500;</a:t>
            </a:r>
          </a:p>
          <a:p>
            <a:r>
              <a:rPr lang="en-US" altLang="en-US" sz="2800" b="1">
                <a:latin typeface="Calibri" panose="020F0502020204030204" pitchFamily="34" charset="0"/>
              </a:rPr>
              <a:t>% display progress after every 500 epochs</a:t>
            </a:r>
          </a:p>
          <a:p>
            <a:r>
              <a:rPr lang="en-US" altLang="en-US" sz="2800" b="1">
                <a:latin typeface="Calibri" panose="020F0502020204030204" pitchFamily="34" charset="0"/>
              </a:rPr>
              <a:t>net.trainParam.lr = 1.0; 	</a:t>
            </a:r>
          </a:p>
          <a:p>
            <a:r>
              <a:rPr lang="en-US" altLang="en-US" sz="2800" b="1">
                <a:latin typeface="Calibri" panose="020F0502020204030204" pitchFamily="34" charset="0"/>
              </a:rPr>
              <a:t>% learning rate </a:t>
            </a:r>
          </a:p>
          <a:p>
            <a:r>
              <a:rPr lang="en-US" altLang="en-US" sz="2800" b="1">
                <a:latin typeface="Calibri" panose="020F0502020204030204" pitchFamily="34" charset="0"/>
              </a:rPr>
              <a:t>net.trainParam.mc = 0.9;	</a:t>
            </a:r>
          </a:p>
          <a:p>
            <a:r>
              <a:rPr lang="en-US" altLang="en-US" sz="2800" b="1">
                <a:latin typeface="Calibri" panose="020F0502020204030204" pitchFamily="34" charset="0"/>
              </a:rPr>
              <a:t>% momentum constant</a:t>
            </a:r>
          </a:p>
          <a:p>
            <a:r>
              <a:rPr lang="en-US" altLang="en-US" sz="2800" b="1">
                <a:latin typeface="Calibri" panose="020F0502020204030204" pitchFamily="34" charset="0"/>
              </a:rPr>
              <a:t>net.trainParam.epochs = 5000;	 </a:t>
            </a:r>
          </a:p>
          <a:p>
            <a:r>
              <a:rPr lang="en-US" altLang="en-US" sz="2800" b="1">
                <a:latin typeface="Calibri" panose="020F0502020204030204" pitchFamily="34" charset="0"/>
              </a:rPr>
              <a:t>% max no. of epochs</a:t>
            </a:r>
            <a:endParaRPr lang="es-ES" altLang="en-US" sz="2800" b="1">
              <a:latin typeface="Calibri" panose="020F0502020204030204" pitchFamily="34" charset="0"/>
            </a:endParaRPr>
          </a:p>
          <a:p>
            <a:r>
              <a:rPr lang="es-ES" altLang="en-US" sz="2800" b="1">
                <a:latin typeface="Calibri" panose="020F0502020204030204" pitchFamily="34" charset="0"/>
              </a:rPr>
              <a:t>net.trainParam.goal = 1e-7; 		</a:t>
            </a:r>
          </a:p>
          <a:p>
            <a:r>
              <a:rPr lang="es-ES" altLang="en-US" sz="2800" b="1">
                <a:latin typeface="Calibri" panose="020F0502020204030204" pitchFamily="34" charset="0"/>
              </a:rPr>
              <a:t>% tolerable error</a:t>
            </a:r>
          </a:p>
          <a:p>
            <a:endParaRPr lang="en-US" altLang="en-US" sz="2800" b="1">
              <a:latin typeface="Calibri" panose="020F0502020204030204" pitchFamily="34" charset="0"/>
            </a:endParaRPr>
          </a:p>
          <a:p>
            <a:r>
              <a:rPr lang="en-US" altLang="en-US" sz="2800" b="1">
                <a:solidFill>
                  <a:srgbClr val="FF0000"/>
                </a:solidFill>
                <a:latin typeface="Calibri" panose="020F0502020204030204" pitchFamily="34" charset="0"/>
              </a:rPr>
              <a:t>[net,tr]=train(net,p,t); 		</a:t>
            </a:r>
          </a:p>
          <a:p>
            <a:r>
              <a:rPr lang="en-US" altLang="en-US" sz="2800" b="1">
                <a:solidFill>
                  <a:srgbClr val="FF0000"/>
                </a:solidFill>
                <a:latin typeface="Calibri" panose="020F0502020204030204" pitchFamily="34" charset="0"/>
              </a:rPr>
              <a:t>% training the network</a:t>
            </a:r>
          </a:p>
          <a:p>
            <a:endParaRPr lang="en-US" altLang="en-US" sz="2800" b="1">
              <a:latin typeface="Calibri" panose="020F0502020204030204" pitchFamily="34" charset="0"/>
            </a:endParaRPr>
          </a:p>
          <a:p>
            <a:r>
              <a:rPr lang="en-US" altLang="en-US" sz="2800" b="1">
                <a:solidFill>
                  <a:srgbClr val="FF0000"/>
                </a:solidFill>
                <a:latin typeface="Calibri" panose="020F0502020204030204" pitchFamily="34" charset="0"/>
              </a:rPr>
              <a:t>y=sim(net,p) 	</a:t>
            </a:r>
          </a:p>
          <a:p>
            <a:r>
              <a:rPr lang="en-US" altLang="en-US" sz="2800" b="1">
                <a:solidFill>
                  <a:srgbClr val="FF0000"/>
                </a:solidFill>
                <a:latin typeface="Calibri" panose="020F0502020204030204" pitchFamily="34" charset="0"/>
              </a:rPr>
              <a:t>% verifying whether the network has been trained or not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0770">
                                            <p:txEl>
                                              <p:pRg st="0" end="0"/>
                                            </p:txEl>
                                          </p:spTgt>
                                        </p:tgtEl>
                                        <p:attrNameLst>
                                          <p:attrName>style.visibility</p:attrName>
                                        </p:attrNameLst>
                                      </p:cBhvr>
                                      <p:to>
                                        <p:strVal val="visible"/>
                                      </p:to>
                                    </p:set>
                                    <p:anim calcmode="lin" valueType="num">
                                      <p:cBhvr additive="base">
                                        <p:cTn id="7" dur="500" fill="hold"/>
                                        <p:tgtEl>
                                          <p:spTgt spid="1607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077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0770">
                                            <p:txEl>
                                              <p:pRg st="1" end="1"/>
                                            </p:txEl>
                                          </p:spTgt>
                                        </p:tgtEl>
                                        <p:attrNameLst>
                                          <p:attrName>style.visibility</p:attrName>
                                        </p:attrNameLst>
                                      </p:cBhvr>
                                      <p:to>
                                        <p:strVal val="visible"/>
                                      </p:to>
                                    </p:set>
                                    <p:anim calcmode="lin" valueType="num">
                                      <p:cBhvr additive="base">
                                        <p:cTn id="11" dur="500" fill="hold"/>
                                        <p:tgtEl>
                                          <p:spTgt spid="16077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07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60770">
                                            <p:txEl>
                                              <p:pRg st="2" end="2"/>
                                            </p:txEl>
                                          </p:spTgt>
                                        </p:tgtEl>
                                        <p:attrNameLst>
                                          <p:attrName>style.visibility</p:attrName>
                                        </p:attrNameLst>
                                      </p:cBhvr>
                                      <p:to>
                                        <p:strVal val="visible"/>
                                      </p:to>
                                    </p:set>
                                    <p:anim calcmode="lin" valueType="num">
                                      <p:cBhvr additive="base">
                                        <p:cTn id="17" dur="500" fill="hold"/>
                                        <p:tgtEl>
                                          <p:spTgt spid="16077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0770">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0770">
                                            <p:txEl>
                                              <p:pRg st="3" end="3"/>
                                            </p:txEl>
                                          </p:spTgt>
                                        </p:tgtEl>
                                        <p:attrNameLst>
                                          <p:attrName>style.visibility</p:attrName>
                                        </p:attrNameLst>
                                      </p:cBhvr>
                                      <p:to>
                                        <p:strVal val="visible"/>
                                      </p:to>
                                    </p:set>
                                    <p:anim calcmode="lin" valueType="num">
                                      <p:cBhvr additive="base">
                                        <p:cTn id="21" dur="500" fill="hold"/>
                                        <p:tgtEl>
                                          <p:spTgt spid="16077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07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60770">
                                            <p:txEl>
                                              <p:pRg st="4" end="4"/>
                                            </p:txEl>
                                          </p:spTgt>
                                        </p:tgtEl>
                                        <p:attrNameLst>
                                          <p:attrName>style.visibility</p:attrName>
                                        </p:attrNameLst>
                                      </p:cBhvr>
                                      <p:to>
                                        <p:strVal val="visible"/>
                                      </p:to>
                                    </p:set>
                                    <p:anim calcmode="lin" valueType="num">
                                      <p:cBhvr additive="base">
                                        <p:cTn id="27" dur="500" fill="hold"/>
                                        <p:tgtEl>
                                          <p:spTgt spid="16077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077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0770">
                                            <p:txEl>
                                              <p:pRg st="5" end="5"/>
                                            </p:txEl>
                                          </p:spTgt>
                                        </p:tgtEl>
                                        <p:attrNameLst>
                                          <p:attrName>style.visibility</p:attrName>
                                        </p:attrNameLst>
                                      </p:cBhvr>
                                      <p:to>
                                        <p:strVal val="visible"/>
                                      </p:to>
                                    </p:set>
                                    <p:anim calcmode="lin" valueType="num">
                                      <p:cBhvr additive="base">
                                        <p:cTn id="31" dur="500" fill="hold"/>
                                        <p:tgtEl>
                                          <p:spTgt spid="16077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07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0770">
                                            <p:txEl>
                                              <p:pRg st="6" end="6"/>
                                            </p:txEl>
                                          </p:spTgt>
                                        </p:tgtEl>
                                        <p:attrNameLst>
                                          <p:attrName>style.visibility</p:attrName>
                                        </p:attrNameLst>
                                      </p:cBhvr>
                                      <p:to>
                                        <p:strVal val="visible"/>
                                      </p:to>
                                    </p:set>
                                    <p:anim calcmode="lin" valueType="num">
                                      <p:cBhvr additive="base">
                                        <p:cTn id="37" dur="500" fill="hold"/>
                                        <p:tgtEl>
                                          <p:spTgt spid="16077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0770">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0770">
                                            <p:txEl>
                                              <p:pRg st="7" end="7"/>
                                            </p:txEl>
                                          </p:spTgt>
                                        </p:tgtEl>
                                        <p:attrNameLst>
                                          <p:attrName>style.visibility</p:attrName>
                                        </p:attrNameLst>
                                      </p:cBhvr>
                                      <p:to>
                                        <p:strVal val="visible"/>
                                      </p:to>
                                    </p:set>
                                    <p:anim calcmode="lin" valueType="num">
                                      <p:cBhvr additive="base">
                                        <p:cTn id="41" dur="500" fill="hold"/>
                                        <p:tgtEl>
                                          <p:spTgt spid="160770">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077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60770">
                                            <p:txEl>
                                              <p:pRg st="8" end="8"/>
                                            </p:txEl>
                                          </p:spTgt>
                                        </p:tgtEl>
                                        <p:attrNameLst>
                                          <p:attrName>style.visibility</p:attrName>
                                        </p:attrNameLst>
                                      </p:cBhvr>
                                      <p:to>
                                        <p:strVal val="visible"/>
                                      </p:to>
                                    </p:set>
                                    <p:anim calcmode="lin" valueType="num">
                                      <p:cBhvr additive="base">
                                        <p:cTn id="47" dur="500" fill="hold"/>
                                        <p:tgtEl>
                                          <p:spTgt spid="160770">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0770">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0770">
                                            <p:txEl>
                                              <p:pRg st="9" end="9"/>
                                            </p:txEl>
                                          </p:spTgt>
                                        </p:tgtEl>
                                        <p:attrNameLst>
                                          <p:attrName>style.visibility</p:attrName>
                                        </p:attrNameLst>
                                      </p:cBhvr>
                                      <p:to>
                                        <p:strVal val="visible"/>
                                      </p:to>
                                    </p:set>
                                    <p:anim calcmode="lin" valueType="num">
                                      <p:cBhvr additive="base">
                                        <p:cTn id="51" dur="500" fill="hold"/>
                                        <p:tgtEl>
                                          <p:spTgt spid="160770">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077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160770">
                                            <p:txEl>
                                              <p:pRg st="11" end="11"/>
                                            </p:txEl>
                                          </p:spTgt>
                                        </p:tgtEl>
                                        <p:attrNameLst>
                                          <p:attrName>style.visibility</p:attrName>
                                        </p:attrNameLst>
                                      </p:cBhvr>
                                      <p:to>
                                        <p:strVal val="visible"/>
                                      </p:to>
                                    </p:set>
                                    <p:anim calcmode="lin" valueType="num">
                                      <p:cBhvr additive="base">
                                        <p:cTn id="57" dur="500" fill="hold"/>
                                        <p:tgtEl>
                                          <p:spTgt spid="160770">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60770">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60770">
                                            <p:txEl>
                                              <p:pRg st="12" end="12"/>
                                            </p:txEl>
                                          </p:spTgt>
                                        </p:tgtEl>
                                        <p:attrNameLst>
                                          <p:attrName>style.visibility</p:attrName>
                                        </p:attrNameLst>
                                      </p:cBhvr>
                                      <p:to>
                                        <p:strVal val="visible"/>
                                      </p:to>
                                    </p:set>
                                    <p:anim calcmode="lin" valueType="num">
                                      <p:cBhvr additive="base">
                                        <p:cTn id="61" dur="500" fill="hold"/>
                                        <p:tgtEl>
                                          <p:spTgt spid="160770">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0770">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160770">
                                            <p:txEl>
                                              <p:pRg st="14" end="14"/>
                                            </p:txEl>
                                          </p:spTgt>
                                        </p:tgtEl>
                                        <p:attrNameLst>
                                          <p:attrName>style.visibility</p:attrName>
                                        </p:attrNameLst>
                                      </p:cBhvr>
                                      <p:to>
                                        <p:strVal val="visible"/>
                                      </p:to>
                                    </p:set>
                                    <p:anim calcmode="lin" valueType="num">
                                      <p:cBhvr additive="base">
                                        <p:cTn id="67" dur="500" fill="hold"/>
                                        <p:tgtEl>
                                          <p:spTgt spid="160770">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0770">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0770">
                                            <p:txEl>
                                              <p:pRg st="15" end="15"/>
                                            </p:txEl>
                                          </p:spTgt>
                                        </p:tgtEl>
                                        <p:attrNameLst>
                                          <p:attrName>style.visibility</p:attrName>
                                        </p:attrNameLst>
                                      </p:cBhvr>
                                      <p:to>
                                        <p:strVal val="visible"/>
                                      </p:to>
                                    </p:set>
                                    <p:anim calcmode="lin" valueType="num">
                                      <p:cBhvr additive="base">
                                        <p:cTn id="71" dur="500" fill="hold"/>
                                        <p:tgtEl>
                                          <p:spTgt spid="160770">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60770">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1378" name="Picture 4">
            <a:extLst>
              <a:ext uri="{FF2B5EF4-FFF2-40B4-BE49-F238E27FC236}">
                <a16:creationId xmlns:a16="http://schemas.microsoft.com/office/drawing/2014/main" id="{FAA06D07-FFB9-4AF1-AC9E-BBF6FE260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4">
            <a:extLst>
              <a:ext uri="{FF2B5EF4-FFF2-40B4-BE49-F238E27FC236}">
                <a16:creationId xmlns:a16="http://schemas.microsoft.com/office/drawing/2014/main" id="{884CA7C6-0719-47CF-B039-42C4DDFF7FF5}"/>
              </a:ext>
            </a:extLst>
          </p:cNvPr>
          <p:cNvSpPr>
            <a:spLocks noChangeArrowheads="1"/>
          </p:cNvSpPr>
          <p:nvPr/>
        </p:nvSpPr>
        <p:spPr bwMode="auto">
          <a:xfrm>
            <a:off x="533400" y="5486400"/>
            <a:ext cx="7613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Calibri" panose="020F0502020204030204" pitchFamily="34" charset="0"/>
              </a:rPr>
              <a:t>y =    0.0000    0.9993    0.9999    0.0001 </a:t>
            </a:r>
          </a:p>
        </p:txBody>
      </p:sp>
      <p:sp>
        <p:nvSpPr>
          <p:cNvPr id="742403" name="Rectangle 6">
            <a:extLst>
              <a:ext uri="{FF2B5EF4-FFF2-40B4-BE49-F238E27FC236}">
                <a16:creationId xmlns:a16="http://schemas.microsoft.com/office/drawing/2014/main" id="{FDE871B5-775F-4FD8-934E-110C6EA2F4EB}"/>
              </a:ext>
            </a:extLst>
          </p:cNvPr>
          <p:cNvSpPr>
            <a:spLocks noChangeArrowheads="1"/>
          </p:cNvSpPr>
          <p:nvPr/>
        </p:nvSpPr>
        <p:spPr bwMode="auto">
          <a:xfrm>
            <a:off x="2209800" y="974725"/>
            <a:ext cx="374015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s-ES" altLang="en-US" sz="3600">
                <a:latin typeface="Calibri" panose="020F0502020204030204" pitchFamily="34" charset="0"/>
              </a:rPr>
              <a:t>p =</a:t>
            </a:r>
            <a:endParaRPr lang="en-US" altLang="en-US" sz="3600">
              <a:latin typeface="Calibri" panose="020F0502020204030204" pitchFamily="34" charset="0"/>
            </a:endParaRPr>
          </a:p>
          <a:p>
            <a:pPr algn="ctr"/>
            <a:r>
              <a:rPr lang="es-ES" altLang="en-US" sz="3600">
                <a:latin typeface="Calibri" panose="020F0502020204030204" pitchFamily="34" charset="0"/>
              </a:rPr>
              <a:t>     0     0     1     1</a:t>
            </a:r>
            <a:endParaRPr lang="en-US" altLang="en-US" sz="3600">
              <a:latin typeface="Calibri" panose="020F0502020204030204" pitchFamily="34" charset="0"/>
            </a:endParaRPr>
          </a:p>
          <a:p>
            <a:pPr algn="ctr"/>
            <a:r>
              <a:rPr lang="es-ES" altLang="en-US" sz="3600">
                <a:latin typeface="Calibri" panose="020F0502020204030204" pitchFamily="34" charset="0"/>
              </a:rPr>
              <a:t>     0     1     0     1</a:t>
            </a:r>
            <a:endParaRPr lang="en-US" altLang="en-US" sz="3600">
              <a:latin typeface="Calibri" panose="020F0502020204030204" pitchFamily="34" charset="0"/>
            </a:endParaRPr>
          </a:p>
          <a:p>
            <a:pPr algn="ctr"/>
            <a:endParaRPr lang="es-ES" altLang="en-US" sz="3600">
              <a:latin typeface="Calibri" panose="020F0502020204030204" pitchFamily="34" charset="0"/>
            </a:endParaRPr>
          </a:p>
          <a:p>
            <a:pPr algn="ctr"/>
            <a:endParaRPr lang="es-ES" altLang="en-US" sz="3600">
              <a:latin typeface="Calibri" panose="020F0502020204030204" pitchFamily="34" charset="0"/>
            </a:endParaRPr>
          </a:p>
          <a:p>
            <a:pPr algn="ctr"/>
            <a:r>
              <a:rPr lang="es-ES" altLang="en-US" sz="3600">
                <a:latin typeface="Calibri" panose="020F0502020204030204" pitchFamily="34" charset="0"/>
              </a:rPr>
              <a:t>t =</a:t>
            </a:r>
            <a:endParaRPr lang="en-US" altLang="en-US" sz="3600">
              <a:latin typeface="Calibri" panose="020F0502020204030204" pitchFamily="34" charset="0"/>
            </a:endParaRPr>
          </a:p>
          <a:p>
            <a:pPr algn="ctr"/>
            <a:r>
              <a:rPr lang="es-ES" altLang="en-US" sz="3600">
                <a:latin typeface="Calibri" panose="020F0502020204030204" pitchFamily="34" charset="0"/>
              </a:rPr>
              <a:t>     0     1     1     0</a:t>
            </a: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4">
            <a:extLst>
              <a:ext uri="{FF2B5EF4-FFF2-40B4-BE49-F238E27FC236}">
                <a16:creationId xmlns:a16="http://schemas.microsoft.com/office/drawing/2014/main" id="{A4F95356-FB11-45CA-B51A-12F407663BF2}"/>
              </a:ext>
            </a:extLst>
          </p:cNvPr>
          <p:cNvSpPr>
            <a:spLocks noChangeArrowheads="1"/>
          </p:cNvSpPr>
          <p:nvPr/>
        </p:nvSpPr>
        <p:spPr bwMode="auto">
          <a:xfrm>
            <a:off x="-609600" y="1577975"/>
            <a:ext cx="10210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572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b="1">
                <a:latin typeface="Calibri" panose="020F0502020204030204" pitchFamily="34" charset="0"/>
              </a:rPr>
              <a:t>     P =[ </a:t>
            </a:r>
            <a:r>
              <a:rPr lang="en-US" altLang="en-US" sz="2400" b="1">
                <a:solidFill>
                  <a:srgbClr val="00B050"/>
                </a:solidFill>
                <a:latin typeface="Calibri" panose="020F0502020204030204" pitchFamily="34" charset="0"/>
              </a:rPr>
              <a:t>2</a:t>
            </a:r>
            <a:r>
              <a:rPr lang="en-US" altLang="en-US" sz="2400" b="1">
                <a:latin typeface="Calibri" panose="020F0502020204030204" pitchFamily="34" charset="0"/>
              </a:rPr>
              <a:t>  2  7  9  6   1  4  6  9  </a:t>
            </a:r>
            <a:r>
              <a:rPr lang="en-US" altLang="en-US" sz="2400" b="1">
                <a:solidFill>
                  <a:srgbClr val="00B050"/>
                </a:solidFill>
                <a:latin typeface="Calibri" panose="020F0502020204030204" pitchFamily="34" charset="0"/>
              </a:rPr>
              <a:t>10</a:t>
            </a:r>
            <a:r>
              <a:rPr lang="en-US" altLang="en-US" sz="2400" b="1">
                <a:latin typeface="Calibri" panose="020F0502020204030204" pitchFamily="34" charset="0"/>
              </a:rPr>
              <a:t>  1  5  4   3  9  7  2  5  </a:t>
            </a:r>
            <a:r>
              <a:rPr lang="en-US" altLang="en-US" sz="2400" b="1">
                <a:solidFill>
                  <a:srgbClr val="00B050"/>
                </a:solidFill>
                <a:latin typeface="Calibri" panose="020F0502020204030204" pitchFamily="34" charset="0"/>
              </a:rPr>
              <a:t>7</a:t>
            </a:r>
            <a:r>
              <a:rPr lang="en-US" altLang="en-US" sz="2400" b="1">
                <a:latin typeface="Calibri" panose="020F0502020204030204" pitchFamily="34" charset="0"/>
              </a:rPr>
              <a:t>  0  2  1  6  8; </a:t>
            </a:r>
          </a:p>
          <a:p>
            <a:pPr algn="ctr"/>
            <a:r>
              <a:rPr lang="en-US" altLang="en-US" sz="2400" b="1">
                <a:latin typeface="Calibri" panose="020F0502020204030204" pitchFamily="34" charset="0"/>
              </a:rPr>
              <a:t>              </a:t>
            </a:r>
            <a:r>
              <a:rPr lang="en-US" altLang="en-US" sz="2400" b="1">
                <a:solidFill>
                  <a:srgbClr val="00B050"/>
                </a:solidFill>
                <a:latin typeface="Calibri" panose="020F0502020204030204" pitchFamily="34" charset="0"/>
              </a:rPr>
              <a:t>1</a:t>
            </a:r>
            <a:r>
              <a:rPr lang="en-US" altLang="en-US" sz="2400" b="1">
                <a:latin typeface="Calibri" panose="020F0502020204030204" pitchFamily="34" charset="0"/>
              </a:rPr>
              <a:t>  3  5   7  0    3  0  3   7   </a:t>
            </a:r>
            <a:r>
              <a:rPr lang="en-US" altLang="en-US" sz="2400" b="1">
                <a:solidFill>
                  <a:srgbClr val="00B050"/>
                </a:solidFill>
                <a:latin typeface="Calibri" panose="020F0502020204030204" pitchFamily="34" charset="0"/>
              </a:rPr>
              <a:t>5</a:t>
            </a:r>
            <a:r>
              <a:rPr lang="en-US" altLang="en-US" sz="2400" b="1">
                <a:latin typeface="Calibri" panose="020F0502020204030204" pitchFamily="34" charset="0"/>
              </a:rPr>
              <a:t>  3  10  6  6  8  8  3  4  </a:t>
            </a:r>
            <a:r>
              <a:rPr lang="en-US" altLang="en-US" sz="2400" b="1">
                <a:solidFill>
                  <a:srgbClr val="00B050"/>
                </a:solidFill>
                <a:latin typeface="Calibri" panose="020F0502020204030204" pitchFamily="34" charset="0"/>
              </a:rPr>
              <a:t>5</a:t>
            </a:r>
            <a:r>
              <a:rPr lang="en-US" altLang="en-US" sz="2400" b="1">
                <a:latin typeface="Calibri" panose="020F0502020204030204" pitchFamily="34" charset="0"/>
              </a:rPr>
              <a:t>  1  0  3  7  6;</a:t>
            </a:r>
          </a:p>
          <a:p>
            <a:pPr algn="ctr"/>
            <a:r>
              <a:rPr lang="en-US" altLang="en-US" sz="2400" b="1">
                <a:latin typeface="Calibri" panose="020F0502020204030204" pitchFamily="34" charset="0"/>
              </a:rPr>
              <a:t> 	       </a:t>
            </a:r>
            <a:r>
              <a:rPr lang="en-US" altLang="en-US" sz="2400" b="1">
                <a:solidFill>
                  <a:srgbClr val="00B050"/>
                </a:solidFill>
                <a:latin typeface="Calibri" panose="020F0502020204030204" pitchFamily="34" charset="0"/>
              </a:rPr>
              <a:t>0</a:t>
            </a:r>
            <a:r>
              <a:rPr lang="en-US" altLang="en-US" sz="2400" b="1">
                <a:latin typeface="Calibri" panose="020F0502020204030204" pitchFamily="34" charset="0"/>
              </a:rPr>
              <a:t>  6 10  2 10  9  7  4   8  </a:t>
            </a:r>
            <a:r>
              <a:rPr lang="en-US" altLang="en-US" sz="2400" b="1">
                <a:solidFill>
                  <a:srgbClr val="00B050"/>
                </a:solidFill>
                <a:latin typeface="Calibri" panose="020F0502020204030204" pitchFamily="34" charset="0"/>
              </a:rPr>
              <a:t> 0  </a:t>
            </a:r>
            <a:r>
              <a:rPr lang="en-US" altLang="en-US" sz="2400" b="1">
                <a:latin typeface="Calibri" panose="020F0502020204030204" pitchFamily="34" charset="0"/>
              </a:rPr>
              <a:t>2  2  5   4  7 10  5  6  </a:t>
            </a:r>
            <a:r>
              <a:rPr lang="en-US" altLang="en-US" sz="2400" b="1">
                <a:solidFill>
                  <a:srgbClr val="00B050"/>
                </a:solidFill>
                <a:latin typeface="Calibri" panose="020F0502020204030204" pitchFamily="34" charset="0"/>
              </a:rPr>
              <a:t>6</a:t>
            </a:r>
            <a:r>
              <a:rPr lang="en-US" altLang="en-US" sz="2400" b="1">
                <a:latin typeface="Calibri" panose="020F0502020204030204" pitchFamily="34" charset="0"/>
              </a:rPr>
              <a:t>  2  3  0  8  7]</a:t>
            </a:r>
          </a:p>
          <a:p>
            <a:pPr algn="ctr"/>
            <a:endParaRPr lang="en-US" altLang="en-US" sz="2400" b="1">
              <a:latin typeface="Calibri" panose="020F0502020204030204" pitchFamily="34" charset="0"/>
            </a:endParaRPr>
          </a:p>
          <a:p>
            <a:pPr algn="ctr"/>
            <a:endParaRPr lang="en-US" altLang="en-US" sz="2400" b="1">
              <a:latin typeface="Calibri" panose="020F0502020204030204" pitchFamily="34" charset="0"/>
            </a:endParaRPr>
          </a:p>
          <a:p>
            <a:pPr algn="ctr"/>
            <a:r>
              <a:rPr lang="en-US" altLang="en-US" sz="2400" b="1">
                <a:latin typeface="Calibri" panose="020F0502020204030204" pitchFamily="34" charset="0"/>
              </a:rPr>
              <a:t>T =	[     </a:t>
            </a:r>
            <a:r>
              <a:rPr lang="en-US" altLang="en-US" sz="2400" b="1">
                <a:solidFill>
                  <a:srgbClr val="C00000"/>
                </a:solidFill>
                <a:latin typeface="Calibri" panose="020F0502020204030204" pitchFamily="34" charset="0"/>
              </a:rPr>
              <a:t>1</a:t>
            </a:r>
            <a:r>
              <a:rPr lang="en-US" altLang="en-US" sz="2400" b="1">
                <a:latin typeface="Calibri" panose="020F0502020204030204" pitchFamily="34" charset="0"/>
              </a:rPr>
              <a:t>  3  2  1  2   3  2 1   1   </a:t>
            </a:r>
            <a:r>
              <a:rPr lang="en-US" altLang="en-US" sz="2400" b="1">
                <a:solidFill>
                  <a:srgbClr val="FF0000"/>
                </a:solidFill>
                <a:latin typeface="Calibri" panose="020F0502020204030204" pitchFamily="34" charset="0"/>
              </a:rPr>
              <a:t>1</a:t>
            </a:r>
            <a:r>
              <a:rPr lang="en-US" altLang="en-US" sz="2400" b="1">
                <a:latin typeface="Calibri" panose="020F0502020204030204" pitchFamily="34" charset="0"/>
              </a:rPr>
              <a:t>  3  2  3  3  1  3   3  2  </a:t>
            </a:r>
            <a:r>
              <a:rPr lang="en-US" altLang="en-US" sz="2400" b="1">
                <a:solidFill>
                  <a:srgbClr val="C00000"/>
                </a:solidFill>
                <a:latin typeface="Calibri" panose="020F0502020204030204" pitchFamily="34" charset="0"/>
              </a:rPr>
              <a:t>1 </a:t>
            </a:r>
            <a:r>
              <a:rPr lang="en-US" altLang="en-US" sz="2400" b="1">
                <a:latin typeface="Calibri" panose="020F0502020204030204" pitchFamily="34" charset="0"/>
              </a:rPr>
              <a:t> 3  2  2  3  1;</a:t>
            </a:r>
          </a:p>
          <a:p>
            <a:pPr algn="ctr"/>
            <a:r>
              <a:rPr lang="en-US" altLang="en-US" sz="2400" b="1">
                <a:latin typeface="Calibri" panose="020F0502020204030204" pitchFamily="34" charset="0"/>
              </a:rPr>
              <a:t>             </a:t>
            </a:r>
            <a:r>
              <a:rPr lang="en-US" altLang="en-US" sz="2400" b="1">
                <a:solidFill>
                  <a:srgbClr val="C00000"/>
                </a:solidFill>
                <a:latin typeface="Calibri" panose="020F0502020204030204" pitchFamily="34" charset="0"/>
              </a:rPr>
              <a:t>2  </a:t>
            </a:r>
            <a:r>
              <a:rPr lang="en-US" altLang="en-US" sz="2400" b="1">
                <a:latin typeface="Calibri" panose="020F0502020204030204" pitchFamily="34" charset="0"/>
              </a:rPr>
              <a:t>2  3  2  3   2  3  3  3   </a:t>
            </a:r>
            <a:r>
              <a:rPr lang="en-US" altLang="en-US" sz="2400" b="1">
                <a:solidFill>
                  <a:srgbClr val="FF0000"/>
                </a:solidFill>
                <a:latin typeface="Calibri" panose="020F0502020204030204" pitchFamily="34" charset="0"/>
              </a:rPr>
              <a:t>2</a:t>
            </a:r>
            <a:r>
              <a:rPr lang="en-US" altLang="en-US" sz="2400" b="1">
                <a:latin typeface="Calibri" panose="020F0502020204030204" pitchFamily="34" charset="0"/>
              </a:rPr>
              <a:t>  1   1  1  1  2  2  2  3  </a:t>
            </a:r>
            <a:r>
              <a:rPr lang="en-US" altLang="en-US" sz="2400" b="1">
                <a:solidFill>
                  <a:srgbClr val="C00000"/>
                </a:solidFill>
                <a:latin typeface="Calibri" panose="020F0502020204030204" pitchFamily="34" charset="0"/>
              </a:rPr>
              <a:t>3 </a:t>
            </a:r>
            <a:r>
              <a:rPr lang="en-US" altLang="en-US" sz="2400" b="1">
                <a:latin typeface="Calibri" panose="020F0502020204030204" pitchFamily="34" charset="0"/>
              </a:rPr>
              <a:t> 2  3  1  2  3;</a:t>
            </a:r>
          </a:p>
          <a:p>
            <a:pPr algn="ctr"/>
            <a:r>
              <a:rPr lang="en-US" altLang="en-US" sz="2400" b="1">
                <a:latin typeface="Calibri" panose="020F0502020204030204" pitchFamily="34" charset="0"/>
              </a:rPr>
              <a:t>               </a:t>
            </a:r>
            <a:r>
              <a:rPr lang="en-US" altLang="en-US" sz="2400" b="1">
                <a:solidFill>
                  <a:srgbClr val="C00000"/>
                </a:solidFill>
                <a:latin typeface="Calibri" panose="020F0502020204030204" pitchFamily="34" charset="0"/>
              </a:rPr>
              <a:t>3</a:t>
            </a:r>
            <a:r>
              <a:rPr lang="en-US" altLang="en-US" sz="2400" b="1">
                <a:latin typeface="Calibri" panose="020F0502020204030204" pitchFamily="34" charset="0"/>
              </a:rPr>
              <a:t>  1  1  3  1  1   1  2  2   </a:t>
            </a:r>
            <a:r>
              <a:rPr lang="en-US" altLang="en-US" sz="2400" b="1">
                <a:solidFill>
                  <a:srgbClr val="FF0000"/>
                </a:solidFill>
                <a:latin typeface="Calibri" panose="020F0502020204030204" pitchFamily="34" charset="0"/>
              </a:rPr>
              <a:t>3</a:t>
            </a:r>
            <a:r>
              <a:rPr lang="en-US" altLang="en-US" sz="2400" b="1">
                <a:latin typeface="Calibri" panose="020F0502020204030204" pitchFamily="34" charset="0"/>
              </a:rPr>
              <a:t>  2   3  2  2  3  1  1  1  </a:t>
            </a:r>
            <a:r>
              <a:rPr lang="en-US" altLang="en-US" sz="2400" b="1">
                <a:solidFill>
                  <a:srgbClr val="C00000"/>
                </a:solidFill>
                <a:latin typeface="Calibri" panose="020F0502020204030204" pitchFamily="34" charset="0"/>
              </a:rPr>
              <a:t>2 </a:t>
            </a:r>
            <a:r>
              <a:rPr lang="en-US" altLang="en-US" sz="2400" b="1">
                <a:latin typeface="Calibri" panose="020F0502020204030204" pitchFamily="34" charset="0"/>
              </a:rPr>
              <a:t> 1  1  3  1  2]</a:t>
            </a:r>
          </a:p>
        </p:txBody>
      </p:sp>
      <p:sp>
        <p:nvSpPr>
          <p:cNvPr id="3" name="Rectangle 2">
            <a:extLst>
              <a:ext uri="{FF2B5EF4-FFF2-40B4-BE49-F238E27FC236}">
                <a16:creationId xmlns:a16="http://schemas.microsoft.com/office/drawing/2014/main" id="{F33EDD19-52C9-481C-81A6-89AE6492EBC7}"/>
              </a:ext>
            </a:extLst>
          </p:cNvPr>
          <p:cNvSpPr>
            <a:spLocks noChangeArrowheads="1"/>
          </p:cNvSpPr>
          <p:nvPr/>
        </p:nvSpPr>
        <p:spPr bwMode="auto">
          <a:xfrm>
            <a:off x="0" y="228600"/>
            <a:ext cx="7515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4000" b="1">
                <a:latin typeface="Calibri" panose="020F0502020204030204" pitchFamily="34" charset="0"/>
              </a:rPr>
              <a:t>Sorting an array of three numbers</a:t>
            </a:r>
          </a:p>
        </p:txBody>
      </p:sp>
      <p:sp>
        <p:nvSpPr>
          <p:cNvPr id="4" name="Rectangle 3">
            <a:extLst>
              <a:ext uri="{FF2B5EF4-FFF2-40B4-BE49-F238E27FC236}">
                <a16:creationId xmlns:a16="http://schemas.microsoft.com/office/drawing/2014/main" id="{03A6E133-EB7B-4173-AC97-62F15CFC2E37}"/>
              </a:ext>
            </a:extLst>
          </p:cNvPr>
          <p:cNvSpPr>
            <a:spLocks noChangeArrowheads="1"/>
          </p:cNvSpPr>
          <p:nvPr/>
        </p:nvSpPr>
        <p:spPr bwMode="auto">
          <a:xfrm>
            <a:off x="0" y="53340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Calibri" panose="020F0502020204030204" pitchFamily="34" charset="0"/>
              </a:rPr>
              <a:t>net = </a:t>
            </a:r>
          </a:p>
          <a:p>
            <a:r>
              <a:rPr lang="en-US" altLang="en-US" sz="2800" b="1">
                <a:solidFill>
                  <a:srgbClr val="FF0000"/>
                </a:solidFill>
                <a:latin typeface="Calibri" panose="020F0502020204030204" pitchFamily="34" charset="0"/>
              </a:rPr>
              <a:t>newff([0 10;0 10;0 10],[5,3],{'logsig', 'purelin'},'traingdm', 'learngdm','mse');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4290"/>
                                        </p:tgtEl>
                                        <p:attrNameLst>
                                          <p:attrName>style.visibility</p:attrName>
                                        </p:attrNameLst>
                                      </p:cBhvr>
                                      <p:to>
                                        <p:strVal val="visible"/>
                                      </p:to>
                                    </p:set>
                                    <p:anim calcmode="lin" valueType="num">
                                      <p:cBhvr additive="base">
                                        <p:cTn id="13" dur="500" fill="hold"/>
                                        <p:tgtEl>
                                          <p:spTgt spid="524290"/>
                                        </p:tgtEl>
                                        <p:attrNameLst>
                                          <p:attrName>ppt_x</p:attrName>
                                        </p:attrNameLst>
                                      </p:cBhvr>
                                      <p:tavLst>
                                        <p:tav tm="0">
                                          <p:val>
                                            <p:strVal val="#ppt_x"/>
                                          </p:val>
                                        </p:tav>
                                        <p:tav tm="100000">
                                          <p:val>
                                            <p:strVal val="#ppt_x"/>
                                          </p:val>
                                        </p:tav>
                                      </p:tavLst>
                                    </p:anim>
                                    <p:anim calcmode="lin" valueType="num">
                                      <p:cBhvr additive="base">
                                        <p:cTn id="14" dur="500" fill="hold"/>
                                        <p:tgtEl>
                                          <p:spTgt spid="52429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90" grpId="0"/>
      <p:bldP spid="3" grpId="0"/>
      <p:bldP spid="4" grpId="0"/>
    </p:bld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4">
            <a:extLst>
              <a:ext uri="{FF2B5EF4-FFF2-40B4-BE49-F238E27FC236}">
                <a16:creationId xmlns:a16="http://schemas.microsoft.com/office/drawing/2014/main" id="{7E891BA1-8B2A-4FFF-BF83-1D726A045322}"/>
              </a:ext>
            </a:extLst>
          </p:cNvPr>
          <p:cNvSpPr>
            <a:spLocks noChangeArrowheads="1"/>
          </p:cNvSpPr>
          <p:nvPr/>
        </p:nvSpPr>
        <p:spPr bwMode="auto">
          <a:xfrm>
            <a:off x="0" y="274638"/>
            <a:ext cx="9144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latin typeface="Calibri" panose="020F0502020204030204" pitchFamily="34" charset="0"/>
              </a:rPr>
              <a:t>Sorting an array of three numbers.</a:t>
            </a:r>
          </a:p>
          <a:p>
            <a:endParaRPr lang="en-US" altLang="en-US" sz="3200">
              <a:latin typeface="Calibri" panose="020F0502020204030204" pitchFamily="34" charset="0"/>
            </a:endParaRPr>
          </a:p>
          <a:p>
            <a:r>
              <a:rPr lang="en-US" altLang="en-US" sz="3200" b="1">
                <a:latin typeface="Calibri" panose="020F0502020204030204" pitchFamily="34" charset="0"/>
              </a:rPr>
              <a:t>The network has </a:t>
            </a:r>
            <a:r>
              <a:rPr lang="en-US" altLang="en-US" sz="3200" b="1">
                <a:solidFill>
                  <a:srgbClr val="FF0066"/>
                </a:solidFill>
                <a:latin typeface="Calibri" panose="020F0502020204030204" pitchFamily="34" charset="0"/>
              </a:rPr>
              <a:t>three input</a:t>
            </a:r>
            <a:r>
              <a:rPr lang="en-US" altLang="en-US" sz="3200" b="1">
                <a:latin typeface="Calibri" panose="020F0502020204030204" pitchFamily="34" charset="0"/>
              </a:rPr>
              <a:t> neurons, </a:t>
            </a:r>
          </a:p>
          <a:p>
            <a:r>
              <a:rPr lang="en-US" altLang="en-US" sz="3200" b="1">
                <a:solidFill>
                  <a:srgbClr val="FF0066"/>
                </a:solidFill>
                <a:latin typeface="Calibri" panose="020F0502020204030204" pitchFamily="34" charset="0"/>
              </a:rPr>
              <a:t>one hidden layer of five neurons,</a:t>
            </a:r>
            <a:r>
              <a:rPr lang="en-US" altLang="en-US" sz="3200" b="1">
                <a:latin typeface="Calibri" panose="020F0502020204030204" pitchFamily="34" charset="0"/>
              </a:rPr>
              <a:t> </a:t>
            </a:r>
          </a:p>
          <a:p>
            <a:r>
              <a:rPr lang="en-US" altLang="en-US" sz="3200" b="1">
                <a:latin typeface="Calibri" panose="020F0502020204030204" pitchFamily="34" charset="0"/>
              </a:rPr>
              <a:t> </a:t>
            </a:r>
            <a:r>
              <a:rPr lang="en-US" altLang="en-US" sz="3200" b="1">
                <a:solidFill>
                  <a:srgbClr val="FF0066"/>
                </a:solidFill>
                <a:latin typeface="Calibri" panose="020F0502020204030204" pitchFamily="34" charset="0"/>
              </a:rPr>
              <a:t>three neurons in the output layer.</a:t>
            </a:r>
          </a:p>
          <a:p>
            <a:endParaRPr lang="en-US" altLang="en-US" sz="3200" b="1">
              <a:solidFill>
                <a:srgbClr val="FF0066"/>
              </a:solidFill>
              <a:latin typeface="Calibri" panose="020F0502020204030204" pitchFamily="34" charset="0"/>
            </a:endParaRPr>
          </a:p>
          <a:p>
            <a:r>
              <a:rPr lang="en-US" altLang="en-US" sz="3200" b="1">
                <a:latin typeface="Calibri" panose="020F0502020204030204" pitchFamily="34" charset="0"/>
              </a:rPr>
              <a:t>24  Patterns (each consisting of three numbers between 0 and 10) are presented along with the desired outputs. </a:t>
            </a:r>
          </a:p>
          <a:p>
            <a:endParaRPr lang="en-US" altLang="en-US" sz="3200" b="1">
              <a:latin typeface="Calibri" panose="020F0502020204030204" pitchFamily="34" charset="0"/>
            </a:endParaRPr>
          </a:p>
          <a:p>
            <a:r>
              <a:rPr lang="en-US" altLang="en-US" sz="3200" b="1">
                <a:latin typeface="Calibri" panose="020F0502020204030204" pitchFamily="34" charset="0"/>
              </a:rPr>
              <a:t>The desired outputs are the ranks of the numbers according to their value.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42">
                                            <p:txEl>
                                              <p:pRg st="0" end="0"/>
                                            </p:txEl>
                                          </p:spTgt>
                                        </p:tgtEl>
                                        <p:attrNameLst>
                                          <p:attrName>style.visibility</p:attrName>
                                        </p:attrNameLst>
                                      </p:cBhvr>
                                      <p:to>
                                        <p:strVal val="visible"/>
                                      </p:to>
                                    </p:set>
                                    <p:anim calcmode="lin" valueType="num">
                                      <p:cBhvr additive="base">
                                        <p:cTn id="7" dur="500" fill="hold"/>
                                        <p:tgtEl>
                                          <p:spTgt spid="1638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42">
                                            <p:txEl>
                                              <p:pRg st="2" end="2"/>
                                            </p:txEl>
                                          </p:spTgt>
                                        </p:tgtEl>
                                        <p:attrNameLst>
                                          <p:attrName>style.visibility</p:attrName>
                                        </p:attrNameLst>
                                      </p:cBhvr>
                                      <p:to>
                                        <p:strVal val="visible"/>
                                      </p:to>
                                    </p:set>
                                    <p:anim calcmode="lin" valueType="num">
                                      <p:cBhvr additive="base">
                                        <p:cTn id="13" dur="500" fill="hold"/>
                                        <p:tgtEl>
                                          <p:spTgt spid="16384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4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3842">
                                            <p:txEl>
                                              <p:pRg st="3" end="3"/>
                                            </p:txEl>
                                          </p:spTgt>
                                        </p:tgtEl>
                                        <p:attrNameLst>
                                          <p:attrName>style.visibility</p:attrName>
                                        </p:attrNameLst>
                                      </p:cBhvr>
                                      <p:to>
                                        <p:strVal val="visible"/>
                                      </p:to>
                                    </p:set>
                                    <p:anim calcmode="lin" valueType="num">
                                      <p:cBhvr additive="base">
                                        <p:cTn id="17" dur="500" fill="hold"/>
                                        <p:tgtEl>
                                          <p:spTgt spid="16384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384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63842">
                                            <p:txEl>
                                              <p:pRg st="4" end="4"/>
                                            </p:txEl>
                                          </p:spTgt>
                                        </p:tgtEl>
                                        <p:attrNameLst>
                                          <p:attrName>style.visibility</p:attrName>
                                        </p:attrNameLst>
                                      </p:cBhvr>
                                      <p:to>
                                        <p:strVal val="visible"/>
                                      </p:to>
                                    </p:set>
                                    <p:anim calcmode="lin" valueType="num">
                                      <p:cBhvr additive="base">
                                        <p:cTn id="21" dur="500" fill="hold"/>
                                        <p:tgtEl>
                                          <p:spTgt spid="16384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38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63842">
                                            <p:txEl>
                                              <p:pRg st="6" end="6"/>
                                            </p:txEl>
                                          </p:spTgt>
                                        </p:tgtEl>
                                        <p:attrNameLst>
                                          <p:attrName>style.visibility</p:attrName>
                                        </p:attrNameLst>
                                      </p:cBhvr>
                                      <p:to>
                                        <p:strVal val="visible"/>
                                      </p:to>
                                    </p:set>
                                    <p:anim calcmode="lin" valueType="num">
                                      <p:cBhvr additive="base">
                                        <p:cTn id="27" dur="500" fill="hold"/>
                                        <p:tgtEl>
                                          <p:spTgt spid="16384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384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63842">
                                            <p:txEl>
                                              <p:pRg st="8" end="8"/>
                                            </p:txEl>
                                          </p:spTgt>
                                        </p:tgtEl>
                                        <p:attrNameLst>
                                          <p:attrName>style.visibility</p:attrName>
                                        </p:attrNameLst>
                                      </p:cBhvr>
                                      <p:to>
                                        <p:strVal val="visible"/>
                                      </p:to>
                                    </p:set>
                                    <p:anim calcmode="lin" valueType="num">
                                      <p:cBhvr additive="base">
                                        <p:cTn id="33" dur="500" fill="hold"/>
                                        <p:tgtEl>
                                          <p:spTgt spid="163842">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384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A3B11-8277-4584-967C-6705DD0E8BB4}"/>
              </a:ext>
            </a:extLst>
          </p:cNvPr>
          <p:cNvSpPr>
            <a:spLocks noGrp="1"/>
          </p:cNvSpPr>
          <p:nvPr>
            <p:ph idx="4294967295"/>
          </p:nvPr>
        </p:nvSpPr>
        <p:spPr>
          <a:xfrm>
            <a:off x="0" y="0"/>
            <a:ext cx="9144000" cy="6019800"/>
          </a:xfrm>
        </p:spPr>
        <p:txBody>
          <a:bodyPr/>
          <a:lstStyle/>
          <a:p>
            <a:pPr eaLnBrk="1" hangingPunct="1">
              <a:buFont typeface="Arial" panose="020B0604020202020204" pitchFamily="34" charset="0"/>
              <a:buNone/>
            </a:pPr>
            <a:r>
              <a:rPr lang="en-US" altLang="en-US" sz="4000" b="1">
                <a:solidFill>
                  <a:srgbClr val="FF0000"/>
                </a:solidFill>
              </a:rPr>
              <a:t>CLUSTERING</a:t>
            </a:r>
          </a:p>
          <a:p>
            <a:pPr eaLnBrk="1" hangingPunct="1">
              <a:buFont typeface="Arial" panose="020B0604020202020204" pitchFamily="34" charset="0"/>
              <a:buNone/>
            </a:pPr>
            <a:r>
              <a:rPr lang="en-US" altLang="en-US" sz="4000" b="1"/>
              <a:t>A clustering algorithm explores the similarity between patterns and places similar patterns in a cluster. </a:t>
            </a:r>
          </a:p>
          <a:p>
            <a:pPr eaLnBrk="1" hangingPunct="1">
              <a:buFont typeface="Arial" panose="020B0604020202020204" pitchFamily="34" charset="0"/>
              <a:buNone/>
            </a:pPr>
            <a:endParaRPr lang="en-US" altLang="en-US" sz="4000" b="1">
              <a:solidFill>
                <a:srgbClr val="404040"/>
              </a:solidFill>
              <a:latin typeface="Menlo"/>
            </a:endParaRPr>
          </a:p>
          <a:p>
            <a:pPr eaLnBrk="1" hangingPunct="1">
              <a:buFont typeface="Arial" panose="020B0604020202020204" pitchFamily="34" charset="0"/>
              <a:buNone/>
            </a:pPr>
            <a:r>
              <a:rPr lang="en-US" altLang="en-US" sz="4000">
                <a:solidFill>
                  <a:srgbClr val="404040"/>
                </a:solidFill>
                <a:latin typeface="Menlo"/>
              </a:rPr>
              <a:t>Clustering is the process of training a neural network on patterns so that the network comes up with its own classifications according to pattern similarity and relative topology. </a:t>
            </a:r>
            <a:endParaRPr lang="en-US" altLang="en-US" sz="4000" b="1"/>
          </a:p>
          <a:p>
            <a:pPr eaLnBrk="1" hangingPunct="1"/>
            <a:endParaRPr lang="en-US" altLang="en-US" sz="4000" b="1"/>
          </a:p>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a:extLst>
              <a:ext uri="{FF2B5EF4-FFF2-40B4-BE49-F238E27FC236}">
                <a16:creationId xmlns:a16="http://schemas.microsoft.com/office/drawing/2014/main" id="{EE3A85D1-059F-4FBB-853D-3C29053B244F}"/>
              </a:ext>
            </a:extLst>
          </p:cNvPr>
          <p:cNvSpPr>
            <a:spLocks noChangeArrowheads="1"/>
          </p:cNvSpPr>
          <p:nvPr/>
        </p:nvSpPr>
        <p:spPr bwMode="auto">
          <a:xfrm>
            <a:off x="0" y="0"/>
            <a:ext cx="9144000"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Calibri" panose="020F0502020204030204" pitchFamily="34" charset="0"/>
              </a:rPr>
              <a:t>net = </a:t>
            </a:r>
          </a:p>
          <a:p>
            <a:r>
              <a:rPr lang="en-US" altLang="en-US" sz="2800" b="1">
                <a:solidFill>
                  <a:srgbClr val="FF0000"/>
                </a:solidFill>
                <a:latin typeface="Calibri" panose="020F0502020204030204" pitchFamily="34" charset="0"/>
              </a:rPr>
              <a:t>newff([0 10;0 10;0 10],[5,3],{'logsig', 'purelin'},'traingdm', 'learngdm','mse');</a:t>
            </a:r>
          </a:p>
          <a:p>
            <a:r>
              <a:rPr lang="en-US" altLang="en-US" sz="2800" b="1">
                <a:latin typeface="Calibri" panose="020F0502020204030204" pitchFamily="34" charset="0"/>
              </a:rPr>
              <a:t>% 5 neurons in one hidden layer, 3 neurons in output layer</a:t>
            </a:r>
          </a:p>
          <a:p>
            <a:r>
              <a:rPr lang="en-US" altLang="en-US" sz="2800" b="1">
                <a:latin typeface="Calibri" panose="020F0502020204030204" pitchFamily="34" charset="0"/>
              </a:rPr>
              <a:t>net.b{1}=[0;1;1;0;0];%setting the bias values for the hidden layer</a:t>
            </a:r>
          </a:p>
          <a:p>
            <a:r>
              <a:rPr lang="en-US" altLang="en-US" sz="2800" b="1">
                <a:latin typeface="Calibri" panose="020F0502020204030204" pitchFamily="34" charset="0"/>
              </a:rPr>
              <a:t>net.b{2}=[1;1;1];% setting the bias values for the output layer</a:t>
            </a:r>
          </a:p>
          <a:p>
            <a:r>
              <a:rPr lang="en-US" altLang="en-US" sz="2800" b="1">
                <a:latin typeface="Calibri" panose="020F0502020204030204" pitchFamily="34" charset="0"/>
              </a:rPr>
              <a:t>net.trainParam.show = 50;% display progress after every 50 epochs</a:t>
            </a:r>
          </a:p>
          <a:p>
            <a:r>
              <a:rPr lang="en-US" altLang="en-US" sz="2800" b="1">
                <a:latin typeface="Calibri" panose="020F0502020204030204" pitchFamily="34" charset="0"/>
              </a:rPr>
              <a:t>net.trainParam.lr=.7;% learning rate</a:t>
            </a:r>
          </a:p>
          <a:p>
            <a:r>
              <a:rPr lang="en-US" altLang="en-US" sz="2800" b="1">
                <a:latin typeface="Calibri" panose="020F0502020204030204" pitchFamily="34" charset="0"/>
              </a:rPr>
              <a:t>net.trainParam.mc=.2;% momentum constant has been kept low to avoid  ringing</a:t>
            </a:r>
          </a:p>
          <a:p>
            <a:r>
              <a:rPr lang="en-US" altLang="en-US" sz="2800" b="1">
                <a:latin typeface="Calibri" panose="020F0502020204030204" pitchFamily="34" charset="0"/>
              </a:rPr>
              <a:t>net.trainParam.goal=.00001; % final goal for mean square error</a:t>
            </a:r>
          </a:p>
          <a:p>
            <a:r>
              <a:rPr lang="en-US" altLang="en-US" sz="2800" b="1">
                <a:latin typeface="Calibri" panose="020F0502020204030204" pitchFamily="34" charset="0"/>
              </a:rPr>
              <a:t>net.trainParam.epochs=50000; % max. number of epochs</a:t>
            </a:r>
          </a:p>
          <a:p>
            <a:endParaRPr lang="en-US" altLang="en-US" sz="28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4626">
                                            <p:txEl>
                                              <p:pRg st="0" end="0"/>
                                            </p:txEl>
                                          </p:spTgt>
                                        </p:tgtEl>
                                        <p:attrNameLst>
                                          <p:attrName>style.visibility</p:attrName>
                                        </p:attrNameLst>
                                      </p:cBhvr>
                                      <p:to>
                                        <p:strVal val="visible"/>
                                      </p:to>
                                    </p:set>
                                    <p:anim calcmode="lin" valueType="num">
                                      <p:cBhvr additive="base">
                                        <p:cTn id="7" dur="500" fill="hold"/>
                                        <p:tgtEl>
                                          <p:spTgt spid="1546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4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4626">
                                            <p:txEl>
                                              <p:pRg st="1" end="1"/>
                                            </p:txEl>
                                          </p:spTgt>
                                        </p:tgtEl>
                                        <p:attrNameLst>
                                          <p:attrName>style.visibility</p:attrName>
                                        </p:attrNameLst>
                                      </p:cBhvr>
                                      <p:to>
                                        <p:strVal val="visible"/>
                                      </p:to>
                                    </p:set>
                                    <p:anim calcmode="lin" valueType="num">
                                      <p:cBhvr additive="base">
                                        <p:cTn id="13" dur="500" fill="hold"/>
                                        <p:tgtEl>
                                          <p:spTgt spid="1546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46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4626">
                                            <p:txEl>
                                              <p:pRg st="2" end="2"/>
                                            </p:txEl>
                                          </p:spTgt>
                                        </p:tgtEl>
                                        <p:attrNameLst>
                                          <p:attrName>style.visibility</p:attrName>
                                        </p:attrNameLst>
                                      </p:cBhvr>
                                      <p:to>
                                        <p:strVal val="visible"/>
                                      </p:to>
                                    </p:set>
                                    <p:anim calcmode="lin" valueType="num">
                                      <p:cBhvr additive="base">
                                        <p:cTn id="19" dur="500" fill="hold"/>
                                        <p:tgtEl>
                                          <p:spTgt spid="1546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46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54626">
                                            <p:txEl>
                                              <p:pRg st="3" end="3"/>
                                            </p:txEl>
                                          </p:spTgt>
                                        </p:tgtEl>
                                        <p:attrNameLst>
                                          <p:attrName>style.visibility</p:attrName>
                                        </p:attrNameLst>
                                      </p:cBhvr>
                                      <p:to>
                                        <p:strVal val="visible"/>
                                      </p:to>
                                    </p:set>
                                    <p:anim calcmode="lin" valueType="num">
                                      <p:cBhvr additive="base">
                                        <p:cTn id="25" dur="500" fill="hold"/>
                                        <p:tgtEl>
                                          <p:spTgt spid="15462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4626">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4626">
                                            <p:txEl>
                                              <p:pRg st="4" end="4"/>
                                            </p:txEl>
                                          </p:spTgt>
                                        </p:tgtEl>
                                        <p:attrNameLst>
                                          <p:attrName>style.visibility</p:attrName>
                                        </p:attrNameLst>
                                      </p:cBhvr>
                                      <p:to>
                                        <p:strVal val="visible"/>
                                      </p:to>
                                    </p:set>
                                    <p:anim calcmode="lin" valueType="num">
                                      <p:cBhvr additive="base">
                                        <p:cTn id="29" dur="500" fill="hold"/>
                                        <p:tgtEl>
                                          <p:spTgt spid="15462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46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54626">
                                            <p:txEl>
                                              <p:pRg st="5" end="5"/>
                                            </p:txEl>
                                          </p:spTgt>
                                        </p:tgtEl>
                                        <p:attrNameLst>
                                          <p:attrName>style.visibility</p:attrName>
                                        </p:attrNameLst>
                                      </p:cBhvr>
                                      <p:to>
                                        <p:strVal val="visible"/>
                                      </p:to>
                                    </p:set>
                                    <p:anim calcmode="lin" valueType="num">
                                      <p:cBhvr additive="base">
                                        <p:cTn id="35" dur="500" fill="hold"/>
                                        <p:tgtEl>
                                          <p:spTgt spid="154626">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4626">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4626">
                                            <p:txEl>
                                              <p:pRg st="6" end="6"/>
                                            </p:txEl>
                                          </p:spTgt>
                                        </p:tgtEl>
                                        <p:attrNameLst>
                                          <p:attrName>style.visibility</p:attrName>
                                        </p:attrNameLst>
                                      </p:cBhvr>
                                      <p:to>
                                        <p:strVal val="visible"/>
                                      </p:to>
                                    </p:set>
                                    <p:anim calcmode="lin" valueType="num">
                                      <p:cBhvr additive="base">
                                        <p:cTn id="39" dur="500" fill="hold"/>
                                        <p:tgtEl>
                                          <p:spTgt spid="154626">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4626">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4626">
                                            <p:txEl>
                                              <p:pRg st="7" end="7"/>
                                            </p:txEl>
                                          </p:spTgt>
                                        </p:tgtEl>
                                        <p:attrNameLst>
                                          <p:attrName>style.visibility</p:attrName>
                                        </p:attrNameLst>
                                      </p:cBhvr>
                                      <p:to>
                                        <p:strVal val="visible"/>
                                      </p:to>
                                    </p:set>
                                    <p:anim calcmode="lin" valueType="num">
                                      <p:cBhvr additive="base">
                                        <p:cTn id="43" dur="500" fill="hold"/>
                                        <p:tgtEl>
                                          <p:spTgt spid="15462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462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54626">
                                            <p:txEl>
                                              <p:pRg st="8" end="8"/>
                                            </p:txEl>
                                          </p:spTgt>
                                        </p:tgtEl>
                                        <p:attrNameLst>
                                          <p:attrName>style.visibility</p:attrName>
                                        </p:attrNameLst>
                                      </p:cBhvr>
                                      <p:to>
                                        <p:strVal val="visible"/>
                                      </p:to>
                                    </p:set>
                                    <p:anim calcmode="lin" valueType="num">
                                      <p:cBhvr additive="base">
                                        <p:cTn id="49" dur="500" fill="hold"/>
                                        <p:tgtEl>
                                          <p:spTgt spid="15462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4626">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54626">
                                            <p:txEl>
                                              <p:pRg st="9" end="9"/>
                                            </p:txEl>
                                          </p:spTgt>
                                        </p:tgtEl>
                                        <p:attrNameLst>
                                          <p:attrName>style.visibility</p:attrName>
                                        </p:attrNameLst>
                                      </p:cBhvr>
                                      <p:to>
                                        <p:strVal val="visible"/>
                                      </p:to>
                                    </p:set>
                                    <p:anim calcmode="lin" valueType="num">
                                      <p:cBhvr additive="base">
                                        <p:cTn id="53" dur="500" fill="hold"/>
                                        <p:tgtEl>
                                          <p:spTgt spid="154626">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462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a:extLst>
              <a:ext uri="{FF2B5EF4-FFF2-40B4-BE49-F238E27FC236}">
                <a16:creationId xmlns:a16="http://schemas.microsoft.com/office/drawing/2014/main" id="{88F63F51-B862-4334-96A4-7CF925A0D7A3}"/>
              </a:ext>
            </a:extLst>
          </p:cNvPr>
          <p:cNvSpPr>
            <a:spLocks noChangeArrowheads="1"/>
          </p:cNvSpPr>
          <p:nvPr/>
        </p:nvSpPr>
        <p:spPr bwMode="auto">
          <a:xfrm>
            <a:off x="304800" y="304800"/>
            <a:ext cx="88392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800" b="1">
                <a:latin typeface="Calibri" panose="020F0502020204030204" pitchFamily="34" charset="0"/>
              </a:rPr>
              <a:t>net=train(net,P,T);	% training the network</a:t>
            </a:r>
          </a:p>
          <a:p>
            <a:pPr algn="ctr"/>
            <a:r>
              <a:rPr lang="en-US" altLang="en-US" sz="2800" b="1">
                <a:latin typeface="Calibri" panose="020F0502020204030204" pitchFamily="34" charset="0"/>
              </a:rPr>
              <a:t> </a:t>
            </a:r>
          </a:p>
          <a:p>
            <a:r>
              <a:rPr lang="en-US" altLang="en-US" sz="2800" b="1">
                <a:latin typeface="Calibri" panose="020F0502020204030204" pitchFamily="34" charset="0"/>
              </a:rPr>
              <a:t>Once trained, the network can simulate sorting of any three numbers. To check:</a:t>
            </a:r>
          </a:p>
          <a:p>
            <a:endParaRPr lang="en-US" altLang="en-US" sz="2800" b="1">
              <a:latin typeface="Calibri" panose="020F0502020204030204" pitchFamily="34" charset="0"/>
            </a:endParaRPr>
          </a:p>
          <a:p>
            <a:endParaRPr lang="en-US" altLang="en-US" sz="2800" b="1">
              <a:latin typeface="Calibri" panose="020F0502020204030204" pitchFamily="34" charset="0"/>
            </a:endParaRPr>
          </a:p>
          <a:p>
            <a:r>
              <a:rPr lang="en-US" altLang="en-US" sz="2800" b="1">
                <a:latin typeface="Calibri" panose="020F0502020204030204" pitchFamily="34" charset="0"/>
              </a:rPr>
              <a:t>a=[3;7;2]</a:t>
            </a:r>
          </a:p>
          <a:p>
            <a:endParaRPr lang="en-US" altLang="en-US" sz="2800" b="1">
              <a:latin typeface="Calibri" panose="020F0502020204030204" pitchFamily="34" charset="0"/>
            </a:endParaRPr>
          </a:p>
          <a:p>
            <a:r>
              <a:rPr lang="en-US" altLang="en-US" sz="2800" b="1">
                <a:latin typeface="Calibri" panose="020F0502020204030204" pitchFamily="34" charset="0"/>
              </a:rPr>
              <a:t>round(sim(net,a))</a:t>
            </a:r>
          </a:p>
          <a:p>
            <a:pPr algn="ctr"/>
            <a:endParaRPr lang="en-US" altLang="en-US" sz="2800" b="1">
              <a:latin typeface="Calibri" panose="020F0502020204030204" pitchFamily="34" charset="0"/>
            </a:endParaRPr>
          </a:p>
          <a:p>
            <a:pPr algn="ctr"/>
            <a:r>
              <a:rPr lang="en-US" altLang="en-US" sz="2800" b="1">
                <a:latin typeface="Calibri" panose="020F0502020204030204" pitchFamily="34" charset="0"/>
              </a:rPr>
              <a:t>ans =2</a:t>
            </a:r>
          </a:p>
          <a:p>
            <a:pPr algn="ctr"/>
            <a:r>
              <a:rPr lang="en-US" altLang="en-US" sz="2800" b="1">
                <a:latin typeface="Calibri" panose="020F0502020204030204" pitchFamily="34" charset="0"/>
              </a:rPr>
              <a:t>        1</a:t>
            </a:r>
          </a:p>
          <a:p>
            <a:pPr algn="ctr"/>
            <a:r>
              <a:rPr lang="en-US" altLang="en-US" sz="2800" b="1">
                <a:latin typeface="Calibri" panose="020F0502020204030204" pitchFamily="34" charset="0"/>
              </a:rPr>
              <a:t>        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5650">
                                            <p:txEl>
                                              <p:pRg st="0" end="0"/>
                                            </p:txEl>
                                          </p:spTgt>
                                        </p:tgtEl>
                                        <p:attrNameLst>
                                          <p:attrName>style.visibility</p:attrName>
                                        </p:attrNameLst>
                                      </p:cBhvr>
                                      <p:to>
                                        <p:strVal val="visible"/>
                                      </p:to>
                                    </p:set>
                                    <p:anim calcmode="lin" valueType="num">
                                      <p:cBhvr additive="base">
                                        <p:cTn id="7" dur="500" fill="hold"/>
                                        <p:tgtEl>
                                          <p:spTgt spid="1556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56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5650">
                                            <p:txEl>
                                              <p:pRg st="2" end="2"/>
                                            </p:txEl>
                                          </p:spTgt>
                                        </p:tgtEl>
                                        <p:attrNameLst>
                                          <p:attrName>style.visibility</p:attrName>
                                        </p:attrNameLst>
                                      </p:cBhvr>
                                      <p:to>
                                        <p:strVal val="visible"/>
                                      </p:to>
                                    </p:set>
                                    <p:anim calcmode="lin" valueType="num">
                                      <p:cBhvr additive="base">
                                        <p:cTn id="13" dur="500" fill="hold"/>
                                        <p:tgtEl>
                                          <p:spTgt spid="15565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5650">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5650">
                                            <p:txEl>
                                              <p:pRg st="5" end="5"/>
                                            </p:txEl>
                                          </p:spTgt>
                                        </p:tgtEl>
                                        <p:attrNameLst>
                                          <p:attrName>style.visibility</p:attrName>
                                        </p:attrNameLst>
                                      </p:cBhvr>
                                      <p:to>
                                        <p:strVal val="visible"/>
                                      </p:to>
                                    </p:set>
                                    <p:anim calcmode="lin" valueType="num">
                                      <p:cBhvr additive="base">
                                        <p:cTn id="17" dur="500" fill="hold"/>
                                        <p:tgtEl>
                                          <p:spTgt spid="155650">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5650">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5650">
                                            <p:txEl>
                                              <p:pRg st="7" end="7"/>
                                            </p:txEl>
                                          </p:spTgt>
                                        </p:tgtEl>
                                        <p:attrNameLst>
                                          <p:attrName>style.visibility</p:attrName>
                                        </p:attrNameLst>
                                      </p:cBhvr>
                                      <p:to>
                                        <p:strVal val="visible"/>
                                      </p:to>
                                    </p:set>
                                    <p:anim calcmode="lin" valueType="num">
                                      <p:cBhvr additive="base">
                                        <p:cTn id="21" dur="500" fill="hold"/>
                                        <p:tgtEl>
                                          <p:spTgt spid="155650">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565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55650">
                                            <p:txEl>
                                              <p:pRg st="9" end="9"/>
                                            </p:txEl>
                                          </p:spTgt>
                                        </p:tgtEl>
                                        <p:attrNameLst>
                                          <p:attrName>style.visibility</p:attrName>
                                        </p:attrNameLst>
                                      </p:cBhvr>
                                      <p:to>
                                        <p:strVal val="visible"/>
                                      </p:to>
                                    </p:set>
                                    <p:anim calcmode="lin" valueType="num">
                                      <p:cBhvr additive="base">
                                        <p:cTn id="27" dur="500" fill="hold"/>
                                        <p:tgtEl>
                                          <p:spTgt spid="155650">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5650">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5650">
                                            <p:txEl>
                                              <p:pRg st="10" end="10"/>
                                            </p:txEl>
                                          </p:spTgt>
                                        </p:tgtEl>
                                        <p:attrNameLst>
                                          <p:attrName>style.visibility</p:attrName>
                                        </p:attrNameLst>
                                      </p:cBhvr>
                                      <p:to>
                                        <p:strVal val="visible"/>
                                      </p:to>
                                    </p:set>
                                    <p:anim calcmode="lin" valueType="num">
                                      <p:cBhvr additive="base">
                                        <p:cTn id="31" dur="500" fill="hold"/>
                                        <p:tgtEl>
                                          <p:spTgt spid="155650">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5650">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5650">
                                            <p:txEl>
                                              <p:pRg st="11" end="11"/>
                                            </p:txEl>
                                          </p:spTgt>
                                        </p:tgtEl>
                                        <p:attrNameLst>
                                          <p:attrName>style.visibility</p:attrName>
                                        </p:attrNameLst>
                                      </p:cBhvr>
                                      <p:to>
                                        <p:strVal val="visible"/>
                                      </p:to>
                                    </p:set>
                                    <p:anim calcmode="lin" valueType="num">
                                      <p:cBhvr additive="base">
                                        <p:cTn id="35" dur="500" fill="hold"/>
                                        <p:tgtEl>
                                          <p:spTgt spid="155650">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565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a:extLst>
              <a:ext uri="{FF2B5EF4-FFF2-40B4-BE49-F238E27FC236}">
                <a16:creationId xmlns:a16="http://schemas.microsoft.com/office/drawing/2014/main" id="{B450CABE-EE73-4C2B-BD41-4BF46D14E4A0}"/>
              </a:ext>
            </a:extLst>
          </p:cNvPr>
          <p:cNvSpPr>
            <a:spLocks noChangeArrowheads="1"/>
          </p:cNvSpPr>
          <p:nvPr/>
        </p:nvSpPr>
        <p:spPr bwMode="auto">
          <a:xfrm>
            <a:off x="0" y="0"/>
            <a:ext cx="91440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ea typeface="Calibri" panose="020F0502020204030204" pitchFamily="34" charset="0"/>
                <a:cs typeface="Mangal" panose="02040503050203030202" pitchFamily="18" charset="0"/>
              </a:rPr>
              <a:t>  Two numbers X and Y are to be compared on the cross space [-2,2] x[-2,2]. Output of network is a 3 bit pattern corresponding to ( top node : X &gt;Y, middle node : X&lt;Y, bottom node : X = Y) taking value 0 if false and value 1 for true.</a:t>
            </a:r>
          </a:p>
          <a:p>
            <a:pPr eaLnBrk="1" hangingPunct="1"/>
            <a:endParaRPr lang="en-US" altLang="en-US" sz="2800">
              <a:ea typeface="Calibri" panose="020F0502020204030204" pitchFamily="34" charset="0"/>
              <a:cs typeface="Mangal" panose="02040503050203030202" pitchFamily="18" charset="0"/>
            </a:endParaRPr>
          </a:p>
          <a:p>
            <a:pPr>
              <a:buFontTx/>
              <a:buChar char="•"/>
            </a:pPr>
            <a:r>
              <a:rPr lang="en-US" altLang="en-US" sz="2800" b="1">
                <a:latin typeface="Calibri" panose="020F0502020204030204" pitchFamily="34" charset="0"/>
                <a:ea typeface="Calibri" panose="020F0502020204030204" pitchFamily="34" charset="0"/>
                <a:cs typeface="Mangal" panose="02040503050203030202" pitchFamily="18" charset="0"/>
              </a:rPr>
              <a:t> Use BPA algorithm for  input pair ( X,Y) = ( -2, -1) for one epoch with neural architecture  in which there is a single  neuron in single hidden layer. Learning coefficient is 0.1, initial weights and biases at all hidden and output nodes are 0.5, activation function for all layers is logsigmoid. (i) Draw the ANN network with weights, biases and  inputs/outputs (ii) Find Error vectors at output and hidden nodes and (iii) Find new weights and biases. </a:t>
            </a:r>
          </a:p>
          <a:p>
            <a:pPr>
              <a:buFontTx/>
              <a:buChar char="•"/>
            </a:pPr>
            <a:r>
              <a:rPr lang="en-US" altLang="en-US" sz="2800" b="1">
                <a:latin typeface="Calibri" panose="020F0502020204030204" pitchFamily="34" charset="0"/>
                <a:ea typeface="Calibri" panose="020F0502020204030204" pitchFamily="34" charset="0"/>
                <a:cs typeface="Mangal" panose="02040503050203030202" pitchFamily="18" charset="0"/>
              </a:rPr>
              <a:t>						</a:t>
            </a:r>
            <a:endParaRPr lang="en-US" altLang="en-US" sz="2800">
              <a:ea typeface="Calibri" panose="020F0502020204030204" pitchFamily="34" charset="0"/>
              <a:cs typeface="Mangal" panose="02040503050203030202"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7249">
                                            <p:txEl>
                                              <p:pRg st="0" end="0"/>
                                            </p:txEl>
                                          </p:spTgt>
                                        </p:tgtEl>
                                        <p:attrNameLst>
                                          <p:attrName>style.visibility</p:attrName>
                                        </p:attrNameLst>
                                      </p:cBhvr>
                                      <p:to>
                                        <p:strVal val="visible"/>
                                      </p:to>
                                    </p:set>
                                    <p:anim calcmode="lin" valueType="num">
                                      <p:cBhvr additive="base">
                                        <p:cTn id="7" dur="500" fill="hold"/>
                                        <p:tgtEl>
                                          <p:spTgt spid="43724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72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7249">
                                            <p:txEl>
                                              <p:pRg st="2" end="2"/>
                                            </p:txEl>
                                          </p:spTgt>
                                        </p:tgtEl>
                                        <p:attrNameLst>
                                          <p:attrName>style.visibility</p:attrName>
                                        </p:attrNameLst>
                                      </p:cBhvr>
                                      <p:to>
                                        <p:strVal val="visible"/>
                                      </p:to>
                                    </p:set>
                                    <p:anim calcmode="lin" valueType="num">
                                      <p:cBhvr additive="base">
                                        <p:cTn id="13" dur="500" fill="hold"/>
                                        <p:tgtEl>
                                          <p:spTgt spid="43724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724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546" name="Picture 3">
            <a:extLst>
              <a:ext uri="{FF2B5EF4-FFF2-40B4-BE49-F238E27FC236}">
                <a16:creationId xmlns:a16="http://schemas.microsoft.com/office/drawing/2014/main" id="{D121EAEF-1C0D-4FA3-8887-092BC6FFC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34963"/>
            <a:ext cx="8167688" cy="614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a:extLst>
              <a:ext uri="{FF2B5EF4-FFF2-40B4-BE49-F238E27FC236}">
                <a16:creationId xmlns:a16="http://schemas.microsoft.com/office/drawing/2014/main" id="{5B1AD4D8-43DF-487A-B30D-15E354AD970A}"/>
              </a:ext>
            </a:extLst>
          </p:cNvPr>
          <p:cNvSpPr>
            <a:spLocks noChangeArrowheads="1"/>
          </p:cNvSpPr>
          <p:nvPr/>
        </p:nvSpPr>
        <p:spPr bwMode="auto">
          <a:xfrm>
            <a:off x="0" y="-30163"/>
            <a:ext cx="91440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000" b="1">
                <a:latin typeface="Calibri" panose="020F0502020204030204" pitchFamily="34" charset="0"/>
                <a:ea typeface="Calibri" panose="020F0502020204030204" pitchFamily="34" charset="0"/>
                <a:cs typeface="Mangal" panose="02040503050203030202" pitchFamily="18" charset="0"/>
              </a:rPr>
              <a:t>						</a:t>
            </a:r>
            <a:endParaRPr lang="en-US" altLang="en-US" sz="2000">
              <a:ea typeface="Calibri" panose="020F0502020204030204" pitchFamily="34" charset="0"/>
              <a:cs typeface="Mangal" panose="02040503050203030202" pitchFamily="18" charset="0"/>
            </a:endParaRPr>
          </a:p>
          <a:p>
            <a:r>
              <a:rPr lang="en-US" altLang="en-US" sz="2800" b="1">
                <a:ea typeface="Calibri" panose="020F0502020204030204" pitchFamily="34" charset="0"/>
                <a:cs typeface="Mangal" panose="02040503050203030202" pitchFamily="18" charset="0"/>
              </a:rPr>
              <a:t>Write Matlab Code for the same problem to train and test neural network of three hidden layers with 2, 3, 4 nodes respectively in these hidden layers. </a:t>
            </a:r>
          </a:p>
          <a:p>
            <a:endParaRPr lang="en-US" altLang="en-US" sz="2800" b="1">
              <a:ea typeface="Calibri" panose="020F0502020204030204" pitchFamily="34" charset="0"/>
              <a:cs typeface="Mangal" panose="02040503050203030202" pitchFamily="18" charset="0"/>
            </a:endParaRPr>
          </a:p>
          <a:p>
            <a:r>
              <a:rPr lang="en-US" altLang="en-US" sz="2800" b="1">
                <a:ea typeface="Calibri" panose="020F0502020204030204" pitchFamily="34" charset="0"/>
                <a:cs typeface="Mangal" panose="02040503050203030202" pitchFamily="18" charset="0"/>
              </a:rPr>
              <a:t>Generate patterns with X and Y changing in increments of 1 , divide the patterns into training data and test data picking alternate one in each set.</a:t>
            </a:r>
          </a:p>
          <a:p>
            <a:endParaRPr lang="en-US" altLang="en-US" sz="2800" b="1">
              <a:ea typeface="Calibri" panose="020F0502020204030204" pitchFamily="34" charset="0"/>
              <a:cs typeface="Mangal" panose="02040503050203030202" pitchFamily="18" charset="0"/>
            </a:endParaRPr>
          </a:p>
          <a:p>
            <a:r>
              <a:rPr lang="en-US" altLang="en-US" sz="2800" b="1">
                <a:ea typeface="Calibri" panose="020F0502020204030204" pitchFamily="34" charset="0"/>
                <a:cs typeface="Mangal" panose="02040503050203030202" pitchFamily="18" charset="0"/>
              </a:rPr>
              <a:t> Biases at all hidden nodes are 0.1, learning coefficient is 0.9, activation function at output layer is linear and at all other layers is bipolar sigmoid, training goal is 10</a:t>
            </a:r>
            <a:r>
              <a:rPr lang="en-US" altLang="en-US" sz="2800" b="1" baseline="30000">
                <a:ea typeface="Calibri" panose="020F0502020204030204" pitchFamily="34" charset="0"/>
                <a:cs typeface="Mangal" panose="02040503050203030202" pitchFamily="18" charset="0"/>
              </a:rPr>
              <a:t>-8</a:t>
            </a:r>
            <a:r>
              <a:rPr lang="en-US" altLang="en-US" sz="2800" b="1">
                <a:ea typeface="Calibri" panose="020F0502020204030204" pitchFamily="34" charset="0"/>
                <a:cs typeface="Mangal" panose="02040503050203030202" pitchFamily="18" charset="0"/>
              </a:rPr>
              <a:t>. All other parameters are default values (do not write commands for them).</a:t>
            </a:r>
            <a:r>
              <a:rPr lang="en-US" altLang="en-US" sz="2800">
                <a:ea typeface="Calibri" panose="020F0502020204030204" pitchFamily="34" charset="0"/>
                <a:cs typeface="Mangal" panose="02040503050203030202"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7249">
                                            <p:txEl>
                                              <p:pRg st="1" end="1"/>
                                            </p:txEl>
                                          </p:spTgt>
                                        </p:tgtEl>
                                        <p:attrNameLst>
                                          <p:attrName>style.visibility</p:attrName>
                                        </p:attrNameLst>
                                      </p:cBhvr>
                                      <p:to>
                                        <p:strVal val="visible"/>
                                      </p:to>
                                    </p:set>
                                    <p:anim calcmode="lin" valueType="num">
                                      <p:cBhvr additive="base">
                                        <p:cTn id="7" dur="500" fill="hold"/>
                                        <p:tgtEl>
                                          <p:spTgt spid="43724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72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7249">
                                            <p:txEl>
                                              <p:pRg st="3" end="3"/>
                                            </p:txEl>
                                          </p:spTgt>
                                        </p:tgtEl>
                                        <p:attrNameLst>
                                          <p:attrName>style.visibility</p:attrName>
                                        </p:attrNameLst>
                                      </p:cBhvr>
                                      <p:to>
                                        <p:strVal val="visible"/>
                                      </p:to>
                                    </p:set>
                                    <p:anim calcmode="lin" valueType="num">
                                      <p:cBhvr additive="base">
                                        <p:cTn id="13" dur="500" fill="hold"/>
                                        <p:tgtEl>
                                          <p:spTgt spid="43724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72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37249">
                                            <p:txEl>
                                              <p:pRg st="5" end="5"/>
                                            </p:txEl>
                                          </p:spTgt>
                                        </p:tgtEl>
                                        <p:attrNameLst>
                                          <p:attrName>style.visibility</p:attrName>
                                        </p:attrNameLst>
                                      </p:cBhvr>
                                      <p:to>
                                        <p:strVal val="visible"/>
                                      </p:to>
                                    </p:set>
                                    <p:anim calcmode="lin" valueType="num">
                                      <p:cBhvr additive="base">
                                        <p:cTn id="19" dur="500" fill="hold"/>
                                        <p:tgtEl>
                                          <p:spTgt spid="43724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724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C8EBC284-58AE-44C5-A445-ADB8BB7B09AD}"/>
              </a:ext>
            </a:extLst>
          </p:cNvPr>
          <p:cNvGraphicFramePr>
            <a:graphicFrameLocks noChangeAspect="1"/>
          </p:cNvGraphicFramePr>
          <p:nvPr/>
        </p:nvGraphicFramePr>
        <p:xfrm>
          <a:off x="0" y="0"/>
          <a:ext cx="9128125" cy="838200"/>
        </p:xfrm>
        <a:graphic>
          <a:graphicData uri="http://schemas.openxmlformats.org/presentationml/2006/ole">
            <mc:AlternateContent xmlns:mc="http://schemas.openxmlformats.org/markup-compatibility/2006">
              <mc:Choice xmlns:v="urn:schemas-microsoft-com:vml" Requires="v">
                <p:oleObj spid="_x0000_s72724" name="Equation" r:id="rId3" imgW="7594560" imgH="685800" progId="Equation.3">
                  <p:embed/>
                </p:oleObj>
              </mc:Choice>
              <mc:Fallback>
                <p:oleObj name="Equation" r:id="rId3" imgW="7594560" imgH="685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2812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07" name="Object 3">
            <a:extLst>
              <a:ext uri="{FF2B5EF4-FFF2-40B4-BE49-F238E27FC236}">
                <a16:creationId xmlns:a16="http://schemas.microsoft.com/office/drawing/2014/main" id="{F6B7F6CF-E066-4E34-8360-7F2D37644FD9}"/>
              </a:ext>
            </a:extLst>
          </p:cNvPr>
          <p:cNvGraphicFramePr>
            <a:graphicFrameLocks noChangeAspect="1"/>
          </p:cNvGraphicFramePr>
          <p:nvPr/>
        </p:nvGraphicFramePr>
        <p:xfrm>
          <a:off x="381000" y="2057400"/>
          <a:ext cx="8534400" cy="1676400"/>
        </p:xfrm>
        <a:graphic>
          <a:graphicData uri="http://schemas.openxmlformats.org/presentationml/2006/ole">
            <mc:AlternateContent xmlns:mc="http://schemas.openxmlformats.org/markup-compatibility/2006">
              <mc:Choice xmlns:v="urn:schemas-microsoft-com:vml" Requires="v">
                <p:oleObj spid="_x0000_s72725" name="Equation" r:id="rId5" imgW="3047760" imgH="711000" progId="Equation.3">
                  <p:embed/>
                </p:oleObj>
              </mc:Choice>
              <mc:Fallback>
                <p:oleObj name="Equation" r:id="rId5" imgW="3047760" imgH="711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057400"/>
                        <a:ext cx="85344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7973" name="Object 4">
            <a:extLst>
              <a:ext uri="{FF2B5EF4-FFF2-40B4-BE49-F238E27FC236}">
                <a16:creationId xmlns:a16="http://schemas.microsoft.com/office/drawing/2014/main" id="{CB1EE156-2228-43ED-A25D-14F9FDEDD090}"/>
              </a:ext>
            </a:extLst>
          </p:cNvPr>
          <p:cNvGraphicFramePr>
            <a:graphicFrameLocks noChangeAspect="1"/>
          </p:cNvGraphicFramePr>
          <p:nvPr/>
        </p:nvGraphicFramePr>
        <p:xfrm>
          <a:off x="609600" y="1219200"/>
          <a:ext cx="8153400" cy="935038"/>
        </p:xfrm>
        <a:graphic>
          <a:graphicData uri="http://schemas.openxmlformats.org/presentationml/2006/ole">
            <mc:AlternateContent xmlns:mc="http://schemas.openxmlformats.org/markup-compatibility/2006">
              <mc:Choice xmlns:v="urn:schemas-microsoft-com:vml" Requires="v">
                <p:oleObj spid="_x0000_s72726" name="Equation" r:id="rId7" imgW="6464160" imgH="685800" progId="Equation.3">
                  <p:embed/>
                </p:oleObj>
              </mc:Choice>
              <mc:Fallback>
                <p:oleObj name="Equation" r:id="rId7" imgW="6464160" imgH="6858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1219200"/>
                        <a:ext cx="8153400"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7974" name="Object 5">
            <a:extLst>
              <a:ext uri="{FF2B5EF4-FFF2-40B4-BE49-F238E27FC236}">
                <a16:creationId xmlns:a16="http://schemas.microsoft.com/office/drawing/2014/main" id="{E9FE8A0E-EA00-46CA-96E0-9364DE590FBC}"/>
              </a:ext>
            </a:extLst>
          </p:cNvPr>
          <p:cNvGraphicFramePr>
            <a:graphicFrameLocks noChangeAspect="1"/>
          </p:cNvGraphicFramePr>
          <p:nvPr/>
        </p:nvGraphicFramePr>
        <p:xfrm>
          <a:off x="0" y="3581400"/>
          <a:ext cx="8940800" cy="1676400"/>
        </p:xfrm>
        <a:graphic>
          <a:graphicData uri="http://schemas.openxmlformats.org/presentationml/2006/ole">
            <mc:AlternateContent xmlns:mc="http://schemas.openxmlformats.org/markup-compatibility/2006">
              <mc:Choice xmlns:v="urn:schemas-microsoft-com:vml" Requires="v">
                <p:oleObj spid="_x0000_s72727" name="Equation" r:id="rId9" imgW="6426000" imgH="1371600" progId="Equation.3">
                  <p:embed/>
                </p:oleObj>
              </mc:Choice>
              <mc:Fallback>
                <p:oleObj name="Equation" r:id="rId9" imgW="6426000" imgH="1371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581400"/>
                        <a:ext cx="89408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0" name="Object 6">
            <a:extLst>
              <a:ext uri="{FF2B5EF4-FFF2-40B4-BE49-F238E27FC236}">
                <a16:creationId xmlns:a16="http://schemas.microsoft.com/office/drawing/2014/main" id="{024C8490-8F21-4A56-A3BD-32F14BAE94A3}"/>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72728" name="Equation" r:id="rId11" imgW="914400" imgH="215640" progId="Equation.3">
                  <p:embed/>
                </p:oleObj>
              </mc:Choice>
              <mc:Fallback>
                <p:oleObj name="Equation" r:id="rId11" imgW="914400" imgH="21564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11" name="Object 9">
            <a:extLst>
              <a:ext uri="{FF2B5EF4-FFF2-40B4-BE49-F238E27FC236}">
                <a16:creationId xmlns:a16="http://schemas.microsoft.com/office/drawing/2014/main" id="{E0BAA2EB-FCFA-4DE8-924D-6ECE16E39402}"/>
              </a:ext>
            </a:extLst>
          </p:cNvPr>
          <p:cNvGraphicFramePr>
            <a:graphicFrameLocks noChangeAspect="1"/>
          </p:cNvGraphicFramePr>
          <p:nvPr/>
        </p:nvGraphicFramePr>
        <p:xfrm>
          <a:off x="228600" y="5029200"/>
          <a:ext cx="8534400" cy="1676400"/>
        </p:xfrm>
        <a:graphic>
          <a:graphicData uri="http://schemas.openxmlformats.org/presentationml/2006/ole">
            <mc:AlternateContent xmlns:mc="http://schemas.openxmlformats.org/markup-compatibility/2006">
              <mc:Choice xmlns:v="urn:schemas-microsoft-com:vml" Requires="v">
                <p:oleObj spid="_x0000_s72729" name="Equation" r:id="rId13" imgW="3047760" imgH="711000" progId="Equation.3">
                  <p:embed/>
                </p:oleObj>
              </mc:Choice>
              <mc:Fallback>
                <p:oleObj name="Equation" r:id="rId13" imgW="3047760" imgH="71100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 y="5029200"/>
                        <a:ext cx="85344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7973"/>
                                        </p:tgtEl>
                                        <p:attrNameLst>
                                          <p:attrName>style.visibility</p:attrName>
                                        </p:attrNameLst>
                                      </p:cBhvr>
                                      <p:to>
                                        <p:strVal val="visible"/>
                                      </p:to>
                                    </p:set>
                                    <p:anim calcmode="lin" valueType="num">
                                      <p:cBhvr additive="base">
                                        <p:cTn id="13" dur="500" fill="hold"/>
                                        <p:tgtEl>
                                          <p:spTgt spid="467973"/>
                                        </p:tgtEl>
                                        <p:attrNameLst>
                                          <p:attrName>ppt_x</p:attrName>
                                        </p:attrNameLst>
                                      </p:cBhvr>
                                      <p:tavLst>
                                        <p:tav tm="0">
                                          <p:val>
                                            <p:strVal val="#ppt_x"/>
                                          </p:val>
                                        </p:tav>
                                        <p:tav tm="100000">
                                          <p:val>
                                            <p:strVal val="#ppt_x"/>
                                          </p:val>
                                        </p:tav>
                                      </p:tavLst>
                                    </p:anim>
                                    <p:anim calcmode="lin" valueType="num">
                                      <p:cBhvr additive="base">
                                        <p:cTn id="14" dur="500" fill="hold"/>
                                        <p:tgtEl>
                                          <p:spTgt spid="46797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7974"/>
                                        </p:tgtEl>
                                        <p:attrNameLst>
                                          <p:attrName>style.visibility</p:attrName>
                                        </p:attrNameLst>
                                      </p:cBhvr>
                                      <p:to>
                                        <p:strVal val="visible"/>
                                      </p:to>
                                    </p:set>
                                    <p:anim calcmode="lin" valueType="num">
                                      <p:cBhvr additive="base">
                                        <p:cTn id="19" dur="500" fill="hold"/>
                                        <p:tgtEl>
                                          <p:spTgt spid="467974"/>
                                        </p:tgtEl>
                                        <p:attrNameLst>
                                          <p:attrName>ppt_x</p:attrName>
                                        </p:attrNameLst>
                                      </p:cBhvr>
                                      <p:tavLst>
                                        <p:tav tm="0">
                                          <p:val>
                                            <p:strVal val="#ppt_x"/>
                                          </p:val>
                                        </p:tav>
                                        <p:tav tm="100000">
                                          <p:val>
                                            <p:strVal val="#ppt_x"/>
                                          </p:val>
                                        </p:tav>
                                      </p:tavLst>
                                    </p:anim>
                                    <p:anim calcmode="lin" valueType="num">
                                      <p:cBhvr additive="base">
                                        <p:cTn id="20" dur="500" fill="hold"/>
                                        <p:tgtEl>
                                          <p:spTgt spid="4679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extBox 3">
            <a:extLst>
              <a:ext uri="{FF2B5EF4-FFF2-40B4-BE49-F238E27FC236}">
                <a16:creationId xmlns:a16="http://schemas.microsoft.com/office/drawing/2014/main" id="{4DCB6A3D-4FDD-4630-8DC9-09CA10EEB9D9}"/>
              </a:ext>
            </a:extLst>
          </p:cNvPr>
          <p:cNvSpPr txBox="1">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200000"/>
              </a:lnSpc>
            </a:pPr>
            <a:r>
              <a:rPr lang="en-US" altLang="en-US" sz="2400" b="1">
                <a:latin typeface="Calibri" panose="020F0502020204030204" pitchFamily="34" charset="0"/>
              </a:rPr>
              <a:t>Net=newff(minmax(p), [ 2 3 4 3]{‘tansig’ , ‘tansig’, ‘tansig’, ‘purelin’},trainrp)</a:t>
            </a:r>
          </a:p>
          <a:p>
            <a:pPr eaLnBrk="1" hangingPunct="1">
              <a:lnSpc>
                <a:spcPct val="200000"/>
              </a:lnSpc>
            </a:pPr>
            <a:r>
              <a:rPr lang="en-US" altLang="en-US" sz="2400" b="1">
                <a:latin typeface="Calibri" panose="020F0502020204030204" pitchFamily="34" charset="0"/>
              </a:rPr>
              <a:t>Net.train.Param.lr=0.9</a:t>
            </a:r>
          </a:p>
          <a:p>
            <a:pPr eaLnBrk="1" hangingPunct="1">
              <a:lnSpc>
                <a:spcPct val="200000"/>
              </a:lnSpc>
            </a:pPr>
            <a:r>
              <a:rPr lang="en-US" altLang="en-US" sz="2400" b="1">
                <a:latin typeface="Calibri" panose="020F0502020204030204" pitchFamily="34" charset="0"/>
              </a:rPr>
              <a:t>Net.train.param.goal=1e-8</a:t>
            </a:r>
          </a:p>
          <a:p>
            <a:pPr eaLnBrk="1" hangingPunct="1">
              <a:lnSpc>
                <a:spcPct val="200000"/>
              </a:lnSpc>
            </a:pPr>
            <a:r>
              <a:rPr lang="en-US" altLang="en-US" sz="2400" b="1">
                <a:latin typeface="Calibri" panose="020F0502020204030204" pitchFamily="34" charset="0"/>
              </a:rPr>
              <a:t>Net.b{1}=[0.1;0.1];</a:t>
            </a:r>
          </a:p>
          <a:p>
            <a:pPr eaLnBrk="1" hangingPunct="1">
              <a:lnSpc>
                <a:spcPct val="200000"/>
              </a:lnSpc>
            </a:pPr>
            <a:r>
              <a:rPr lang="en-US" altLang="en-US" sz="2400" b="1">
                <a:latin typeface="Calibri" panose="020F0502020204030204" pitchFamily="34" charset="0"/>
              </a:rPr>
              <a:t>Net.b{2}=[0.1;0.1;0.1]</a:t>
            </a:r>
          </a:p>
          <a:p>
            <a:pPr eaLnBrk="1" hangingPunct="1">
              <a:lnSpc>
                <a:spcPct val="200000"/>
              </a:lnSpc>
            </a:pPr>
            <a:r>
              <a:rPr lang="en-US" altLang="en-US" sz="2400" b="1">
                <a:latin typeface="Calibri" panose="020F0502020204030204" pitchFamily="34" charset="0"/>
              </a:rPr>
              <a:t>Net.b{3}=[0.1;0.1;0.1;0.1];</a:t>
            </a:r>
          </a:p>
          <a:p>
            <a:pPr eaLnBrk="1" hangingPunct="1">
              <a:lnSpc>
                <a:spcPct val="200000"/>
              </a:lnSpc>
            </a:pPr>
            <a:r>
              <a:rPr lang="en-US" altLang="en-US" sz="2400" b="1">
                <a:latin typeface="Calibri" panose="020F0502020204030204" pitchFamily="34" charset="0"/>
              </a:rPr>
              <a:t>Net=train(net,p,t)</a:t>
            </a:r>
          </a:p>
          <a:p>
            <a:pPr eaLnBrk="1" hangingPunct="1">
              <a:lnSpc>
                <a:spcPct val="200000"/>
              </a:lnSpc>
            </a:pPr>
            <a:r>
              <a:rPr lang="en-US" altLang="en-US" sz="2400" b="1">
                <a:latin typeface="Calibri" panose="020F0502020204030204" pitchFamily="34" charset="0"/>
              </a:rPr>
              <a:t>A=sim(net,p’)</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1">
            <a:extLst>
              <a:ext uri="{FF2B5EF4-FFF2-40B4-BE49-F238E27FC236}">
                <a16:creationId xmlns:a16="http://schemas.microsoft.com/office/drawing/2014/main" id="{A6A32ABF-2511-4913-984C-4EE3962E7A04}"/>
              </a:ext>
            </a:extLst>
          </p:cNvPr>
          <p:cNvSpPr>
            <a:spLocks noChangeArrowheads="1"/>
          </p:cNvSpPr>
          <p:nvPr/>
        </p:nvSpPr>
        <p:spPr bwMode="auto">
          <a:xfrm>
            <a:off x="0" y="938917"/>
            <a:ext cx="9144000" cy="6124754"/>
          </a:xfrm>
          <a:prstGeom prst="rect">
            <a:avLst/>
          </a:prstGeom>
          <a:noFill/>
          <a:ln w="9525">
            <a:noFill/>
            <a:miter lim="800000"/>
            <a:headEnd/>
            <a:tailEnd/>
          </a:ln>
        </p:spPr>
        <p:txBody>
          <a:bodyPr anchor="ctr">
            <a:spAutoFit/>
          </a:bodyPr>
          <a:lstStyle/>
          <a:p>
            <a:pPr eaLnBrk="0" hangingPunct="0">
              <a:defRPr/>
            </a:pPr>
            <a:r>
              <a:rPr lang="en-US" sz="3200" b="1" dirty="0">
                <a:cs typeface="Times New Roman" pitchFamily="18" charset="0"/>
              </a:rPr>
              <a:t>Pattern Recognition</a:t>
            </a:r>
            <a:endParaRPr lang="en-US" sz="3200" dirty="0">
              <a:cs typeface="Times New Roman" pitchFamily="18" charset="0"/>
            </a:endParaRPr>
          </a:p>
          <a:p>
            <a:pPr eaLnBrk="0" hangingPunct="0">
              <a:defRPr/>
            </a:pPr>
            <a:r>
              <a:rPr lang="en-US" sz="3200" dirty="0">
                <a:cs typeface="Times New Roman" pitchFamily="18" charset="0"/>
              </a:rPr>
              <a:t>various alphabets for the English language are modeled using a 5x7</a:t>
            </a:r>
          </a:p>
          <a:p>
            <a:pPr eaLnBrk="0" hangingPunct="0">
              <a:defRPr/>
            </a:pPr>
            <a:endParaRPr lang="en-US" sz="2000" dirty="0">
              <a:cs typeface="Times New Roman" pitchFamily="18" charset="0"/>
            </a:endParaRPr>
          </a:p>
          <a:p>
            <a:pPr lvl="8" eaLnBrk="0" hangingPunct="0">
              <a:defRPr/>
            </a:pPr>
            <a:r>
              <a:rPr lang="en-US" sz="3200" dirty="0">
                <a:cs typeface="Times New Roman" pitchFamily="18" charset="0"/>
              </a:rPr>
              <a:t>Letter A   </a:t>
            </a:r>
          </a:p>
          <a:p>
            <a:pPr lvl="8" eaLnBrk="0" hangingPunct="0">
              <a:defRPr/>
            </a:pPr>
            <a:r>
              <a:rPr lang="en-US" sz="3200" dirty="0">
                <a:cs typeface="Times New Roman" pitchFamily="18" charset="0"/>
              </a:rPr>
              <a:t>0 0 </a:t>
            </a:r>
            <a:r>
              <a:rPr lang="en-US" sz="3200" b="1" dirty="0">
                <a:cs typeface="Times New Roman" pitchFamily="18" charset="0"/>
              </a:rPr>
              <a:t>1</a:t>
            </a:r>
            <a:r>
              <a:rPr lang="en-US" sz="3200" dirty="0">
                <a:cs typeface="Times New Roman" pitchFamily="18" charset="0"/>
              </a:rPr>
              <a:t> 0 0</a:t>
            </a:r>
          </a:p>
          <a:p>
            <a:pPr lvl="8" eaLnBrk="0" hangingPunct="0">
              <a:defRPr/>
            </a:pPr>
            <a:r>
              <a:rPr lang="en-US" sz="3200" dirty="0">
                <a:cs typeface="Times New Roman" pitchFamily="18" charset="0"/>
              </a:rPr>
              <a:t>0 </a:t>
            </a:r>
            <a:r>
              <a:rPr lang="en-US" sz="3200" b="1" dirty="0">
                <a:cs typeface="Times New Roman" pitchFamily="18" charset="0"/>
              </a:rPr>
              <a:t>1</a:t>
            </a:r>
            <a:r>
              <a:rPr lang="en-US" sz="3200" dirty="0">
                <a:cs typeface="Times New Roman" pitchFamily="18" charset="0"/>
              </a:rPr>
              <a:t> 0 </a:t>
            </a:r>
            <a:r>
              <a:rPr lang="en-US" sz="3200" b="1" dirty="0">
                <a:cs typeface="Times New Roman" pitchFamily="18" charset="0"/>
              </a:rPr>
              <a:t>1</a:t>
            </a:r>
            <a:r>
              <a:rPr lang="en-US" sz="3200" dirty="0">
                <a:cs typeface="Times New Roman" pitchFamily="18" charset="0"/>
              </a:rPr>
              <a:t> 0</a:t>
            </a:r>
          </a:p>
          <a:p>
            <a:pPr lvl="8" eaLnBrk="0" hangingPunct="0">
              <a:defRPr/>
            </a:pPr>
            <a:r>
              <a:rPr lang="en-US" sz="3200" dirty="0">
                <a:cs typeface="Times New Roman" pitchFamily="18" charset="0"/>
              </a:rPr>
              <a:t>0 </a:t>
            </a:r>
            <a:r>
              <a:rPr lang="en-US" sz="3200" b="1" dirty="0">
                <a:cs typeface="Times New Roman" pitchFamily="18" charset="0"/>
              </a:rPr>
              <a:t>1 </a:t>
            </a:r>
            <a:r>
              <a:rPr lang="en-US" sz="3200" dirty="0">
                <a:cs typeface="Times New Roman" pitchFamily="18" charset="0"/>
              </a:rPr>
              <a:t>0 </a:t>
            </a:r>
            <a:r>
              <a:rPr lang="en-US" sz="3200" b="1" dirty="0">
                <a:cs typeface="Times New Roman" pitchFamily="18" charset="0"/>
              </a:rPr>
              <a:t>1</a:t>
            </a:r>
            <a:r>
              <a:rPr lang="en-US" sz="3200" dirty="0">
                <a:cs typeface="Times New Roman" pitchFamily="18" charset="0"/>
              </a:rPr>
              <a:t> 0 </a:t>
            </a:r>
          </a:p>
          <a:p>
            <a:pPr lvl="8" eaLnBrk="0" hangingPunct="0">
              <a:defRPr/>
            </a:pPr>
            <a:r>
              <a:rPr lang="en-US" sz="3200" b="1" dirty="0">
                <a:cs typeface="Times New Roman" pitchFamily="18" charset="0"/>
              </a:rPr>
              <a:t>1</a:t>
            </a:r>
            <a:r>
              <a:rPr lang="en-US" sz="3200" dirty="0">
                <a:cs typeface="Times New Roman" pitchFamily="18" charset="0"/>
              </a:rPr>
              <a:t> 0 0 0 </a:t>
            </a:r>
            <a:r>
              <a:rPr lang="en-US" sz="3200" b="1" dirty="0">
                <a:cs typeface="Times New Roman" pitchFamily="18" charset="0"/>
              </a:rPr>
              <a:t>1 </a:t>
            </a:r>
            <a:endParaRPr lang="en-US" sz="3200" dirty="0">
              <a:cs typeface="Times New Roman" pitchFamily="18" charset="0"/>
            </a:endParaRPr>
          </a:p>
          <a:p>
            <a:pPr lvl="8" eaLnBrk="0" hangingPunct="0">
              <a:defRPr/>
            </a:pPr>
            <a:r>
              <a:rPr lang="en-US" sz="3200" b="1" dirty="0">
                <a:cs typeface="Times New Roman" pitchFamily="18" charset="0"/>
              </a:rPr>
              <a:t>1 1 1 1 1 </a:t>
            </a:r>
            <a:endParaRPr lang="en-US" sz="3200" dirty="0">
              <a:cs typeface="Times New Roman" pitchFamily="18" charset="0"/>
            </a:endParaRPr>
          </a:p>
          <a:p>
            <a:pPr lvl="8" eaLnBrk="0" hangingPunct="0">
              <a:defRPr/>
            </a:pPr>
            <a:r>
              <a:rPr lang="en-US" sz="3200" b="1" dirty="0">
                <a:cs typeface="Times New Roman" pitchFamily="18" charset="0"/>
              </a:rPr>
              <a:t>1</a:t>
            </a:r>
            <a:r>
              <a:rPr lang="en-US" sz="3200" dirty="0">
                <a:cs typeface="Times New Roman" pitchFamily="18" charset="0"/>
              </a:rPr>
              <a:t> 0 0 0 </a:t>
            </a:r>
            <a:r>
              <a:rPr lang="en-US" sz="3200" b="1" dirty="0">
                <a:cs typeface="Times New Roman" pitchFamily="18" charset="0"/>
              </a:rPr>
              <a:t>1 </a:t>
            </a:r>
            <a:endParaRPr lang="en-US" sz="3200" dirty="0">
              <a:cs typeface="Times New Roman" pitchFamily="18" charset="0"/>
            </a:endParaRPr>
          </a:p>
          <a:p>
            <a:pPr lvl="8" eaLnBrk="0" hangingPunct="0">
              <a:defRPr/>
            </a:pPr>
            <a:r>
              <a:rPr lang="en-US" sz="3200" b="1" dirty="0">
                <a:cs typeface="Times New Roman" pitchFamily="18" charset="0"/>
              </a:rPr>
              <a:t>1</a:t>
            </a:r>
            <a:r>
              <a:rPr lang="en-US" sz="3200" dirty="0">
                <a:cs typeface="Times New Roman" pitchFamily="18" charset="0"/>
              </a:rPr>
              <a:t> 0 0 0 </a:t>
            </a:r>
            <a:r>
              <a:rPr lang="en-US" sz="3200" b="1" dirty="0">
                <a:cs typeface="Times New Roman" pitchFamily="18" charset="0"/>
              </a:rPr>
              <a:t>1</a:t>
            </a:r>
            <a:r>
              <a:rPr lang="en-US" sz="3200" dirty="0">
                <a:cs typeface="Times New Roman" pitchFamily="18" charset="0"/>
              </a:rPr>
              <a:t> </a:t>
            </a:r>
          </a:p>
          <a:p>
            <a:pPr eaLnBrk="0" hangingPunct="0">
              <a:defRPr/>
            </a:pPr>
            <a:r>
              <a:rPr lang="en-US" sz="2000" dirty="0">
                <a:cs typeface="Times New Roman" pitchFamily="18" charset="0"/>
              </a:rPr>
              <a:t>        </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642" name="Picture 2">
            <a:extLst>
              <a:ext uri="{FF2B5EF4-FFF2-40B4-BE49-F238E27FC236}">
                <a16:creationId xmlns:a16="http://schemas.microsoft.com/office/drawing/2014/main" id="{ACA56FD1-0A0E-4CE2-9F9C-C7965D027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04325" cy="681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a:extLst>
              <a:ext uri="{FF2B5EF4-FFF2-40B4-BE49-F238E27FC236}">
                <a16:creationId xmlns:a16="http://schemas.microsoft.com/office/drawing/2014/main" id="{5C1F8BD1-D971-4557-A4D0-57AA674B3C7D}"/>
              </a:ext>
            </a:extLst>
          </p:cNvPr>
          <p:cNvSpPr>
            <a:spLocks noChangeArrowheads="1"/>
          </p:cNvSpPr>
          <p:nvPr/>
        </p:nvSpPr>
        <p:spPr bwMode="auto">
          <a:xfrm>
            <a:off x="2286000" y="0"/>
            <a:ext cx="457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a:cs typeface="Times New Roman" panose="02020603050405020304" pitchFamily="18" charset="0"/>
              </a:rPr>
              <a:t>Letter B</a:t>
            </a:r>
          </a:p>
          <a:p>
            <a:r>
              <a:rPr lang="en-US" altLang="en-US" sz="3200" b="1">
                <a:cs typeface="Times New Roman" panose="02020603050405020304" pitchFamily="18" charset="0"/>
              </a:rPr>
              <a:t>1 1 1 1</a:t>
            </a:r>
            <a:r>
              <a:rPr lang="en-US" altLang="en-US" sz="3200">
                <a:cs typeface="Times New Roman" panose="02020603050405020304" pitchFamily="18" charset="0"/>
              </a:rPr>
              <a:t> 0</a:t>
            </a:r>
          </a:p>
          <a:p>
            <a:r>
              <a:rPr lang="en-US" altLang="en-US" sz="3200" b="1">
                <a:cs typeface="Times New Roman" panose="02020603050405020304" pitchFamily="18" charset="0"/>
              </a:rPr>
              <a:t>1</a:t>
            </a:r>
            <a:r>
              <a:rPr lang="en-US" altLang="en-US" sz="3200">
                <a:cs typeface="Times New Roman" panose="02020603050405020304" pitchFamily="18" charset="0"/>
              </a:rPr>
              <a:t> 0 0 0 </a:t>
            </a:r>
            <a:r>
              <a:rPr lang="en-US" altLang="en-US" sz="3200" b="1">
                <a:cs typeface="Times New Roman" panose="02020603050405020304" pitchFamily="18" charset="0"/>
              </a:rPr>
              <a:t>1</a:t>
            </a:r>
            <a:r>
              <a:rPr lang="en-US" altLang="en-US" sz="3200">
                <a:cs typeface="Times New Roman" panose="02020603050405020304" pitchFamily="18" charset="0"/>
              </a:rPr>
              <a:t> </a:t>
            </a:r>
          </a:p>
          <a:p>
            <a:r>
              <a:rPr lang="en-US" altLang="en-US" sz="3200" b="1">
                <a:cs typeface="Times New Roman" panose="02020603050405020304" pitchFamily="18" charset="0"/>
              </a:rPr>
              <a:t>1</a:t>
            </a:r>
            <a:r>
              <a:rPr lang="en-US" altLang="en-US" sz="3200">
                <a:cs typeface="Times New Roman" panose="02020603050405020304" pitchFamily="18" charset="0"/>
              </a:rPr>
              <a:t> 0 0 0 </a:t>
            </a:r>
            <a:r>
              <a:rPr lang="en-US" altLang="en-US" sz="3200" b="1">
                <a:cs typeface="Times New Roman" panose="02020603050405020304" pitchFamily="18" charset="0"/>
              </a:rPr>
              <a:t>1 </a:t>
            </a:r>
            <a:endParaRPr lang="en-US" altLang="en-US" sz="3200">
              <a:cs typeface="Times New Roman" panose="02020603050405020304" pitchFamily="18" charset="0"/>
            </a:endParaRPr>
          </a:p>
          <a:p>
            <a:r>
              <a:rPr lang="en-US" altLang="en-US" sz="3200" b="1">
                <a:cs typeface="Times New Roman" panose="02020603050405020304" pitchFamily="18" charset="0"/>
              </a:rPr>
              <a:t>1 1 1 1 </a:t>
            </a:r>
            <a:r>
              <a:rPr lang="en-US" altLang="en-US" sz="3200">
                <a:cs typeface="Times New Roman" panose="02020603050405020304" pitchFamily="18" charset="0"/>
              </a:rPr>
              <a:t>0 </a:t>
            </a:r>
          </a:p>
          <a:p>
            <a:r>
              <a:rPr lang="en-US" altLang="en-US" sz="3200" b="1">
                <a:cs typeface="Times New Roman" panose="02020603050405020304" pitchFamily="18" charset="0"/>
              </a:rPr>
              <a:t>1 </a:t>
            </a:r>
            <a:r>
              <a:rPr lang="en-US" altLang="en-US" sz="3200">
                <a:cs typeface="Times New Roman" panose="02020603050405020304" pitchFamily="18" charset="0"/>
              </a:rPr>
              <a:t>0 0 0 </a:t>
            </a:r>
            <a:r>
              <a:rPr lang="en-US" altLang="en-US" sz="3200" b="1">
                <a:cs typeface="Times New Roman" panose="02020603050405020304" pitchFamily="18" charset="0"/>
              </a:rPr>
              <a:t>1</a:t>
            </a:r>
            <a:r>
              <a:rPr lang="en-US" altLang="en-US" sz="3200">
                <a:cs typeface="Times New Roman" panose="02020603050405020304" pitchFamily="18" charset="0"/>
              </a:rPr>
              <a:t> </a:t>
            </a:r>
          </a:p>
          <a:p>
            <a:r>
              <a:rPr lang="en-US" altLang="en-US" sz="3200" b="1">
                <a:cs typeface="Times New Roman" panose="02020603050405020304" pitchFamily="18" charset="0"/>
              </a:rPr>
              <a:t>1 </a:t>
            </a:r>
            <a:r>
              <a:rPr lang="en-US" altLang="en-US" sz="3200">
                <a:cs typeface="Times New Roman" panose="02020603050405020304" pitchFamily="18" charset="0"/>
              </a:rPr>
              <a:t>0 0 0 </a:t>
            </a:r>
            <a:r>
              <a:rPr lang="en-US" altLang="en-US" sz="3200" b="1">
                <a:cs typeface="Times New Roman" panose="02020603050405020304" pitchFamily="18" charset="0"/>
              </a:rPr>
              <a:t>1 </a:t>
            </a:r>
            <a:endParaRPr lang="en-US" altLang="en-US" sz="3200">
              <a:cs typeface="Times New Roman" panose="02020603050405020304" pitchFamily="18" charset="0"/>
            </a:endParaRPr>
          </a:p>
          <a:p>
            <a:r>
              <a:rPr lang="en-US" altLang="en-US" sz="3200" b="1">
                <a:cs typeface="Times New Roman" panose="02020603050405020304" pitchFamily="18" charset="0"/>
              </a:rPr>
              <a:t>1 1 1 1 </a:t>
            </a:r>
            <a:r>
              <a:rPr lang="en-US" altLang="en-US" sz="3200">
                <a:cs typeface="Times New Roman" panose="02020603050405020304" pitchFamily="18" charset="0"/>
              </a:rPr>
              <a:t>0 </a:t>
            </a:r>
          </a:p>
          <a:p>
            <a:endParaRPr lang="en-US" altLang="en-US" sz="3200"/>
          </a:p>
        </p:txBody>
      </p:sp>
      <p:sp>
        <p:nvSpPr>
          <p:cNvPr id="745475" name="TextBox 2">
            <a:extLst>
              <a:ext uri="{FF2B5EF4-FFF2-40B4-BE49-F238E27FC236}">
                <a16:creationId xmlns:a16="http://schemas.microsoft.com/office/drawing/2014/main" id="{EAE89132-9711-4EC5-A46F-FD4432460B77}"/>
              </a:ext>
            </a:extLst>
          </p:cNvPr>
          <p:cNvSpPr txBox="1">
            <a:spLocks noChangeArrowheads="1"/>
          </p:cNvSpPr>
          <p:nvPr/>
        </p:nvSpPr>
        <p:spPr bwMode="auto">
          <a:xfrm>
            <a:off x="0" y="4611688"/>
            <a:ext cx="9144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INPUT NEURONS : 7x5=35</a:t>
            </a:r>
          </a:p>
          <a:p>
            <a:pPr eaLnBrk="1" hangingPunct="1"/>
            <a:endParaRPr lang="en-US" altLang="en-US" sz="2800"/>
          </a:p>
          <a:p>
            <a:pPr eaLnBrk="1" hangingPunct="1"/>
            <a:r>
              <a:rPr lang="en-US" altLang="en-US" sz="2800"/>
              <a:t>PATTERNS :  36 (=26 alphabets + 10 numerals)</a:t>
            </a:r>
          </a:p>
          <a:p>
            <a:pPr eaLnBrk="1" hangingPunct="1"/>
            <a:endParaRPr lang="en-US" altLang="en-US" sz="2800"/>
          </a:p>
          <a:p>
            <a:pPr eaLnBrk="1" hangingPunct="1"/>
            <a:r>
              <a:rPr lang="en-US" altLang="en-US" sz="2800"/>
              <a:t>Patterns :  35 rows, 36 columns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5474"/>
                                        </p:tgtEl>
                                        <p:attrNameLst>
                                          <p:attrName>style.visibility</p:attrName>
                                        </p:attrNameLst>
                                      </p:cBhvr>
                                      <p:to>
                                        <p:strVal val="visible"/>
                                      </p:to>
                                    </p:set>
                                    <p:anim calcmode="lin" valueType="num">
                                      <p:cBhvr additive="base">
                                        <p:cTn id="7" dur="500" fill="hold"/>
                                        <p:tgtEl>
                                          <p:spTgt spid="745474"/>
                                        </p:tgtEl>
                                        <p:attrNameLst>
                                          <p:attrName>ppt_x</p:attrName>
                                        </p:attrNameLst>
                                      </p:cBhvr>
                                      <p:tavLst>
                                        <p:tav tm="0">
                                          <p:val>
                                            <p:strVal val="#ppt_x"/>
                                          </p:val>
                                        </p:tav>
                                        <p:tav tm="100000">
                                          <p:val>
                                            <p:strVal val="#ppt_x"/>
                                          </p:val>
                                        </p:tav>
                                      </p:tavLst>
                                    </p:anim>
                                    <p:anim calcmode="lin" valueType="num">
                                      <p:cBhvr additive="base">
                                        <p:cTn id="8" dur="500" fill="hold"/>
                                        <p:tgtEl>
                                          <p:spTgt spid="74547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5475">
                                            <p:txEl>
                                              <p:pRg st="0" end="0"/>
                                            </p:txEl>
                                          </p:spTgt>
                                        </p:tgtEl>
                                        <p:attrNameLst>
                                          <p:attrName>style.visibility</p:attrName>
                                        </p:attrNameLst>
                                      </p:cBhvr>
                                      <p:to>
                                        <p:strVal val="visible"/>
                                      </p:to>
                                    </p:set>
                                    <p:anim calcmode="lin" valueType="num">
                                      <p:cBhvr additive="base">
                                        <p:cTn id="13" dur="500" fill="hold"/>
                                        <p:tgtEl>
                                          <p:spTgt spid="74547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54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5475">
                                            <p:txEl>
                                              <p:pRg st="2" end="2"/>
                                            </p:txEl>
                                          </p:spTgt>
                                        </p:tgtEl>
                                        <p:attrNameLst>
                                          <p:attrName>style.visibility</p:attrName>
                                        </p:attrNameLst>
                                      </p:cBhvr>
                                      <p:to>
                                        <p:strVal val="visible"/>
                                      </p:to>
                                    </p:set>
                                    <p:anim calcmode="lin" valueType="num">
                                      <p:cBhvr additive="base">
                                        <p:cTn id="19" dur="500" fill="hold"/>
                                        <p:tgtEl>
                                          <p:spTgt spid="7454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54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5475">
                                            <p:txEl>
                                              <p:pRg st="4" end="4"/>
                                            </p:txEl>
                                          </p:spTgt>
                                        </p:tgtEl>
                                        <p:attrNameLst>
                                          <p:attrName>style.visibility</p:attrName>
                                        </p:attrNameLst>
                                      </p:cBhvr>
                                      <p:to>
                                        <p:strVal val="visible"/>
                                      </p:to>
                                    </p:set>
                                    <p:anim calcmode="lin" valueType="num">
                                      <p:cBhvr additive="base">
                                        <p:cTn id="25" dur="500" fill="hold"/>
                                        <p:tgtEl>
                                          <p:spTgt spid="74547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54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p:bldP spid="74547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3F1423A-3CC4-4504-9CAE-AE6BB70A19CA}"/>
              </a:ext>
            </a:extLst>
          </p:cNvPr>
          <p:cNvPicPr>
            <a:picLocks noChangeAspect="1" noChangeArrowheads="1"/>
          </p:cNvPicPr>
          <p:nvPr/>
        </p:nvPicPr>
        <p:blipFill>
          <a:blip r:embed="rId2">
            <a:lum bright="-22000"/>
            <a:extLst>
              <a:ext uri="{28A0092B-C50C-407E-A947-70E740481C1C}">
                <a14:useLocalDpi xmlns:a14="http://schemas.microsoft.com/office/drawing/2010/main" val="0"/>
              </a:ext>
            </a:extLst>
          </a:blip>
          <a:srcRect/>
          <a:stretch>
            <a:fillRect/>
          </a:stretch>
        </p:blipFill>
        <p:spPr bwMode="auto">
          <a:xfrm>
            <a:off x="0" y="0"/>
            <a:ext cx="9144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4466A94-0279-434E-B48A-EE76B7D124F1}"/>
              </a:ext>
            </a:extLst>
          </p:cNvPr>
          <p:cNvSpPr txBox="1">
            <a:spLocks noChangeArrowheads="1"/>
          </p:cNvSpPr>
          <p:nvPr/>
        </p:nvSpPr>
        <p:spPr bwMode="auto">
          <a:xfrm>
            <a:off x="0" y="480060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Calibri" panose="020F0502020204030204" pitchFamily="34" charset="0"/>
              </a:rPr>
              <a:t>Points in 2-dimensional space are to be classified into three clusters. Use a classifier network with three output lines, one for each class</a:t>
            </a:r>
          </a:p>
          <a:p>
            <a:pPr eaLnBrk="1" hangingPunct="1"/>
            <a:endParaRPr lang="en-US" altLang="en-US" sz="2800">
              <a:latin typeface="Calibri" panose="020F0502020204030204" pitchFamily="34" charset="0"/>
            </a:endParaRPr>
          </a:p>
          <a:p>
            <a:pPr eaLnBrk="1" hangingPunct="1"/>
            <a:endParaRPr lang="en-US" altLang="en-US" sz="280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a:extLst>
              <a:ext uri="{FF2B5EF4-FFF2-40B4-BE49-F238E27FC236}">
                <a16:creationId xmlns:a16="http://schemas.microsoft.com/office/drawing/2014/main" id="{6E747A27-85A6-46B4-BDA2-C52DBC93E602}"/>
              </a:ext>
            </a:extLst>
          </p:cNvPr>
          <p:cNvSpPr>
            <a:spLocks noChangeArrowheads="1"/>
          </p:cNvSpPr>
          <p:nvPr/>
        </p:nvSpPr>
        <p:spPr bwMode="auto">
          <a:xfrm>
            <a:off x="0" y="442913"/>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cs typeface="Times New Roman" panose="02020603050405020304" pitchFamily="18" charset="0"/>
              </a:rPr>
              <a:t>letterA =  [0 0 1 0 0 0 1 0 1 0 0 1 0 1 0 1 0 0 0 1 1 1 1 1 1 1 0 0 0 1 1 0 0 0 1 ]';</a:t>
            </a:r>
            <a:endParaRPr lang="en-US" altLang="en-US" sz="1100" b="1"/>
          </a:p>
          <a:p>
            <a:r>
              <a:rPr lang="en-US" altLang="en-US" sz="2000" b="1">
                <a:cs typeface="Times New Roman" panose="02020603050405020304" pitchFamily="18" charset="0"/>
              </a:rPr>
              <a:t>% the small ' represents transpose of the matrix</a:t>
            </a:r>
            <a:endParaRPr lang="en-US" altLang="en-US" sz="1100" b="1"/>
          </a:p>
          <a:p>
            <a:r>
              <a:rPr lang="en-US" altLang="en-US" sz="2000" b="1">
                <a:cs typeface="Times New Roman" panose="02020603050405020304" pitchFamily="18" charset="0"/>
              </a:rPr>
              <a:t>        </a:t>
            </a:r>
            <a:endParaRPr lang="en-US" altLang="en-US" sz="1100" b="1"/>
          </a:p>
          <a:p>
            <a:r>
              <a:rPr lang="da-DK" altLang="en-US" sz="2000" b="1">
                <a:cs typeface="Times New Roman" panose="02020603050405020304" pitchFamily="18" charset="0"/>
              </a:rPr>
              <a:t>letterB =  [1 1 1 1 0 1 0 0 0 1 1 0 0 0 1 1 1 1 1 0 1 0 0 0 1 1 0 0 0 1 1 1 1 1 0 ]';</a:t>
            </a:r>
            <a:endParaRPr lang="da-DK" altLang="en-US" sz="3200" b="1"/>
          </a:p>
        </p:txBody>
      </p:sp>
      <p:sp>
        <p:nvSpPr>
          <p:cNvPr id="754691" name="Rectangle 2">
            <a:extLst>
              <a:ext uri="{FF2B5EF4-FFF2-40B4-BE49-F238E27FC236}">
                <a16:creationId xmlns:a16="http://schemas.microsoft.com/office/drawing/2014/main" id="{517A48C7-89D5-4059-B1B8-AFEDF5193F7C}"/>
              </a:ext>
            </a:extLst>
          </p:cNvPr>
          <p:cNvSpPr>
            <a:spLocks noChangeArrowheads="1"/>
          </p:cNvSpPr>
          <p:nvPr/>
        </p:nvSpPr>
        <p:spPr bwMode="auto">
          <a:xfrm>
            <a:off x="0" y="2536825"/>
            <a:ext cx="95154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cs typeface="Times New Roman" panose="02020603050405020304" pitchFamily="18" charset="0"/>
              </a:rPr>
              <a:t>Letter Z =  [1 1 1 1 1 0 0 0 0 1 0 0 0 1 0 0 0 1 0 0 0 1 0 0 0 1 0 0 0 0 1 1 1 1 1 ]';</a:t>
            </a:r>
          </a:p>
          <a:p>
            <a:endParaRPr lang="en-US" altLang="en-US" sz="1100" b="1"/>
          </a:p>
          <a:p>
            <a:r>
              <a:rPr lang="en-US" altLang="en-US" sz="2000" b="1">
                <a:cs typeface="Times New Roman" panose="02020603050405020304" pitchFamily="18" charset="0"/>
              </a:rPr>
              <a:t>Number 0=[0 1 1 1 0 1 0 0 0 1 1 0 0 0 1 1 0 0 0 1 1 0 0 0 1 1 0 0 0 1 0 1 1 1 0 ]‘;</a:t>
            </a:r>
          </a:p>
          <a:p>
            <a:endParaRPr lang="en-US" altLang="en-US" sz="1100" b="1"/>
          </a:p>
          <a:p>
            <a:r>
              <a:rPr lang="en-US" altLang="en-US" sz="2000" b="1">
                <a:cs typeface="Times New Roman" panose="02020603050405020304" pitchFamily="18" charset="0"/>
              </a:rPr>
              <a:t>Number 1= [0 0 1 0 0 0 1 1 0 0 1 0 1 0 0 0 0 1 0 0 0 0 1 0 0 0 0 1 0 0 1 1 1 1 1 ]';</a:t>
            </a:r>
            <a:endParaRPr lang="en-US" altLang="en-US" sz="1100" b="1"/>
          </a:p>
          <a:p>
            <a:endParaRPr lang="en-US" altLang="en-US"/>
          </a:p>
        </p:txBody>
      </p:sp>
      <p:sp>
        <p:nvSpPr>
          <p:cNvPr id="754692" name="Rectangle 3">
            <a:extLst>
              <a:ext uri="{FF2B5EF4-FFF2-40B4-BE49-F238E27FC236}">
                <a16:creationId xmlns:a16="http://schemas.microsoft.com/office/drawing/2014/main" id="{2736478E-222F-4DDB-AE59-CA12C03D8070}"/>
              </a:ext>
            </a:extLst>
          </p:cNvPr>
          <p:cNvSpPr>
            <a:spLocks noChangeArrowheads="1"/>
          </p:cNvSpPr>
          <p:nvPr/>
        </p:nvSpPr>
        <p:spPr bwMode="auto">
          <a:xfrm>
            <a:off x="0" y="4448175"/>
            <a:ext cx="950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cs typeface="Times New Roman" panose="02020603050405020304" pitchFamily="18" charset="0"/>
              </a:rPr>
              <a:t>Number 9 =[0 1 1 1 0 1 0 0 0 1 1 0 0 0 1 0 1 1 1 1 0 0 0 0 1 0 0 0 0 1 1 1 1 1 0 ]';</a:t>
            </a:r>
            <a:endParaRPr lang="en-US" altLang="en-US" sz="3200" b="1"/>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a:extLst>
              <a:ext uri="{FF2B5EF4-FFF2-40B4-BE49-F238E27FC236}">
                <a16:creationId xmlns:a16="http://schemas.microsoft.com/office/drawing/2014/main" id="{85BE1408-C425-4A3B-A525-FDFB0B6BE071}"/>
              </a:ext>
            </a:extLst>
          </p:cNvPr>
          <p:cNvSpPr>
            <a:spLocks noChangeArrowheads="1"/>
          </p:cNvSpPr>
          <p:nvPr/>
        </p:nvSpPr>
        <p:spPr bwMode="auto">
          <a:xfrm>
            <a:off x="0" y="-107950"/>
            <a:ext cx="91440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cs typeface="Times New Roman" panose="02020603050405020304" pitchFamily="18" charset="0"/>
              </a:rPr>
              <a:t>alphabet =</a:t>
            </a:r>
          </a:p>
          <a:p>
            <a:r>
              <a:rPr lang="en-US" altLang="en-US" sz="2800">
                <a:cs typeface="Times New Roman" panose="02020603050405020304" pitchFamily="18" charset="0"/>
              </a:rPr>
              <a:t> [letterA,letterB,letterC,letterD,letterE,letterF,….number5,number6,number7,number8,number9];</a:t>
            </a:r>
          </a:p>
          <a:p>
            <a:endParaRPr lang="en-US" altLang="en-US" sz="1400"/>
          </a:p>
          <a:p>
            <a:r>
              <a:rPr lang="en-US" altLang="en-US" sz="2800">
                <a:solidFill>
                  <a:srgbClr val="FF0000"/>
                </a:solidFill>
                <a:cs typeface="Times New Roman" panose="02020603050405020304" pitchFamily="18" charset="0"/>
              </a:rPr>
              <a:t>targets = eye(36);</a:t>
            </a:r>
          </a:p>
          <a:p>
            <a:endParaRPr lang="en-US" altLang="en-US" sz="1400"/>
          </a:p>
          <a:p>
            <a:r>
              <a:rPr lang="en-US" altLang="en-US" sz="2800">
                <a:cs typeface="Times New Roman" panose="02020603050405020304" pitchFamily="18" charset="0"/>
              </a:rPr>
              <a:t>%    the eye function takes a number argument and returns an identity matrix of dimension equal to the number passed to it</a:t>
            </a:r>
            <a:endParaRPr lang="en-US" altLang="en-US" sz="1400"/>
          </a:p>
          <a:p>
            <a:r>
              <a:rPr lang="en-US" altLang="en-US" sz="2800">
                <a:cs typeface="Times New Roman" panose="02020603050405020304" pitchFamily="18" charset="0"/>
              </a:rPr>
              <a:t>%    eg eye(4)</a:t>
            </a:r>
            <a:endParaRPr lang="en-US" altLang="en-US" sz="1400"/>
          </a:p>
          <a:p>
            <a:r>
              <a:rPr lang="en-US" altLang="en-US" sz="2800">
                <a:cs typeface="Times New Roman" panose="02020603050405020304" pitchFamily="18" charset="0"/>
              </a:rPr>
              <a:t>%ans =</a:t>
            </a:r>
            <a:endParaRPr lang="en-US" altLang="en-US" sz="1400"/>
          </a:p>
          <a:p>
            <a:r>
              <a:rPr lang="en-US" altLang="en-US" sz="2800">
                <a:cs typeface="Times New Roman" panose="02020603050405020304" pitchFamily="18" charset="0"/>
              </a:rPr>
              <a:t> %    1     0     0     0</a:t>
            </a:r>
            <a:endParaRPr lang="en-US" altLang="en-US" sz="1400"/>
          </a:p>
          <a:p>
            <a:r>
              <a:rPr lang="en-US" altLang="en-US" sz="2800">
                <a:cs typeface="Times New Roman" panose="02020603050405020304" pitchFamily="18" charset="0"/>
              </a:rPr>
              <a:t> %    0     1     0     0</a:t>
            </a:r>
            <a:endParaRPr lang="en-US" altLang="en-US" sz="1400"/>
          </a:p>
          <a:p>
            <a:r>
              <a:rPr lang="en-US" altLang="en-US" sz="2800">
                <a:cs typeface="Times New Roman" panose="02020603050405020304" pitchFamily="18" charset="0"/>
              </a:rPr>
              <a:t> %    0     0     1     0</a:t>
            </a:r>
            <a:endParaRPr lang="en-US" altLang="en-US" sz="1400"/>
          </a:p>
          <a:p>
            <a:r>
              <a:rPr lang="en-US" altLang="en-US" sz="2800">
                <a:cs typeface="Times New Roman" panose="02020603050405020304" pitchFamily="18" charset="0"/>
              </a:rPr>
              <a:t> %    0     0     0     1</a:t>
            </a:r>
            <a:endParaRPr lang="en-US" altLang="en-US" sz="400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a:extLst>
              <a:ext uri="{FF2B5EF4-FFF2-40B4-BE49-F238E27FC236}">
                <a16:creationId xmlns:a16="http://schemas.microsoft.com/office/drawing/2014/main" id="{D08AE8B6-8358-4217-9F5E-B57AEEB3F48D}"/>
              </a:ext>
            </a:extLst>
          </p:cNvPr>
          <p:cNvSpPr>
            <a:spLocks noChangeArrowheads="1"/>
          </p:cNvSpPr>
          <p:nvPr/>
        </p:nvSpPr>
        <p:spPr bwMode="auto">
          <a:xfrm>
            <a:off x="0" y="0"/>
            <a:ext cx="84153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cs typeface="Times New Roman" panose="02020603050405020304" pitchFamily="18" charset="0"/>
              </a:rPr>
              <a:t>%    Each target vector has 36 elements with</a:t>
            </a:r>
            <a:endParaRPr lang="en-US" altLang="en-US" sz="1400"/>
          </a:p>
          <a:p>
            <a:r>
              <a:rPr lang="en-US" altLang="en-US" sz="2800">
                <a:cs typeface="Times New Roman" panose="02020603050405020304" pitchFamily="18" charset="0"/>
              </a:rPr>
              <a:t>%    all zeros, except for a single 1.  A has a 1 in the</a:t>
            </a:r>
            <a:endParaRPr lang="en-US" altLang="en-US" sz="1400"/>
          </a:p>
          <a:p>
            <a:r>
              <a:rPr lang="en-US" altLang="en-US" sz="2800">
                <a:cs typeface="Times New Roman" panose="02020603050405020304" pitchFamily="18" charset="0"/>
              </a:rPr>
              <a:t>%    first element, B in the second, etc</a:t>
            </a:r>
            <a:r>
              <a:rPr lang="en-US" altLang="en-US" sz="1200">
                <a:cs typeface="Times New Roman" panose="02020603050405020304" pitchFamily="18" charset="0"/>
              </a:rPr>
              <a:t>.</a:t>
            </a:r>
            <a:endParaRPr lang="en-US" altLang="en-US"/>
          </a:p>
        </p:txBody>
      </p:sp>
      <p:sp>
        <p:nvSpPr>
          <p:cNvPr id="756739" name="Rectangle 2">
            <a:extLst>
              <a:ext uri="{FF2B5EF4-FFF2-40B4-BE49-F238E27FC236}">
                <a16:creationId xmlns:a16="http://schemas.microsoft.com/office/drawing/2014/main" id="{3048C419-4A0C-4ECB-8CFA-43A583F9D776}"/>
              </a:ext>
            </a:extLst>
          </p:cNvPr>
          <p:cNvSpPr>
            <a:spLocks noChangeArrowheads="1"/>
          </p:cNvSpPr>
          <p:nvPr/>
        </p:nvSpPr>
        <p:spPr bwMode="auto">
          <a:xfrm>
            <a:off x="0" y="2278063"/>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000" b="1">
                <a:cs typeface="Times New Roman" panose="02020603050405020304" pitchFamily="18" charset="0"/>
              </a:rPr>
              <a:t>net = newff(minmax(alphabet),[10 36],{'logsig' 'logsig'},'traingdx');</a:t>
            </a:r>
            <a:endParaRPr lang="en-US" altLang="en-US" sz="3200" b="1"/>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5">
            <a:extLst>
              <a:ext uri="{FF2B5EF4-FFF2-40B4-BE49-F238E27FC236}">
                <a16:creationId xmlns:a16="http://schemas.microsoft.com/office/drawing/2014/main" id="{CDDBDA48-FDE6-4479-A2D2-62C44A3A5366}"/>
              </a:ext>
            </a:extLst>
          </p:cNvPr>
          <p:cNvSpPr>
            <a:spLocks noChangeArrowheads="1"/>
          </p:cNvSpPr>
          <p:nvPr/>
        </p:nvSpPr>
        <p:spPr bwMode="auto">
          <a:xfrm>
            <a:off x="0" y="2540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a:latin typeface="Calibri" panose="020F0502020204030204" pitchFamily="34" charset="0"/>
              </a:rPr>
              <a:t>Compre- Dec 2017</a:t>
            </a:r>
          </a:p>
          <a:p>
            <a:endParaRPr lang="en-US" altLang="en-US" sz="2800">
              <a:latin typeface="Calibri" panose="020F0502020204030204" pitchFamily="34" charset="0"/>
            </a:endParaRPr>
          </a:p>
          <a:p>
            <a:r>
              <a:rPr lang="en-US" altLang="en-US" sz="2800" b="1">
                <a:latin typeface="Calibri" panose="020F0502020204030204" pitchFamily="34" charset="0"/>
              </a:rPr>
              <a:t>Neural network is to be trained using BPA to identify the alphabet presented plus the next alphabet of word “THIS”.  </a:t>
            </a:r>
            <a:endParaRPr lang="en-US" altLang="en-US" sz="1600" b="1"/>
          </a:p>
          <a:p>
            <a:r>
              <a:rPr lang="en-US" altLang="en-US" sz="2800" b="1">
                <a:latin typeface="Calibri" panose="020F0502020204030204" pitchFamily="34" charset="0"/>
              </a:rPr>
              <a:t>Desired outputs:  when </a:t>
            </a:r>
            <a:r>
              <a:rPr lang="en-US" altLang="en-US" sz="2800" b="1" i="1">
                <a:latin typeface="Calibri" panose="020F0502020204030204" pitchFamily="34" charset="0"/>
              </a:rPr>
              <a:t>T</a:t>
            </a:r>
            <a:r>
              <a:rPr lang="en-US" altLang="en-US" sz="2800" b="1">
                <a:latin typeface="Calibri" panose="020F0502020204030204" pitchFamily="34" charset="0"/>
              </a:rPr>
              <a:t> is presented, T at upper node and H at lower node; when </a:t>
            </a:r>
            <a:r>
              <a:rPr lang="en-US" altLang="en-US" sz="2800" b="1" i="1">
                <a:latin typeface="Calibri" panose="020F0502020204030204" pitchFamily="34" charset="0"/>
              </a:rPr>
              <a:t>H</a:t>
            </a:r>
            <a:r>
              <a:rPr lang="en-US" altLang="en-US" sz="2800" b="1">
                <a:latin typeface="Calibri" panose="020F0502020204030204" pitchFamily="34" charset="0"/>
              </a:rPr>
              <a:t> is presented, H at upper node and I at lower node; when </a:t>
            </a:r>
            <a:r>
              <a:rPr lang="en-US" altLang="en-US" sz="2800" b="1" i="1">
                <a:latin typeface="Calibri" panose="020F0502020204030204" pitchFamily="34" charset="0"/>
              </a:rPr>
              <a:t>I</a:t>
            </a:r>
            <a:r>
              <a:rPr lang="en-US" altLang="en-US" sz="2800" b="1">
                <a:latin typeface="Calibri" panose="020F0502020204030204" pitchFamily="34" charset="0"/>
              </a:rPr>
              <a:t> is presented, I at upper node and S at lower node, and when </a:t>
            </a:r>
            <a:r>
              <a:rPr lang="en-US" altLang="en-US" sz="2800" b="1" i="1">
                <a:latin typeface="Calibri" panose="020F0502020204030204" pitchFamily="34" charset="0"/>
              </a:rPr>
              <a:t>S</a:t>
            </a:r>
            <a:r>
              <a:rPr lang="en-US" altLang="en-US" sz="2800" b="1">
                <a:latin typeface="Calibri" panose="020F0502020204030204" pitchFamily="34" charset="0"/>
              </a:rPr>
              <a:t> is presented, S at upper node and 0 at lower node.</a:t>
            </a:r>
          </a:p>
          <a:p>
            <a:endParaRPr lang="en-US" altLang="en-US" sz="1600" b="1"/>
          </a:p>
          <a:p>
            <a:r>
              <a:rPr lang="en-US" altLang="en-US" sz="2800" b="1">
                <a:latin typeface="Calibri" panose="020F0502020204030204" pitchFamily="34" charset="0"/>
              </a:rPr>
              <a:t>Input to network is binary representation of alphabets read row-wise from left to right (x=1, 0 otherwise, as shown in figure below). Outputs of network are decimal equivalent of binary representations of alphabets inputted, divided by 2</a:t>
            </a:r>
            <a:r>
              <a:rPr lang="en-US" altLang="en-US" sz="2800" b="1" baseline="30000">
                <a:latin typeface="Calibri" panose="020F0502020204030204" pitchFamily="34" charset="0"/>
              </a:rPr>
              <a:t>n</a:t>
            </a:r>
            <a:r>
              <a:rPr lang="en-US" altLang="en-US" sz="2800" b="1">
                <a:latin typeface="Calibri" panose="020F0502020204030204" pitchFamily="34" charset="0"/>
              </a:rPr>
              <a:t>, where n =9.</a:t>
            </a:r>
            <a:endParaRPr lang="en-US" altLang="en-US" sz="1600" b="1"/>
          </a:p>
          <a:p>
            <a:endParaRPr lang="en-US" altLang="en-US" sz="2400"/>
          </a:p>
        </p:txBody>
      </p:sp>
      <p:sp>
        <p:nvSpPr>
          <p:cNvPr id="757763" name="Rectangle 6">
            <a:extLst>
              <a:ext uri="{FF2B5EF4-FFF2-40B4-BE49-F238E27FC236}">
                <a16:creationId xmlns:a16="http://schemas.microsoft.com/office/drawing/2014/main" id="{0C4C4B88-6BBC-4910-887A-C4CB3CC12213}"/>
              </a:ext>
            </a:extLst>
          </p:cNvPr>
          <p:cNvSpPr>
            <a:spLocks noChangeArrowheads="1"/>
          </p:cNvSpPr>
          <p:nvPr/>
        </p:nvSpPr>
        <p:spPr bwMode="auto">
          <a:xfrm>
            <a:off x="0" y="923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latin typeface="Calibri" panose="020F0502020204030204" pitchFamily="34" charset="0"/>
              </a:rPr>
              <a:t>		 </a:t>
            </a:r>
            <a:r>
              <a:rPr lang="en-US" altLang="en-US" sz="1100" b="1">
                <a:latin typeface="Calibri" panose="020F0502020204030204" pitchFamily="34" charset="0"/>
              </a:rPr>
              <a:t> </a:t>
            </a:r>
            <a:endParaRPr lang="en-US" altLang="en-US"/>
          </a:p>
        </p:txBody>
      </p:sp>
      <p:sp>
        <p:nvSpPr>
          <p:cNvPr id="757764" name="Rectangle 7">
            <a:extLst>
              <a:ext uri="{FF2B5EF4-FFF2-40B4-BE49-F238E27FC236}">
                <a16:creationId xmlns:a16="http://schemas.microsoft.com/office/drawing/2014/main" id="{CE6DD433-0D0D-4EA8-9C71-0B439D8FCBA6}"/>
              </a:ext>
            </a:extLst>
          </p:cNvPr>
          <p:cNvSpPr>
            <a:spLocks noChangeArrowheads="1"/>
          </p:cNvSpPr>
          <p:nvPr/>
        </p:nvSpPr>
        <p:spPr bwMode="auto">
          <a:xfrm>
            <a:off x="0" y="1390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latin typeface="Calibri" panose="020F0502020204030204" pitchFamily="34" charset="0"/>
              </a:rPr>
              <a:t>		</a:t>
            </a:r>
            <a:endParaRPr lang="en-US" altLang="en-US"/>
          </a:p>
        </p:txBody>
      </p:sp>
      <p:sp>
        <p:nvSpPr>
          <p:cNvPr id="757765" name="Rectangle 8">
            <a:extLst>
              <a:ext uri="{FF2B5EF4-FFF2-40B4-BE49-F238E27FC236}">
                <a16:creationId xmlns:a16="http://schemas.microsoft.com/office/drawing/2014/main" id="{171F1D67-B0E3-4234-9C99-32C676C3DCAD}"/>
              </a:ext>
            </a:extLst>
          </p:cNvPr>
          <p:cNvSpPr>
            <a:spLocks noChangeArrowheads="1"/>
          </p:cNvSpPr>
          <p:nvPr/>
        </p:nvSpPr>
        <p:spPr bwMode="auto">
          <a:xfrm>
            <a:off x="0"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latin typeface="Calibri" panose="020F0502020204030204" pitchFamily="34" charset="0"/>
              </a:rPr>
              <a:t>		</a:t>
            </a:r>
            <a:endParaRPr lang="en-US" altLang="en-US"/>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9">
            <a:extLst>
              <a:ext uri="{FF2B5EF4-FFF2-40B4-BE49-F238E27FC236}">
                <a16:creationId xmlns:a16="http://schemas.microsoft.com/office/drawing/2014/main" id="{5AB1ED34-849B-4DA9-A289-3B712E71C06B}"/>
              </a:ext>
            </a:extLst>
          </p:cNvPr>
          <p:cNvSpPr>
            <a:spLocks noChangeArrowheads="1"/>
          </p:cNvSpPr>
          <p:nvPr/>
        </p:nvSpPr>
        <p:spPr bwMode="auto">
          <a:xfrm>
            <a:off x="0" y="0"/>
            <a:ext cx="91440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800">
                <a:latin typeface="Calibri" panose="020F0502020204030204" pitchFamily="34" charset="0"/>
              </a:rPr>
              <a:t>Show one forward and backward pass of BPA when alphabet T is presented. Learning rate is 0.6, all initial weights are set as 0.5. There is one hidden layer with one neuron. Activation function at hidden layer is tan sigmoid with steepness factor of 2.0, activation function at output layer is linear function.</a:t>
            </a:r>
            <a:endParaRPr lang="en-US" altLang="en-US" sz="1600"/>
          </a:p>
          <a:p>
            <a:pPr>
              <a:buFontTx/>
              <a:buChar char="•"/>
            </a:pPr>
            <a:r>
              <a:rPr lang="en-US" altLang="en-US" sz="2800">
                <a:latin typeface="Calibri" panose="020F0502020204030204" pitchFamily="34" charset="0"/>
              </a:rPr>
              <a:t>Write Matlab code covering only (i) to (iv), when network is to be trained for all characters in word THIS. First hidden layer has 12 nodes, second hidden layer has 6 nodes, activation function at both hidden layer is logsig, activation function at output layer is linear activation function</a:t>
            </a:r>
            <a:endParaRPr lang="en-US" altLang="en-US" sz="1600"/>
          </a:p>
          <a:p>
            <a:r>
              <a:rPr lang="en-US" altLang="en-US" sz="2800">
                <a:latin typeface="Calibri" panose="020F0502020204030204" pitchFamily="34" charset="0"/>
              </a:rPr>
              <a:t>(i) Define pattern and target vector as used in matlab programming</a:t>
            </a:r>
            <a:endParaRPr lang="en-US" altLang="en-US" sz="1600"/>
          </a:p>
          <a:p>
            <a:r>
              <a:rPr lang="en-US" altLang="en-US" sz="2800">
                <a:latin typeface="Calibri" panose="020F0502020204030204" pitchFamily="34" charset="0"/>
              </a:rPr>
              <a:t>(ii) Set error goal as E-06, maximum number of epochs as 1000</a:t>
            </a:r>
            <a:endParaRPr lang="en-US" altLang="en-US" sz="1600"/>
          </a:p>
          <a:p>
            <a:r>
              <a:rPr lang="en-US" altLang="en-US" sz="2800">
                <a:latin typeface="Calibri" panose="020F0502020204030204" pitchFamily="34" charset="0"/>
              </a:rPr>
              <a:t>(iii) Define object net using newff command</a:t>
            </a:r>
            <a:r>
              <a:rPr lang="en-US" altLang="en-US" sz="2800"/>
              <a:t> (iv) </a:t>
            </a:r>
            <a:r>
              <a:rPr lang="en-US" altLang="en-US" sz="2400"/>
              <a:t>Train the net with pattern vector and test for letter H	</a:t>
            </a:r>
            <a:r>
              <a:rPr lang="en-US" altLang="en-US" sz="1400"/>
              <a:t> </a:t>
            </a:r>
            <a:endParaRPr lang="en-US" altLang="en-US" sz="4000"/>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4">
            <a:extLst>
              <a:ext uri="{FF2B5EF4-FFF2-40B4-BE49-F238E27FC236}">
                <a16:creationId xmlns:a16="http://schemas.microsoft.com/office/drawing/2014/main" id="{734F7B79-937C-4E04-A9E6-E5DAC1EDE85E}"/>
              </a:ext>
            </a:extLst>
          </p:cNvPr>
          <p:cNvGraphicFramePr>
            <a:graphicFrameLocks noChangeAspect="1"/>
          </p:cNvGraphicFramePr>
          <p:nvPr/>
        </p:nvGraphicFramePr>
        <p:xfrm>
          <a:off x="0" y="0"/>
          <a:ext cx="1152525" cy="1377950"/>
        </p:xfrm>
        <a:graphic>
          <a:graphicData uri="http://schemas.openxmlformats.org/presentationml/2006/ole">
            <mc:AlternateContent xmlns:mc="http://schemas.openxmlformats.org/markup-compatibility/2006">
              <mc:Choice xmlns:v="urn:schemas-microsoft-com:vml" Requires="v">
                <p:oleObj spid="_x0000_s73747" name="Equation" r:id="rId3" imgW="393529" imgH="469696" progId="Equation.DSMT4">
                  <p:embed/>
                </p:oleObj>
              </mc:Choice>
              <mc:Fallback>
                <p:oleObj name="Equation" r:id="rId3" imgW="393529" imgH="469696"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152525"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1" name="Object 3">
            <a:extLst>
              <a:ext uri="{FF2B5EF4-FFF2-40B4-BE49-F238E27FC236}">
                <a16:creationId xmlns:a16="http://schemas.microsoft.com/office/drawing/2014/main" id="{3AF9C2AD-500C-4298-B44F-354293FE8D94}"/>
              </a:ext>
            </a:extLst>
          </p:cNvPr>
          <p:cNvGraphicFramePr>
            <a:graphicFrameLocks noChangeAspect="1"/>
          </p:cNvGraphicFramePr>
          <p:nvPr/>
        </p:nvGraphicFramePr>
        <p:xfrm>
          <a:off x="1905000" y="0"/>
          <a:ext cx="1152525" cy="1377950"/>
        </p:xfrm>
        <a:graphic>
          <a:graphicData uri="http://schemas.openxmlformats.org/presentationml/2006/ole">
            <mc:AlternateContent xmlns:mc="http://schemas.openxmlformats.org/markup-compatibility/2006">
              <mc:Choice xmlns:v="urn:schemas-microsoft-com:vml" Requires="v">
                <p:oleObj spid="_x0000_s73748" name="Equation" r:id="rId5" imgW="393529" imgH="469696" progId="Equation.DSMT4">
                  <p:embed/>
                </p:oleObj>
              </mc:Choice>
              <mc:Fallback>
                <p:oleObj name="Equation" r:id="rId5" imgW="393529" imgH="469696"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0"/>
                        <a:ext cx="1152525" cy="1377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2" name="Object 2">
            <a:extLst>
              <a:ext uri="{FF2B5EF4-FFF2-40B4-BE49-F238E27FC236}">
                <a16:creationId xmlns:a16="http://schemas.microsoft.com/office/drawing/2014/main" id="{95F60419-A16A-4F85-978E-8962DD49EF99}"/>
              </a:ext>
            </a:extLst>
          </p:cNvPr>
          <p:cNvGraphicFramePr>
            <a:graphicFrameLocks noChangeAspect="1"/>
          </p:cNvGraphicFramePr>
          <p:nvPr/>
        </p:nvGraphicFramePr>
        <p:xfrm>
          <a:off x="3962400" y="0"/>
          <a:ext cx="1143000" cy="1400175"/>
        </p:xfrm>
        <a:graphic>
          <a:graphicData uri="http://schemas.openxmlformats.org/presentationml/2006/ole">
            <mc:AlternateContent xmlns:mc="http://schemas.openxmlformats.org/markup-compatibility/2006">
              <mc:Choice xmlns:v="urn:schemas-microsoft-com:vml" Requires="v">
                <p:oleObj spid="_x0000_s73749" name="Equation" r:id="rId7" imgW="380835" imgH="469696" progId="Equation.DSMT4">
                  <p:embed/>
                </p:oleObj>
              </mc:Choice>
              <mc:Fallback>
                <p:oleObj name="Equation" r:id="rId7" imgW="380835" imgH="469696"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0"/>
                        <a:ext cx="1143000"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733" name="Object 1">
            <a:extLst>
              <a:ext uri="{FF2B5EF4-FFF2-40B4-BE49-F238E27FC236}">
                <a16:creationId xmlns:a16="http://schemas.microsoft.com/office/drawing/2014/main" id="{2E59DA0B-5E1E-4D15-81F9-6336720F31E8}"/>
              </a:ext>
            </a:extLst>
          </p:cNvPr>
          <p:cNvGraphicFramePr>
            <a:graphicFrameLocks noChangeAspect="1"/>
          </p:cNvGraphicFramePr>
          <p:nvPr/>
        </p:nvGraphicFramePr>
        <p:xfrm>
          <a:off x="5715000" y="0"/>
          <a:ext cx="1066800" cy="1274763"/>
        </p:xfrm>
        <a:graphic>
          <a:graphicData uri="http://schemas.openxmlformats.org/presentationml/2006/ole">
            <mc:AlternateContent xmlns:mc="http://schemas.openxmlformats.org/markup-compatibility/2006">
              <mc:Choice xmlns:v="urn:schemas-microsoft-com:vml" Requires="v">
                <p:oleObj spid="_x0000_s73750" name="Equation" r:id="rId9" imgW="393529" imgH="469696" progId="Equation.DSMT4">
                  <p:embed/>
                </p:oleObj>
              </mc:Choice>
              <mc:Fallback>
                <p:oleObj name="Equation" r:id="rId9" imgW="393529" imgH="469696"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0"/>
                        <a:ext cx="1066800" cy="1274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4" name="Rectangle 6">
            <a:extLst>
              <a:ext uri="{FF2B5EF4-FFF2-40B4-BE49-F238E27FC236}">
                <a16:creationId xmlns:a16="http://schemas.microsoft.com/office/drawing/2014/main" id="{0D9CF0F9-707F-47D2-A93B-A25E5813578F}"/>
              </a:ext>
            </a:extLst>
          </p:cNvPr>
          <p:cNvSpPr>
            <a:spLocks noChangeArrowheads="1"/>
          </p:cNvSpPr>
          <p:nvPr/>
        </p:nvSpPr>
        <p:spPr bwMode="auto">
          <a:xfrm>
            <a:off x="0" y="923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latin typeface="Calibri" panose="020F0502020204030204" pitchFamily="34" charset="0"/>
              </a:rPr>
              <a:t>		 </a:t>
            </a:r>
            <a:r>
              <a:rPr lang="en-US" altLang="en-US" sz="1100" b="1">
                <a:latin typeface="Calibri" panose="020F0502020204030204" pitchFamily="34" charset="0"/>
              </a:rPr>
              <a:t> </a:t>
            </a:r>
            <a:endParaRPr lang="en-US" altLang="en-US"/>
          </a:p>
        </p:txBody>
      </p:sp>
      <p:sp>
        <p:nvSpPr>
          <p:cNvPr id="73735" name="Rectangle 7">
            <a:extLst>
              <a:ext uri="{FF2B5EF4-FFF2-40B4-BE49-F238E27FC236}">
                <a16:creationId xmlns:a16="http://schemas.microsoft.com/office/drawing/2014/main" id="{1BC9FF80-860F-433B-9F44-7BEA3D6EB63A}"/>
              </a:ext>
            </a:extLst>
          </p:cNvPr>
          <p:cNvSpPr>
            <a:spLocks noChangeArrowheads="1"/>
          </p:cNvSpPr>
          <p:nvPr/>
        </p:nvSpPr>
        <p:spPr bwMode="auto">
          <a:xfrm>
            <a:off x="0" y="1390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latin typeface="Calibri" panose="020F0502020204030204" pitchFamily="34" charset="0"/>
              </a:rPr>
              <a:t>		</a:t>
            </a:r>
            <a:endParaRPr lang="en-US" altLang="en-US"/>
          </a:p>
        </p:txBody>
      </p:sp>
      <p:sp>
        <p:nvSpPr>
          <p:cNvPr id="73736" name="Rectangle 8">
            <a:extLst>
              <a:ext uri="{FF2B5EF4-FFF2-40B4-BE49-F238E27FC236}">
                <a16:creationId xmlns:a16="http://schemas.microsoft.com/office/drawing/2014/main" id="{45D4CD95-FFD4-438D-BE8E-1E5514990968}"/>
              </a:ext>
            </a:extLst>
          </p:cNvPr>
          <p:cNvSpPr>
            <a:spLocks noChangeArrowheads="1"/>
          </p:cNvSpPr>
          <p:nvPr/>
        </p:nvSpPr>
        <p:spPr bwMode="auto">
          <a:xfrm>
            <a:off x="0" y="1857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100">
                <a:latin typeface="Calibri" panose="020F0502020204030204" pitchFamily="34" charset="0"/>
              </a:rPr>
              <a:t>		</a:t>
            </a:r>
            <a:endParaRPr lang="en-US" altLang="en-US"/>
          </a:p>
        </p:txBody>
      </p:sp>
      <p:sp>
        <p:nvSpPr>
          <p:cNvPr id="13" name="TextBox 12">
            <a:extLst>
              <a:ext uri="{FF2B5EF4-FFF2-40B4-BE49-F238E27FC236}">
                <a16:creationId xmlns:a16="http://schemas.microsoft.com/office/drawing/2014/main" id="{94F87D9A-22AA-4BFC-A039-5A934E27C916}"/>
              </a:ext>
            </a:extLst>
          </p:cNvPr>
          <p:cNvSpPr txBox="1">
            <a:spLocks noChangeArrowheads="1"/>
          </p:cNvSpPr>
          <p:nvPr/>
        </p:nvSpPr>
        <p:spPr bwMode="auto">
          <a:xfrm>
            <a:off x="0" y="3962400"/>
            <a:ext cx="9144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 = 111010 010   Decimal equivalent  of T = 466,  desired output = 466/512   =0.910</a:t>
            </a:r>
          </a:p>
          <a:p>
            <a:pPr eaLnBrk="1" hangingPunct="1"/>
            <a:endParaRPr lang="en-US" altLang="en-US" sz="2800"/>
          </a:p>
          <a:p>
            <a:pPr eaLnBrk="1" hangingPunct="1"/>
            <a:r>
              <a:rPr lang="en-US" altLang="en-US" sz="2800"/>
              <a:t>H  = 101111101      Decimal equivalent of H = 381,  desired output = 381/512   =0.744</a:t>
            </a:r>
          </a:p>
        </p:txBody>
      </p:sp>
      <p:sp>
        <p:nvSpPr>
          <p:cNvPr id="14" name="TextBox 13">
            <a:extLst>
              <a:ext uri="{FF2B5EF4-FFF2-40B4-BE49-F238E27FC236}">
                <a16:creationId xmlns:a16="http://schemas.microsoft.com/office/drawing/2014/main" id="{33B75C61-C7E1-41CD-866D-18A926DC9E84}"/>
              </a:ext>
            </a:extLst>
          </p:cNvPr>
          <p:cNvSpPr txBox="1">
            <a:spLocks noChangeArrowheads="1"/>
          </p:cNvSpPr>
          <p:nvPr/>
        </p:nvSpPr>
        <p:spPr bwMode="auto">
          <a:xfrm>
            <a:off x="0" y="1981200"/>
            <a:ext cx="88392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Number of Inputs : 9</a:t>
            </a:r>
          </a:p>
          <a:p>
            <a:pPr eaLnBrk="1" hangingPunct="1"/>
            <a:r>
              <a:rPr lang="en-US" altLang="en-US" sz="3200"/>
              <a:t>Number of Outputs : 2</a:t>
            </a:r>
          </a:p>
          <a:p>
            <a:pPr eaLnBrk="1" hangingPunct="1"/>
            <a:r>
              <a:rPr lang="en-US" altLang="en-US" sz="3200"/>
              <a:t>Number of hidden nodes :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2">
            <a:extLst>
              <a:ext uri="{FF2B5EF4-FFF2-40B4-BE49-F238E27FC236}">
                <a16:creationId xmlns:a16="http://schemas.microsoft.com/office/drawing/2014/main" id="{555461C0-AFDB-43B1-951D-E3E740C16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67400"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4754" name="Object 3">
            <a:extLst>
              <a:ext uri="{FF2B5EF4-FFF2-40B4-BE49-F238E27FC236}">
                <a16:creationId xmlns:a16="http://schemas.microsoft.com/office/drawing/2014/main" id="{202DBC9E-1D8D-4A9C-8CC6-7CC1DC581C29}"/>
              </a:ext>
            </a:extLst>
          </p:cNvPr>
          <p:cNvGraphicFramePr>
            <a:graphicFrameLocks noChangeAspect="1"/>
          </p:cNvGraphicFramePr>
          <p:nvPr/>
        </p:nvGraphicFramePr>
        <p:xfrm>
          <a:off x="228600" y="2971800"/>
          <a:ext cx="8270875" cy="3640138"/>
        </p:xfrm>
        <a:graphic>
          <a:graphicData uri="http://schemas.openxmlformats.org/presentationml/2006/ole">
            <mc:AlternateContent xmlns:mc="http://schemas.openxmlformats.org/markup-compatibility/2006">
              <mc:Choice xmlns:v="urn:schemas-microsoft-com:vml" Requires="v">
                <p:oleObj spid="_x0000_s74758" name="Equation" r:id="rId4" imgW="2539800" imgH="1117440" progId="Equation.DSMT4">
                  <p:embed/>
                </p:oleObj>
              </mc:Choice>
              <mc:Fallback>
                <p:oleObj name="Equation" r:id="rId4" imgW="2539800" imgH="111744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971800"/>
                        <a:ext cx="8270875" cy="3640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3">
            <a:extLst>
              <a:ext uri="{FF2B5EF4-FFF2-40B4-BE49-F238E27FC236}">
                <a16:creationId xmlns:a16="http://schemas.microsoft.com/office/drawing/2014/main" id="{D98F1AAF-90A7-48E4-A3B5-A282E0120D58}"/>
              </a:ext>
            </a:extLst>
          </p:cNvPr>
          <p:cNvGraphicFramePr>
            <a:graphicFrameLocks noChangeAspect="1"/>
          </p:cNvGraphicFramePr>
          <p:nvPr/>
        </p:nvGraphicFramePr>
        <p:xfrm>
          <a:off x="1066800" y="0"/>
          <a:ext cx="5334000" cy="5173663"/>
        </p:xfrm>
        <a:graphic>
          <a:graphicData uri="http://schemas.openxmlformats.org/presentationml/2006/ole">
            <mc:AlternateContent xmlns:mc="http://schemas.openxmlformats.org/markup-compatibility/2006">
              <mc:Choice xmlns:v="urn:schemas-microsoft-com:vml" Requires="v">
                <p:oleObj spid="_x0000_s75782" name="Equation" r:id="rId3" imgW="2527200" imgH="2450880" progId="Equation.DSMT4">
                  <p:embed/>
                </p:oleObj>
              </mc:Choice>
              <mc:Fallback>
                <p:oleObj name="Equation" r:id="rId3" imgW="2527200" imgH="24508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0"/>
                        <a:ext cx="5334000" cy="5173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5779" name="Picture 2">
            <a:extLst>
              <a:ext uri="{FF2B5EF4-FFF2-40B4-BE49-F238E27FC236}">
                <a16:creationId xmlns:a16="http://schemas.microsoft.com/office/drawing/2014/main" id="{E65217D4-6101-4ACA-B375-44CBB6EED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4679950"/>
            <a:ext cx="43434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a:extLst>
              <a:ext uri="{FF2B5EF4-FFF2-40B4-BE49-F238E27FC236}">
                <a16:creationId xmlns:a16="http://schemas.microsoft.com/office/drawing/2014/main" id="{E6E58E45-731A-40B7-884F-EB0FEF6ED736}"/>
              </a:ext>
            </a:extLst>
          </p:cNvPr>
          <p:cNvGraphicFramePr>
            <a:graphicFrameLocks noChangeAspect="1"/>
          </p:cNvGraphicFramePr>
          <p:nvPr/>
        </p:nvGraphicFramePr>
        <p:xfrm>
          <a:off x="0" y="3200400"/>
          <a:ext cx="8486775" cy="1397000"/>
        </p:xfrm>
        <a:graphic>
          <a:graphicData uri="http://schemas.openxmlformats.org/presentationml/2006/ole">
            <mc:AlternateContent xmlns:mc="http://schemas.openxmlformats.org/markup-compatibility/2006">
              <mc:Choice xmlns:v="urn:schemas-microsoft-com:vml" Requires="v">
                <p:oleObj spid="_x0000_s76809" name="Equation" r:id="rId3" imgW="3085920" imgH="507960" progId="Equation.DSMT4">
                  <p:embed/>
                </p:oleObj>
              </mc:Choice>
              <mc:Fallback>
                <p:oleObj name="Equation" r:id="rId3" imgW="3085920" imgH="5079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8486775"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803" name="Object 3">
            <a:extLst>
              <a:ext uri="{FF2B5EF4-FFF2-40B4-BE49-F238E27FC236}">
                <a16:creationId xmlns:a16="http://schemas.microsoft.com/office/drawing/2014/main" id="{66B8CAED-6CB5-4674-A9D9-BCACD6025B4E}"/>
              </a:ext>
            </a:extLst>
          </p:cNvPr>
          <p:cNvGraphicFramePr>
            <a:graphicFrameLocks noChangeAspect="1"/>
          </p:cNvGraphicFramePr>
          <p:nvPr/>
        </p:nvGraphicFramePr>
        <p:xfrm>
          <a:off x="914400" y="4724400"/>
          <a:ext cx="7231063" cy="2133600"/>
        </p:xfrm>
        <a:graphic>
          <a:graphicData uri="http://schemas.openxmlformats.org/presentationml/2006/ole">
            <mc:AlternateContent xmlns:mc="http://schemas.openxmlformats.org/markup-compatibility/2006">
              <mc:Choice xmlns:v="urn:schemas-microsoft-com:vml" Requires="v">
                <p:oleObj spid="_x0000_s76810" name="Equation" r:id="rId5" imgW="2323800" imgH="685800" progId="Equation.DSMT4">
                  <p:embed/>
                </p:oleObj>
              </mc:Choice>
              <mc:Fallback>
                <p:oleObj name="Equation" r:id="rId5" imgW="2323800" imgH="685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724400"/>
                        <a:ext cx="7231063"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6804" name="Picture 2">
            <a:extLst>
              <a:ext uri="{FF2B5EF4-FFF2-40B4-BE49-F238E27FC236}">
                <a16:creationId xmlns:a16="http://schemas.microsoft.com/office/drawing/2014/main" id="{663C847F-98E9-4317-A696-DEA21FA6D9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0"/>
            <a:ext cx="6248400" cy="313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2">
            <a:extLst>
              <a:ext uri="{FF2B5EF4-FFF2-40B4-BE49-F238E27FC236}">
                <a16:creationId xmlns:a16="http://schemas.microsoft.com/office/drawing/2014/main" id="{4EB62220-3B2C-4025-A185-95E29B11F15C}"/>
              </a:ext>
            </a:extLst>
          </p:cNvPr>
          <p:cNvGraphicFramePr>
            <a:graphicFrameLocks noChangeAspect="1"/>
          </p:cNvGraphicFramePr>
          <p:nvPr/>
        </p:nvGraphicFramePr>
        <p:xfrm>
          <a:off x="236538" y="1143000"/>
          <a:ext cx="8526462" cy="4495800"/>
        </p:xfrm>
        <a:graphic>
          <a:graphicData uri="http://schemas.openxmlformats.org/presentationml/2006/ole">
            <mc:AlternateContent xmlns:mc="http://schemas.openxmlformats.org/markup-compatibility/2006">
              <mc:Choice xmlns:v="urn:schemas-microsoft-com:vml" Requires="v">
                <p:oleObj spid="_x0000_s78853" name="Equation" r:id="rId3" imgW="3949560" imgH="2082600" progId="Equation.DSMT4">
                  <p:embed/>
                </p:oleObj>
              </mc:Choice>
              <mc:Fallback>
                <p:oleObj name="Equation" r:id="rId3" imgW="3949560" imgH="20826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8" y="1143000"/>
                        <a:ext cx="8526462" cy="449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3">
            <a:extLst>
              <a:ext uri="{FF2B5EF4-FFF2-40B4-BE49-F238E27FC236}">
                <a16:creationId xmlns:a16="http://schemas.microsoft.com/office/drawing/2014/main" id="{267FB0F0-B46C-4A71-9087-25EB3A5B906E}"/>
              </a:ext>
            </a:extLst>
          </p:cNvPr>
          <p:cNvSpPr>
            <a:spLocks noChangeArrowheads="1"/>
          </p:cNvSpPr>
          <p:nvPr/>
        </p:nvSpPr>
        <p:spPr bwMode="auto">
          <a:xfrm>
            <a:off x="0" y="1981200"/>
            <a:ext cx="91440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rgbClr val="FF0000"/>
                </a:solidFill>
                <a:latin typeface="Calibri" panose="020F0502020204030204" pitchFamily="34" charset="0"/>
              </a:rPr>
              <a:t>Classification/Pattern recognition</a:t>
            </a:r>
            <a:r>
              <a:rPr lang="en-US" altLang="en-US" sz="4000" b="1">
                <a:latin typeface="Calibri" panose="020F0502020204030204" pitchFamily="34" charset="0"/>
              </a:rPr>
              <a:t>:</a:t>
            </a:r>
          </a:p>
          <a:p>
            <a:pPr eaLnBrk="1" hangingPunct="1"/>
            <a:br>
              <a:rPr lang="en-US" altLang="en-US" sz="4000" b="1">
                <a:latin typeface="Calibri" panose="020F0502020204030204" pitchFamily="34" charset="0"/>
              </a:rPr>
            </a:br>
            <a:r>
              <a:rPr lang="en-US" altLang="en-US" sz="4000" b="1">
                <a:latin typeface="Calibri" panose="020F0502020204030204" pitchFamily="34" charset="0"/>
              </a:rPr>
              <a:t>The task of pattern recognition is to assign an input pattern (like handwritten symbol) </a:t>
            </a:r>
            <a:r>
              <a:rPr lang="en-US" altLang="en-US" sz="4000" b="1">
                <a:solidFill>
                  <a:srgbClr val="FF0000"/>
                </a:solidFill>
                <a:latin typeface="Calibri" panose="020F0502020204030204" pitchFamily="34" charset="0"/>
              </a:rPr>
              <a:t>to one of many classes</a:t>
            </a:r>
            <a:r>
              <a:rPr lang="en-US" altLang="en-US" sz="3200" b="1">
                <a:solidFill>
                  <a:srgbClr val="FF0000"/>
                </a:solidFill>
                <a:latin typeface="Calibri" panose="020F0502020204030204" pitchFamily="34" charset="0"/>
              </a:rPr>
              <a:t>. </a:t>
            </a: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3">
            <a:extLst>
              <a:ext uri="{FF2B5EF4-FFF2-40B4-BE49-F238E27FC236}">
                <a16:creationId xmlns:a16="http://schemas.microsoft.com/office/drawing/2014/main" id="{7228B7CB-1FA5-4C75-9AA3-713C271F4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0835" name="Rectangle 3">
            <a:extLst>
              <a:ext uri="{FF2B5EF4-FFF2-40B4-BE49-F238E27FC236}">
                <a16:creationId xmlns:a16="http://schemas.microsoft.com/office/drawing/2014/main" id="{649D198D-76F0-4271-A88D-1591AF54A5D6}"/>
              </a:ext>
            </a:extLst>
          </p:cNvPr>
          <p:cNvSpPr>
            <a:spLocks noChangeArrowheads="1"/>
          </p:cNvSpPr>
          <p:nvPr/>
        </p:nvSpPr>
        <p:spPr bwMode="auto">
          <a:xfrm>
            <a:off x="0" y="4876800"/>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A first course in Fuzzy and Neural Control, </a:t>
            </a:r>
          </a:p>
          <a:p>
            <a:pPr eaLnBrk="1" hangingPunct="1"/>
            <a:endParaRPr lang="en-US" altLang="en-US" sz="2800">
              <a:solidFill>
                <a:srgbClr val="FF0000"/>
              </a:solidFill>
            </a:endParaRPr>
          </a:p>
          <a:p>
            <a:pPr eaLnBrk="1" hangingPunct="1"/>
            <a:r>
              <a:rPr lang="en-US" altLang="en-US" sz="2800">
                <a:solidFill>
                  <a:srgbClr val="FF0000"/>
                </a:solidFill>
              </a:rPr>
              <a:t>By Hung T Nguyen, N R Prasad, C L Walker, E A   Walker Chapman &amp; Hall/CRC Press Company</a:t>
            </a:r>
          </a:p>
        </p:txBody>
      </p:sp>
      <p:sp>
        <p:nvSpPr>
          <p:cNvPr id="760836" name="TextBox 5">
            <a:extLst>
              <a:ext uri="{FF2B5EF4-FFF2-40B4-BE49-F238E27FC236}">
                <a16:creationId xmlns:a16="http://schemas.microsoft.com/office/drawing/2014/main" id="{C1C417C4-1ED5-4251-A7C8-DE8BEDD66FE0}"/>
              </a:ext>
            </a:extLst>
          </p:cNvPr>
          <p:cNvSpPr txBox="1">
            <a:spLocks noChangeArrowheads="1"/>
          </p:cNvSpPr>
          <p:nvPr/>
        </p:nvSpPr>
        <p:spPr bwMode="auto">
          <a:xfrm>
            <a:off x="381000" y="4343400"/>
            <a:ext cx="807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Direct vs Inverse model</a:t>
            </a: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0F0886-9C19-4718-8352-4D1806F732EC}"/>
              </a:ext>
            </a:extLst>
          </p:cNvPr>
          <p:cNvSpPr txBox="1">
            <a:spLocks noChangeArrowheads="1"/>
          </p:cNvSpPr>
          <p:nvPr/>
        </p:nvSpPr>
        <p:spPr bwMode="auto">
          <a:xfrm>
            <a:off x="0" y="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rgbClr val="FF0000"/>
                </a:solidFill>
                <a:latin typeface="Calibri" panose="020F0502020204030204" pitchFamily="34" charset="0"/>
              </a:rPr>
              <a:t>a neural network for temperature control</a:t>
            </a:r>
          </a:p>
        </p:txBody>
      </p:sp>
      <p:sp>
        <p:nvSpPr>
          <p:cNvPr id="3" name="TextBox 2">
            <a:extLst>
              <a:ext uri="{FF2B5EF4-FFF2-40B4-BE49-F238E27FC236}">
                <a16:creationId xmlns:a16="http://schemas.microsoft.com/office/drawing/2014/main" id="{1BC62B7F-3B5B-4DC6-9F3A-9933B7C894FB}"/>
              </a:ext>
            </a:extLst>
          </p:cNvPr>
          <p:cNvSpPr txBox="1">
            <a:spLocks noChangeArrowheads="1"/>
          </p:cNvSpPr>
          <p:nvPr/>
        </p:nvSpPr>
        <p:spPr bwMode="auto">
          <a:xfrm>
            <a:off x="0" y="762000"/>
            <a:ext cx="9144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800" b="1">
                <a:solidFill>
                  <a:srgbClr val="FF0000"/>
                </a:solidFill>
                <a:latin typeface="Calibri" panose="020F0502020204030204" pitchFamily="34" charset="0"/>
              </a:rPr>
              <a:t>Aim :</a:t>
            </a:r>
            <a:r>
              <a:rPr lang="en-US" altLang="en-US" sz="2800" b="1">
                <a:latin typeface="Calibri" panose="020F0502020204030204" pitchFamily="34" charset="0"/>
              </a:rPr>
              <a:t>  To demonstrate a very simple neural network for control application where the neural network is intended to function as an ON/OFF controller</a:t>
            </a: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r>
              <a:rPr lang="en-US" altLang="en-US" sz="2800" b="1">
                <a:solidFill>
                  <a:srgbClr val="FF0000"/>
                </a:solidFill>
                <a:latin typeface="Calibri" panose="020F0502020204030204" pitchFamily="34" charset="0"/>
              </a:rPr>
              <a:t>Objective  :</a:t>
            </a:r>
            <a:r>
              <a:rPr lang="en-US" altLang="en-US" sz="2800" b="1">
                <a:latin typeface="Calibri" panose="020F0502020204030204" pitchFamily="34" charset="0"/>
              </a:rPr>
              <a:t> To train the NN so that when the measured temperature is higher than desired the neural controller shuts OFF the furnace and when the measured temperature is below the desired temperature then the neural controller turns ON the furnace</a:t>
            </a: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r>
              <a:rPr lang="en-US" altLang="en-US" sz="2800" b="1">
                <a:solidFill>
                  <a:srgbClr val="FF0000"/>
                </a:solidFill>
                <a:latin typeface="Calibri" panose="020F0502020204030204" pitchFamily="34" charset="0"/>
              </a:rPr>
              <a:t>In brief :  </a:t>
            </a:r>
            <a:r>
              <a:rPr lang="en-US" altLang="en-US" sz="2800" b="1">
                <a:latin typeface="Calibri" panose="020F0502020204030204" pitchFamily="34" charset="0"/>
              </a:rPr>
              <a:t>To train the NN to recognize the error between the desired and measured temperature and provide ON/OFF control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B0095D-5DFF-418A-BB03-99CD25DA24D1}"/>
              </a:ext>
            </a:extLst>
          </p:cNvPr>
          <p:cNvSpPr txBox="1">
            <a:spLocks noChangeArrowheads="1"/>
          </p:cNvSpPr>
          <p:nvPr/>
        </p:nvSpPr>
        <p:spPr bwMode="auto">
          <a:xfrm>
            <a:off x="695325" y="444500"/>
            <a:ext cx="6645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a:latin typeface="Calibri" panose="020F0502020204030204" pitchFamily="34" charset="0"/>
              </a:rPr>
              <a:t>Figure below illustrates the control loop in which a trained NN acts as an ON/OFF controller</a:t>
            </a:r>
          </a:p>
        </p:txBody>
      </p:sp>
      <p:pic>
        <p:nvPicPr>
          <p:cNvPr id="4" name="Picture 3">
            <a:extLst>
              <a:ext uri="{FF2B5EF4-FFF2-40B4-BE49-F238E27FC236}">
                <a16:creationId xmlns:a16="http://schemas.microsoft.com/office/drawing/2014/main" id="{1E13A56B-B6A2-4F34-96F1-35AE953696B1}"/>
              </a:ext>
            </a:extLst>
          </p:cNvPr>
          <p:cNvPicPr>
            <a:picLocks noChangeAspect="1"/>
          </p:cNvPicPr>
          <p:nvPr/>
        </p:nvPicPr>
        <p:blipFill>
          <a:blip r:embed="rId2">
            <a:lum bright="-46000"/>
            <a:extLst>
              <a:ext uri="{28A0092B-C50C-407E-A947-70E740481C1C}">
                <a14:useLocalDpi xmlns:a14="http://schemas.microsoft.com/office/drawing/2010/main" val="0"/>
              </a:ext>
            </a:extLst>
          </a:blip>
          <a:srcRect/>
          <a:stretch>
            <a:fillRect/>
          </a:stretch>
        </p:blipFill>
        <p:spPr bwMode="auto">
          <a:xfrm>
            <a:off x="0" y="0"/>
            <a:ext cx="9144000"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0C53347-FBFB-4650-A643-164370845BD7}"/>
              </a:ext>
            </a:extLst>
          </p:cNvPr>
          <p:cNvSpPr txBox="1">
            <a:spLocks noChangeArrowheads="1"/>
          </p:cNvSpPr>
          <p:nvPr/>
        </p:nvSpPr>
        <p:spPr bwMode="auto">
          <a:xfrm>
            <a:off x="0" y="4343400"/>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b="1">
                <a:solidFill>
                  <a:srgbClr val="FF0000"/>
                </a:solidFill>
                <a:latin typeface="Calibri" panose="020F0502020204030204" pitchFamily="34" charset="0"/>
              </a:rPr>
              <a:t>pattern vector(input)  </a:t>
            </a:r>
            <a:r>
              <a:rPr lang="en-US" altLang="en-US" sz="3200" b="1">
                <a:latin typeface="Calibri" panose="020F0502020204030204" pitchFamily="34" charset="0"/>
              </a:rPr>
              <a:t>is representing  the </a:t>
            </a:r>
            <a:r>
              <a:rPr lang="en-US" altLang="en-US" sz="3200" b="1">
                <a:solidFill>
                  <a:srgbClr val="FF0000"/>
                </a:solidFill>
                <a:latin typeface="Calibri" panose="020F0502020204030204" pitchFamily="34" charset="0"/>
              </a:rPr>
              <a:t>Error</a:t>
            </a:r>
            <a:r>
              <a:rPr lang="en-US" altLang="en-US" sz="3200" b="1">
                <a:latin typeface="Calibri" panose="020F0502020204030204" pitchFamily="34" charset="0"/>
              </a:rPr>
              <a:t> signal [ SP-MV]</a:t>
            </a:r>
          </a:p>
          <a:p>
            <a:pPr eaLnBrk="1" hangingPunct="1">
              <a:buFont typeface="Arial" panose="020B0604020202020204" pitchFamily="34" charset="0"/>
              <a:buChar char="•"/>
            </a:pPr>
            <a:r>
              <a:rPr lang="en-US" altLang="en-US" sz="3200" b="1">
                <a:latin typeface="Calibri" panose="020F0502020204030204" pitchFamily="34" charset="0"/>
              </a:rPr>
              <a:t>Error (+) implies MV&lt;SP, Furnace should be ON</a:t>
            </a:r>
          </a:p>
          <a:p>
            <a:pPr eaLnBrk="1" hangingPunct="1">
              <a:buFont typeface="Arial" panose="020B0604020202020204" pitchFamily="34" charset="0"/>
              <a:buChar char="•"/>
            </a:pPr>
            <a:r>
              <a:rPr lang="en-US" altLang="en-US" sz="3200" b="1">
                <a:latin typeface="Calibri" panose="020F0502020204030204" pitchFamily="34" charset="0"/>
              </a:rPr>
              <a:t>Error (-) implies MV&gt;SP, Furnace should be OFF</a:t>
            </a:r>
          </a:p>
          <a:p>
            <a:pPr eaLnBrk="1" hangingPunct="1">
              <a:buFont typeface="Arial" panose="020B0604020202020204" pitchFamily="34" charset="0"/>
              <a:buChar char="•"/>
            </a:pPr>
            <a:endParaRPr lang="en-US" altLang="en-US" sz="3200" b="1">
              <a:latin typeface="Calibri" panose="020F0502020204030204" pitchFamily="34" charset="0"/>
            </a:endParaRPr>
          </a:p>
          <a:p>
            <a:pPr eaLnBrk="1" hangingPunct="1">
              <a:buFont typeface="Arial" panose="020B0604020202020204" pitchFamily="34" charset="0"/>
              <a:buChar char="•"/>
            </a:pPr>
            <a:endParaRPr lang="en-US" altLang="en-US" sz="3200" b="1">
              <a:latin typeface="Calibri" panose="020F0502020204030204" pitchFamily="34" charset="0"/>
            </a:endParaRPr>
          </a:p>
          <a:p>
            <a:pPr eaLnBrk="1" hangingPunct="1">
              <a:buFont typeface="Arial" panose="020B0604020202020204" pitchFamily="34" charset="0"/>
              <a:buChar char="•"/>
            </a:pPr>
            <a:endParaRPr lang="en-US" altLang="en-US" sz="3200" b="1">
              <a:latin typeface="Calibri" panose="020F0502020204030204" pitchFamily="34" charset="0"/>
            </a:endParaRPr>
          </a:p>
        </p:txBody>
      </p:sp>
      <p:sp>
        <p:nvSpPr>
          <p:cNvPr id="762885" name="TextBox 6">
            <a:extLst>
              <a:ext uri="{FF2B5EF4-FFF2-40B4-BE49-F238E27FC236}">
                <a16:creationId xmlns:a16="http://schemas.microsoft.com/office/drawing/2014/main" id="{CB7B1987-2E52-4749-81B1-6BB335299917}"/>
              </a:ext>
            </a:extLst>
          </p:cNvPr>
          <p:cNvSpPr txBox="1">
            <a:spLocks noChangeArrowheads="1"/>
          </p:cNvSpPr>
          <p:nvPr/>
        </p:nvSpPr>
        <p:spPr bwMode="auto">
          <a:xfrm>
            <a:off x="1600200" y="914400"/>
            <a:ext cx="1371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Calibri" panose="020F0502020204030204" pitchFamily="34" charset="0"/>
              </a:rPr>
              <a:t>Error</a:t>
            </a:r>
          </a:p>
        </p:txBody>
      </p:sp>
      <p:cxnSp>
        <p:nvCxnSpPr>
          <p:cNvPr id="9" name="Straight Arrow Connector 8">
            <a:extLst>
              <a:ext uri="{FF2B5EF4-FFF2-40B4-BE49-F238E27FC236}">
                <a16:creationId xmlns:a16="http://schemas.microsoft.com/office/drawing/2014/main" id="{5596F76C-1805-4111-9CCA-DD5CA2AFFA53}"/>
              </a:ext>
            </a:extLst>
          </p:cNvPr>
          <p:cNvCxnSpPr/>
          <p:nvPr/>
        </p:nvCxnSpPr>
        <p:spPr>
          <a:xfrm>
            <a:off x="2514600" y="1143000"/>
            <a:ext cx="6096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2887" name="TextBox 9">
            <a:extLst>
              <a:ext uri="{FF2B5EF4-FFF2-40B4-BE49-F238E27FC236}">
                <a16:creationId xmlns:a16="http://schemas.microsoft.com/office/drawing/2014/main" id="{ACBF7E24-4DE9-455C-A890-7555DE40220B}"/>
              </a:ext>
            </a:extLst>
          </p:cNvPr>
          <p:cNvSpPr txBox="1">
            <a:spLocks noChangeArrowheads="1"/>
          </p:cNvSpPr>
          <p:nvPr/>
        </p:nvSpPr>
        <p:spPr bwMode="auto">
          <a:xfrm>
            <a:off x="4648200" y="990600"/>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Output=</a:t>
            </a:r>
            <a:r>
              <a:rPr lang="en-US" altLang="en-US" sz="2800">
                <a:latin typeface="Calibri" panose="020F0502020204030204" pitchFamily="34" charset="0"/>
                <a:sym typeface="Symbol" panose="05050102010706020507" pitchFamily="18" charset="2"/>
              </a:rPr>
              <a:t>1</a:t>
            </a:r>
            <a:endParaRPr lang="en-US" altLang="en-US" sz="2800">
              <a:latin typeface="Calibri" panose="020F0502020204030204" pitchFamily="34" charset="0"/>
            </a:endParaRPr>
          </a:p>
        </p:txBody>
      </p:sp>
      <p:cxnSp>
        <p:nvCxnSpPr>
          <p:cNvPr id="12" name="Straight Arrow Connector 11">
            <a:extLst>
              <a:ext uri="{FF2B5EF4-FFF2-40B4-BE49-F238E27FC236}">
                <a16:creationId xmlns:a16="http://schemas.microsoft.com/office/drawing/2014/main" id="{393282AF-66A5-4A43-AE6E-C950617E1121}"/>
              </a:ext>
            </a:extLst>
          </p:cNvPr>
          <p:cNvCxnSpPr/>
          <p:nvPr/>
        </p:nvCxnSpPr>
        <p:spPr>
          <a:xfrm flipH="1">
            <a:off x="4648200" y="13716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7B08AE-81AF-4939-87ED-A5386AD4C048}"/>
              </a:ext>
            </a:extLst>
          </p:cNvPr>
          <p:cNvSpPr txBox="1">
            <a:spLocks noChangeArrowheads="1"/>
          </p:cNvSpPr>
          <p:nvPr/>
        </p:nvSpPr>
        <p:spPr bwMode="auto">
          <a:xfrm>
            <a:off x="0" y="685800"/>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b="1">
                <a:latin typeface="Calibri" panose="020F0502020204030204" pitchFamily="34" charset="0"/>
              </a:rPr>
              <a:t>it is an </a:t>
            </a:r>
            <a:r>
              <a:rPr lang="en-US" altLang="en-US" sz="3200" b="1">
                <a:solidFill>
                  <a:srgbClr val="FF0000"/>
                </a:solidFill>
                <a:latin typeface="Calibri" panose="020F0502020204030204" pitchFamily="34" charset="0"/>
              </a:rPr>
              <a:t>ON/OFF controller design</a:t>
            </a:r>
            <a:r>
              <a:rPr lang="en-US" altLang="en-US" sz="3200" b="1">
                <a:latin typeface="Calibri" panose="020F0502020204030204" pitchFamily="34" charset="0"/>
              </a:rPr>
              <a:t>,  </a:t>
            </a:r>
          </a:p>
          <a:p>
            <a:pPr eaLnBrk="1" hangingPunct="1">
              <a:buFont typeface="Arial" panose="020B0604020202020204" pitchFamily="34" charset="0"/>
              <a:buChar char="•"/>
            </a:pPr>
            <a:endParaRPr lang="en-US" altLang="en-US" sz="3200" b="1">
              <a:latin typeface="Calibri" panose="020F0502020204030204" pitchFamily="34" charset="0"/>
            </a:endParaRPr>
          </a:p>
          <a:p>
            <a:pPr eaLnBrk="1" hangingPunct="1">
              <a:buFont typeface="Arial" panose="020B0604020202020204" pitchFamily="34" charset="0"/>
              <a:buChar char="•"/>
            </a:pPr>
            <a:r>
              <a:rPr lang="en-US" altLang="en-US" sz="3200" b="1">
                <a:latin typeface="Calibri" panose="020F0502020204030204" pitchFamily="34" charset="0"/>
              </a:rPr>
              <a:t>For all  positive values of p(i), set  t(i) = +1 </a:t>
            </a:r>
          </a:p>
          <a:p>
            <a:pPr eaLnBrk="1" hangingPunct="1"/>
            <a:endParaRPr lang="en-US" altLang="en-US" sz="3200" b="1">
              <a:latin typeface="Calibri" panose="020F0502020204030204" pitchFamily="34" charset="0"/>
            </a:endParaRPr>
          </a:p>
          <a:p>
            <a:pPr eaLnBrk="1" hangingPunct="1"/>
            <a:r>
              <a:rPr lang="en-US" altLang="en-US" sz="3200" b="1">
                <a:latin typeface="Calibri" panose="020F0502020204030204" pitchFamily="34" charset="0"/>
              </a:rPr>
              <a:t>and </a:t>
            </a:r>
          </a:p>
          <a:p>
            <a:pPr eaLnBrk="1" hangingPunct="1">
              <a:buFont typeface="Arial" panose="020B0604020202020204" pitchFamily="34" charset="0"/>
              <a:buChar char="•"/>
            </a:pPr>
            <a:endParaRPr lang="en-US" altLang="en-US" sz="3200" b="1">
              <a:latin typeface="Calibri" panose="020F0502020204030204" pitchFamily="34" charset="0"/>
            </a:endParaRPr>
          </a:p>
          <a:p>
            <a:pPr eaLnBrk="1" hangingPunct="1">
              <a:buFont typeface="Arial" panose="020B0604020202020204" pitchFamily="34" charset="0"/>
              <a:buChar char="•"/>
            </a:pPr>
            <a:r>
              <a:rPr lang="en-US" altLang="en-US" sz="3200" b="1">
                <a:latin typeface="Calibri" panose="020F0502020204030204" pitchFamily="34" charset="0"/>
              </a:rPr>
              <a:t>for all negative values of p(i), set t(i) = -1</a:t>
            </a:r>
            <a:endParaRPr lang="en-US" altLang="en-US" sz="3600">
              <a:latin typeface="Calibri" panose="020F0502020204030204" pitchFamily="34" charset="0"/>
            </a:endParaRPr>
          </a:p>
        </p:txBody>
      </p:sp>
      <p:sp>
        <p:nvSpPr>
          <p:cNvPr id="763907" name="Rectangle 4">
            <a:extLst>
              <a:ext uri="{FF2B5EF4-FFF2-40B4-BE49-F238E27FC236}">
                <a16:creationId xmlns:a16="http://schemas.microsoft.com/office/drawing/2014/main" id="{14C8AB0C-E200-4076-9EFD-F278DF371D90}"/>
              </a:ext>
            </a:extLst>
          </p:cNvPr>
          <p:cNvSpPr>
            <a:spLocks noChangeArrowheads="1"/>
          </p:cNvSpPr>
          <p:nvPr/>
        </p:nvSpPr>
        <p:spPr bwMode="auto">
          <a:xfrm>
            <a:off x="0" y="4549775"/>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600" b="1">
                <a:latin typeface="Calibri" panose="020F0502020204030204" pitchFamily="34" charset="0"/>
              </a:rPr>
              <a:t>Generate a training patter vector p(i) for i=1,50 and  a target vector t(i), for i=1,50 so that each value in p(i) has a corresponding target value t(i).</a:t>
            </a:r>
            <a:endParaRPr lang="en-US" altLang="en-US"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0BAB78-3654-4559-903B-9C96B7A18884}"/>
              </a:ext>
            </a:extLst>
          </p:cNvPr>
          <p:cNvSpPr txBox="1">
            <a:spLocks noChangeArrowheads="1"/>
          </p:cNvSpPr>
          <p:nvPr/>
        </p:nvSpPr>
        <p:spPr bwMode="auto">
          <a:xfrm>
            <a:off x="0" y="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latin typeface="Calibri" panose="020F0502020204030204" pitchFamily="34" charset="0"/>
              </a:rPr>
              <a:t>A  damped sinusoid  is selected as pattern curve  of error and it is  expected that  a trained NN  would  provide generalization for many other variations in the error signal</a:t>
            </a:r>
          </a:p>
        </p:txBody>
      </p:sp>
      <p:pic>
        <p:nvPicPr>
          <p:cNvPr id="9" name="Picture 8">
            <a:extLst>
              <a:ext uri="{FF2B5EF4-FFF2-40B4-BE49-F238E27FC236}">
                <a16:creationId xmlns:a16="http://schemas.microsoft.com/office/drawing/2014/main" id="{D67D23AB-4EF0-47AE-ADEC-B32BADC0B23F}"/>
              </a:ext>
            </a:extLst>
          </p:cNvPr>
          <p:cNvPicPr>
            <a:picLocks noChangeAspect="1"/>
          </p:cNvPicPr>
          <p:nvPr/>
        </p:nvPicPr>
        <p:blipFill>
          <a:blip r:embed="rId2">
            <a:lum bright="-48000"/>
            <a:extLst>
              <a:ext uri="{28A0092B-C50C-407E-A947-70E740481C1C}">
                <a14:useLocalDpi xmlns:a14="http://schemas.microsoft.com/office/drawing/2010/main" val="0"/>
              </a:ext>
            </a:extLst>
          </a:blip>
          <a:srcRect/>
          <a:stretch>
            <a:fillRect/>
          </a:stretch>
        </p:blipFill>
        <p:spPr bwMode="auto">
          <a:xfrm>
            <a:off x="1752600" y="1447800"/>
            <a:ext cx="5562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4932" name="TextBox 9">
            <a:extLst>
              <a:ext uri="{FF2B5EF4-FFF2-40B4-BE49-F238E27FC236}">
                <a16:creationId xmlns:a16="http://schemas.microsoft.com/office/drawing/2014/main" id="{674D482A-6504-4F16-95BE-0B305A82AC1E}"/>
              </a:ext>
            </a:extLst>
          </p:cNvPr>
          <p:cNvSpPr txBox="1">
            <a:spLocks noChangeArrowheads="1"/>
          </p:cNvSpPr>
          <p:nvPr/>
        </p:nvSpPr>
        <p:spPr bwMode="auto">
          <a:xfrm>
            <a:off x="7239000" y="49530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panose="020F0502020204030204" pitchFamily="34" charset="0"/>
              </a:rPr>
              <a:t>Time</a:t>
            </a:r>
          </a:p>
        </p:txBody>
      </p:sp>
      <p:sp>
        <p:nvSpPr>
          <p:cNvPr id="11" name="TextBox 10">
            <a:extLst>
              <a:ext uri="{FF2B5EF4-FFF2-40B4-BE49-F238E27FC236}">
                <a16:creationId xmlns:a16="http://schemas.microsoft.com/office/drawing/2014/main" id="{8E01E69F-9B06-4077-B4BE-6E8D8F1159AB}"/>
              </a:ext>
            </a:extLst>
          </p:cNvPr>
          <p:cNvSpPr txBox="1">
            <a:spLocks noChangeArrowheads="1"/>
          </p:cNvSpPr>
          <p:nvPr/>
        </p:nvSpPr>
        <p:spPr bwMode="auto">
          <a:xfrm>
            <a:off x="0" y="547370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800" b="1">
                <a:latin typeface="Calibri" panose="020F0502020204030204" pitchFamily="34" charset="0"/>
              </a:rPr>
              <a:t>Mathematical expression of this damped sinusoid ??</a:t>
            </a:r>
          </a:p>
          <a:p>
            <a:pPr eaLnBrk="1" hangingPunct="1">
              <a:buFont typeface="Arial" panose="020B0604020202020204" pitchFamily="34" charset="0"/>
              <a:buChar char="•"/>
            </a:pPr>
            <a:r>
              <a:rPr lang="en-US" altLang="en-US" sz="2800" b="1">
                <a:latin typeface="Calibri" panose="020F0502020204030204" pitchFamily="34" charset="0"/>
              </a:rPr>
              <a:t>For all +ve values of the sinusoid, target = +1 and for all –ve values target =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 calcmode="lin" valueType="num">
                                      <p:cBhvr additive="base">
                                        <p:cTn id="25"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55973-1066-4F63-BC07-3F85A8DB6CD2}"/>
              </a:ext>
            </a:extLst>
          </p:cNvPr>
          <p:cNvPicPr>
            <a:picLocks noChangeAspect="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1371600" y="685800"/>
            <a:ext cx="198755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724DCCB-D5F0-47CF-A5D1-509A2B63E399}"/>
              </a:ext>
            </a:extLst>
          </p:cNvPr>
          <p:cNvPicPr>
            <a:picLocks noChangeAspect="1"/>
          </p:cNvPicPr>
          <p:nvPr/>
        </p:nvPicPr>
        <p:blipFill>
          <a:blip r:embed="rId3">
            <a:lum bright="-26000"/>
            <a:extLst>
              <a:ext uri="{28A0092B-C50C-407E-A947-70E740481C1C}">
                <a14:useLocalDpi xmlns:a14="http://schemas.microsoft.com/office/drawing/2010/main" val="0"/>
              </a:ext>
            </a:extLst>
          </a:blip>
          <a:srcRect/>
          <a:stretch>
            <a:fillRect/>
          </a:stretch>
        </p:blipFill>
        <p:spPr bwMode="auto">
          <a:xfrm>
            <a:off x="1066800" y="2743200"/>
            <a:ext cx="457835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B217D73F-9E17-4F93-AE9E-952F5214CC44}"/>
              </a:ext>
            </a:extLst>
          </p:cNvPr>
          <p:cNvPicPr>
            <a:picLocks noChangeAspect="1"/>
          </p:cNvPicPr>
          <p:nvPr/>
        </p:nvPicPr>
        <p:blipFill>
          <a:blip r:embed="rId4">
            <a:lum bright="-26000"/>
            <a:extLst>
              <a:ext uri="{28A0092B-C50C-407E-A947-70E740481C1C}">
                <a14:useLocalDpi xmlns:a14="http://schemas.microsoft.com/office/drawing/2010/main" val="0"/>
              </a:ext>
            </a:extLst>
          </a:blip>
          <a:srcRect/>
          <a:stretch>
            <a:fillRect/>
          </a:stretch>
        </p:blipFill>
        <p:spPr bwMode="auto">
          <a:xfrm>
            <a:off x="2133600" y="5934075"/>
            <a:ext cx="6921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BC60EBFB-A2BD-4630-867E-0D27355D41F8}"/>
              </a:ext>
            </a:extLst>
          </p:cNvPr>
          <p:cNvSpPr txBox="1">
            <a:spLocks noChangeArrowheads="1"/>
          </p:cNvSpPr>
          <p:nvPr/>
        </p:nvSpPr>
        <p:spPr bwMode="auto">
          <a:xfrm>
            <a:off x="4191000" y="0"/>
            <a:ext cx="5638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latin typeface="Calibri" panose="020F0502020204030204" pitchFamily="34" charset="0"/>
              </a:rPr>
              <a:t>Generate  Pattern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9522" name="Picture 1">
            <a:extLst>
              <a:ext uri="{FF2B5EF4-FFF2-40B4-BE49-F238E27FC236}">
                <a16:creationId xmlns:a16="http://schemas.microsoft.com/office/drawing/2014/main" id="{6D6DD5BE-7925-4730-B202-703D8154F7F7}"/>
              </a:ext>
            </a:extLst>
          </p:cNvPr>
          <p:cNvPicPr>
            <a:picLocks noChangeAspect="1"/>
          </p:cNvPicPr>
          <p:nvPr/>
        </p:nvPicPr>
        <p:blipFill>
          <a:blip r:embed="rId2">
            <a:lum bright="-38000"/>
            <a:extLst>
              <a:ext uri="{28A0092B-C50C-407E-A947-70E740481C1C}">
                <a14:useLocalDpi xmlns:a14="http://schemas.microsoft.com/office/drawing/2010/main" val="0"/>
              </a:ext>
            </a:extLst>
          </a:blip>
          <a:srcRect/>
          <a:stretch>
            <a:fillRect/>
          </a:stretch>
        </p:blipFill>
        <p:spPr bwMode="auto">
          <a:xfrm>
            <a:off x="0" y="0"/>
            <a:ext cx="468312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CB226205-C338-467B-8E2F-9A437BFB78C8}"/>
              </a:ext>
            </a:extLst>
          </p:cNvPr>
          <p:cNvSpPr txBox="1">
            <a:spLocks noChangeArrowheads="1"/>
          </p:cNvSpPr>
          <p:nvPr/>
        </p:nvSpPr>
        <p:spPr bwMode="auto">
          <a:xfrm>
            <a:off x="4800600" y="0"/>
            <a:ext cx="4343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a:latin typeface="Calibri" panose="020F0502020204030204" pitchFamily="34" charset="0"/>
              </a:rPr>
              <a:t>Damped sinusoid pattern for NN training</a:t>
            </a:r>
          </a:p>
        </p:txBody>
      </p:sp>
      <p:pic>
        <p:nvPicPr>
          <p:cNvPr id="619524" name="Picture 3">
            <a:extLst>
              <a:ext uri="{FF2B5EF4-FFF2-40B4-BE49-F238E27FC236}">
                <a16:creationId xmlns:a16="http://schemas.microsoft.com/office/drawing/2014/main" id="{F769FC7F-5383-4E3C-9ECD-F63EB635457C}"/>
              </a:ext>
            </a:extLst>
          </p:cNvPr>
          <p:cNvPicPr>
            <a:picLocks noChangeAspect="1"/>
          </p:cNvPicPr>
          <p:nvPr/>
        </p:nvPicPr>
        <p:blipFill>
          <a:blip r:embed="rId3">
            <a:lum bright="-42000"/>
            <a:extLst>
              <a:ext uri="{28A0092B-C50C-407E-A947-70E740481C1C}">
                <a14:useLocalDpi xmlns:a14="http://schemas.microsoft.com/office/drawing/2010/main" val="0"/>
              </a:ext>
            </a:extLst>
          </a:blip>
          <a:srcRect/>
          <a:stretch>
            <a:fillRect/>
          </a:stretch>
        </p:blipFill>
        <p:spPr bwMode="auto">
          <a:xfrm>
            <a:off x="0" y="3494088"/>
            <a:ext cx="4927600" cy="336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76E314A-4067-4853-97CA-27C200841F6D}"/>
              </a:ext>
            </a:extLst>
          </p:cNvPr>
          <p:cNvSpPr txBox="1">
            <a:spLocks noChangeArrowheads="1"/>
          </p:cNvSpPr>
          <p:nvPr/>
        </p:nvSpPr>
        <p:spPr bwMode="auto">
          <a:xfrm>
            <a:off x="5029200" y="1905000"/>
            <a:ext cx="41148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a:latin typeface="Calibri" panose="020F0502020204030204" pitchFamily="34" charset="0"/>
              </a:rPr>
              <a:t>Plot of pattern vector vs target that represents a relay characteristic</a:t>
            </a:r>
          </a:p>
          <a:p>
            <a:pPr eaLnBrk="1" hangingPunct="1">
              <a:buFont typeface="Arial" panose="020B0604020202020204" pitchFamily="34" charset="0"/>
              <a:buChar char="•"/>
            </a:pPr>
            <a:endParaRPr lang="en-US" altLang="en-US" sz="3200">
              <a:latin typeface="Calibri" panose="020F0502020204030204" pitchFamily="34" charset="0"/>
            </a:endParaRPr>
          </a:p>
          <a:p>
            <a:pPr eaLnBrk="1" hangingPunct="1">
              <a:buFont typeface="Arial" panose="020B0604020202020204" pitchFamily="34" charset="0"/>
              <a:buChar char="•"/>
            </a:pPr>
            <a:endParaRPr lang="en-US" altLang="en-US" sz="3200">
              <a:latin typeface="Calibri" panose="020F0502020204030204" pitchFamily="34" charset="0"/>
            </a:endParaRPr>
          </a:p>
          <a:p>
            <a:pPr eaLnBrk="1" hangingPunct="1">
              <a:buFont typeface="Arial" panose="020B0604020202020204" pitchFamily="34" charset="0"/>
              <a:buChar char="•"/>
            </a:pPr>
            <a:r>
              <a:rPr lang="en-US" altLang="en-US" sz="3200">
                <a:latin typeface="Calibri" panose="020F0502020204030204" pitchFamily="34" charset="0"/>
              </a:rPr>
              <a:t>X axis, positive values produce +1 while negative values produce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9522"/>
                                        </p:tgtEl>
                                        <p:attrNameLst>
                                          <p:attrName>style.visibility</p:attrName>
                                        </p:attrNameLst>
                                      </p:cBhvr>
                                      <p:to>
                                        <p:strVal val="visible"/>
                                      </p:to>
                                    </p:set>
                                    <p:anim calcmode="lin" valueType="num">
                                      <p:cBhvr additive="base">
                                        <p:cTn id="7" dur="500" fill="hold"/>
                                        <p:tgtEl>
                                          <p:spTgt spid="619522"/>
                                        </p:tgtEl>
                                        <p:attrNameLst>
                                          <p:attrName>ppt_x</p:attrName>
                                        </p:attrNameLst>
                                      </p:cBhvr>
                                      <p:tavLst>
                                        <p:tav tm="0">
                                          <p:val>
                                            <p:strVal val="#ppt_x"/>
                                          </p:val>
                                        </p:tav>
                                        <p:tav tm="100000">
                                          <p:val>
                                            <p:strVal val="#ppt_x"/>
                                          </p:val>
                                        </p:tav>
                                      </p:tavLst>
                                    </p:anim>
                                    <p:anim calcmode="lin" valueType="num">
                                      <p:cBhvr additive="base">
                                        <p:cTn id="8" dur="500" fill="hold"/>
                                        <p:tgtEl>
                                          <p:spTgt spid="6195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19524"/>
                                        </p:tgtEl>
                                        <p:attrNameLst>
                                          <p:attrName>style.visibility</p:attrName>
                                        </p:attrNameLst>
                                      </p:cBhvr>
                                      <p:to>
                                        <p:strVal val="visible"/>
                                      </p:to>
                                    </p:set>
                                    <p:anim calcmode="lin" valueType="num">
                                      <p:cBhvr additive="base">
                                        <p:cTn id="19" dur="500" fill="hold"/>
                                        <p:tgtEl>
                                          <p:spTgt spid="619524"/>
                                        </p:tgtEl>
                                        <p:attrNameLst>
                                          <p:attrName>ppt_x</p:attrName>
                                        </p:attrNameLst>
                                      </p:cBhvr>
                                      <p:tavLst>
                                        <p:tav tm="0">
                                          <p:val>
                                            <p:strVal val="#ppt_x"/>
                                          </p:val>
                                        </p:tav>
                                        <p:tav tm="100000">
                                          <p:val>
                                            <p:strVal val="#ppt_x"/>
                                          </p:val>
                                        </p:tav>
                                      </p:tavLst>
                                    </p:anim>
                                    <p:anim calcmode="lin" valueType="num">
                                      <p:cBhvr additive="base">
                                        <p:cTn id="20" dur="500" fill="hold"/>
                                        <p:tgtEl>
                                          <p:spTgt spid="61952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9083E-B366-412E-A7F7-89A1FB843A7E}"/>
              </a:ext>
            </a:extLst>
          </p:cNvPr>
          <p:cNvSpPr txBox="1">
            <a:spLocks noChangeArrowheads="1"/>
          </p:cNvSpPr>
          <p:nvPr/>
        </p:nvSpPr>
        <p:spPr bwMode="auto">
          <a:xfrm>
            <a:off x="0" y="228600"/>
            <a:ext cx="91440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800" b="1">
                <a:latin typeface="Calibri" panose="020F0502020204030204" pitchFamily="34" charset="0"/>
              </a:rPr>
              <a:t>A two layer feedforward network is created. </a:t>
            </a: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r>
              <a:rPr lang="en-US" altLang="en-US" sz="2800" b="1">
                <a:latin typeface="Calibri" panose="020F0502020204030204" pitchFamily="34" charset="0"/>
              </a:rPr>
              <a:t>Choose first layer to have 10 neurons and second layer (O/P layer) to have 1 neuron. </a:t>
            </a: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r>
              <a:rPr lang="en-US" altLang="en-US" sz="2800" b="1">
                <a:latin typeface="Calibri" panose="020F0502020204030204" pitchFamily="34" charset="0"/>
              </a:rPr>
              <a:t>All 10 neurons in the hidden layer are assigned to have </a:t>
            </a:r>
            <a:r>
              <a:rPr lang="en-US" altLang="en-US" sz="2800" b="1">
                <a:solidFill>
                  <a:srgbClr val="FF0000"/>
                </a:solidFill>
                <a:latin typeface="Calibri" panose="020F0502020204030204" pitchFamily="34" charset="0"/>
              </a:rPr>
              <a:t>tan-sigmoid</a:t>
            </a:r>
            <a:r>
              <a:rPr lang="en-US" altLang="en-US" sz="2800" b="1">
                <a:latin typeface="Calibri" panose="020F0502020204030204" pitchFamily="34" charset="0"/>
              </a:rPr>
              <a:t> nonlinear (squashing) functions.</a:t>
            </a:r>
          </a:p>
          <a:p>
            <a:pPr eaLnBrk="1" hangingPunct="1">
              <a:buFont typeface="Arial" panose="020B0604020202020204" pitchFamily="34" charset="0"/>
              <a:buChar char="•"/>
            </a:pPr>
            <a:endParaRPr lang="en-US" altLang="en-US" sz="2800" b="1">
              <a:latin typeface="Calibri" panose="020F0502020204030204" pitchFamily="34" charset="0"/>
            </a:endParaRPr>
          </a:p>
          <a:p>
            <a:pPr eaLnBrk="1" hangingPunct="1">
              <a:buFont typeface="Arial" panose="020B0604020202020204" pitchFamily="34" charset="0"/>
              <a:buChar char="•"/>
            </a:pPr>
            <a:r>
              <a:rPr lang="en-US" altLang="en-US" sz="2800" b="1">
                <a:latin typeface="Calibri" panose="020F0502020204030204" pitchFamily="34" charset="0"/>
              </a:rPr>
              <a:t>Output node uses </a:t>
            </a:r>
            <a:r>
              <a:rPr lang="en-US" altLang="en-US" sz="2800" b="1">
                <a:solidFill>
                  <a:srgbClr val="FF0000"/>
                </a:solidFill>
                <a:latin typeface="Calibri" panose="020F0502020204030204" pitchFamily="34" charset="0"/>
              </a:rPr>
              <a:t>Purelin</a:t>
            </a:r>
            <a:r>
              <a:rPr lang="en-US" altLang="en-US" sz="2800" b="1">
                <a:latin typeface="Calibri" panose="020F0502020204030204" pitchFamily="34" charset="0"/>
              </a:rPr>
              <a:t> gives both positive and negative values, while poslin gives only positive values</a:t>
            </a:r>
          </a:p>
          <a:p>
            <a:pPr eaLnBrk="1" hangingPunct="1">
              <a:buFont typeface="Arial" panose="020B0604020202020204" pitchFamily="34" charset="0"/>
              <a:buChar char="•"/>
            </a:pPr>
            <a:endParaRPr lang="en-US" altLang="en-US" sz="2800" b="1">
              <a:latin typeface="Calibri" panose="020F0502020204030204" pitchFamily="34" charset="0"/>
            </a:endParaRPr>
          </a:p>
        </p:txBody>
      </p:sp>
      <p:pic>
        <p:nvPicPr>
          <p:cNvPr id="3" name="Picture 2">
            <a:extLst>
              <a:ext uri="{FF2B5EF4-FFF2-40B4-BE49-F238E27FC236}">
                <a16:creationId xmlns:a16="http://schemas.microsoft.com/office/drawing/2014/main" id="{907F6B83-F671-4DF4-A541-E8FF4504FD10}"/>
              </a:ext>
            </a:extLst>
          </p:cNvPr>
          <p:cNvPicPr>
            <a:picLocks noChangeAspect="1"/>
          </p:cNvPicPr>
          <p:nvPr/>
        </p:nvPicPr>
        <p:blipFill>
          <a:blip r:embed="rId2">
            <a:lum bright="-30000"/>
            <a:extLst>
              <a:ext uri="{28A0092B-C50C-407E-A947-70E740481C1C}">
                <a14:useLocalDpi xmlns:a14="http://schemas.microsoft.com/office/drawing/2010/main" val="0"/>
              </a:ext>
            </a:extLst>
          </a:blip>
          <a:srcRect/>
          <a:stretch>
            <a:fillRect/>
          </a:stretch>
        </p:blipFill>
        <p:spPr bwMode="auto">
          <a:xfrm>
            <a:off x="0" y="762000"/>
            <a:ext cx="9144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3BAA8EF-821F-4C85-ABF5-72884A14E5E9}"/>
              </a:ext>
            </a:extLst>
          </p:cNvPr>
          <p:cNvPicPr>
            <a:picLocks noChangeAspect="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1600200" y="1676400"/>
            <a:ext cx="465137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749990-ACA1-42C6-8D15-73BBC6F652D4}"/>
              </a:ext>
            </a:extLst>
          </p:cNvPr>
          <p:cNvSpPr txBox="1">
            <a:spLocks noChangeArrowheads="1"/>
          </p:cNvSpPr>
          <p:nvPr/>
        </p:nvSpPr>
        <p:spPr bwMode="auto">
          <a:xfrm>
            <a:off x="0" y="1143000"/>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latin typeface="Calibri" panose="020F0502020204030204" pitchFamily="34" charset="0"/>
              </a:rPr>
              <a:t>To check how well the NN has been trained, simulate the training function i.e the relay characteristic.</a:t>
            </a:r>
          </a:p>
        </p:txBody>
      </p:sp>
      <p:pic>
        <p:nvPicPr>
          <p:cNvPr id="3" name="Picture 2">
            <a:extLst>
              <a:ext uri="{FF2B5EF4-FFF2-40B4-BE49-F238E27FC236}">
                <a16:creationId xmlns:a16="http://schemas.microsoft.com/office/drawing/2014/main" id="{1CF659BC-E03D-4E0A-A19F-F9C0B5EE468A}"/>
              </a:ext>
            </a:extLst>
          </p:cNvPr>
          <p:cNvPicPr>
            <a:picLocks noChangeAspect="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5486400" y="1905000"/>
            <a:ext cx="36576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BA7FE51-31E3-40A2-AF67-3367D0D20C15}"/>
              </a:ext>
            </a:extLst>
          </p:cNvPr>
          <p:cNvPicPr>
            <a:picLocks noChangeAspect="1"/>
          </p:cNvPicPr>
          <p:nvPr/>
        </p:nvPicPr>
        <p:blipFill>
          <a:blip r:embed="rId3">
            <a:lum bright="-30000"/>
            <a:extLst>
              <a:ext uri="{28A0092B-C50C-407E-A947-70E740481C1C}">
                <a14:useLocalDpi xmlns:a14="http://schemas.microsoft.com/office/drawing/2010/main" val="0"/>
              </a:ext>
            </a:extLst>
          </a:blip>
          <a:srcRect/>
          <a:stretch>
            <a:fillRect/>
          </a:stretch>
        </p:blipFill>
        <p:spPr bwMode="auto">
          <a:xfrm>
            <a:off x="0" y="2057400"/>
            <a:ext cx="55038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9512257-143D-46A8-8E43-01215C448149}"/>
              </a:ext>
            </a:extLst>
          </p:cNvPr>
          <p:cNvSpPr txBox="1">
            <a:spLocks noChangeArrowheads="1"/>
          </p:cNvSpPr>
          <p:nvPr/>
        </p:nvSpPr>
        <p:spPr bwMode="auto">
          <a:xfrm>
            <a:off x="5943600" y="4191000"/>
            <a:ext cx="2895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latin typeface="Calibri" panose="020F0502020204030204" pitchFamily="34" charset="0"/>
              </a:rPr>
              <a:t>Original funct. “o” vs trained function “*”</a:t>
            </a:r>
          </a:p>
        </p:txBody>
      </p:sp>
      <p:pic>
        <p:nvPicPr>
          <p:cNvPr id="6" name="Picture 5">
            <a:extLst>
              <a:ext uri="{FF2B5EF4-FFF2-40B4-BE49-F238E27FC236}">
                <a16:creationId xmlns:a16="http://schemas.microsoft.com/office/drawing/2014/main" id="{05CB1F0D-310C-4935-B3A9-44285D6C8E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7200"/>
            <a:ext cx="37734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ABE9D8E5-8263-4EA7-8219-118CEB8CA8EF}"/>
              </a:ext>
            </a:extLst>
          </p:cNvPr>
          <p:cNvSpPr txBox="1">
            <a:spLocks noChangeArrowheads="1"/>
          </p:cNvSpPr>
          <p:nvPr/>
        </p:nvSpPr>
        <p:spPr bwMode="auto">
          <a:xfrm>
            <a:off x="0" y="0"/>
            <a:ext cx="7148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400" b="1">
                <a:latin typeface="Calibri" panose="020F0502020204030204" pitchFamily="34" charset="0"/>
              </a:rPr>
              <a:t>The training of NN is done by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 calcmode="lin" valueType="num">
                                      <p:cBhvr additive="base">
                                        <p:cTn id="3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4CC354-94A8-4313-BBBE-7BF252E0264E}"/>
              </a:ext>
            </a:extLst>
          </p:cNvPr>
          <p:cNvSpPr txBox="1">
            <a:spLocks noChangeArrowheads="1"/>
          </p:cNvSpPr>
          <p:nvPr/>
        </p:nvSpPr>
        <p:spPr bwMode="auto">
          <a:xfrm>
            <a:off x="0" y="0"/>
            <a:ext cx="8839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800">
                <a:latin typeface="Calibri" panose="020F0502020204030204" pitchFamily="34" charset="0"/>
              </a:rPr>
              <a:t>test the performance of the NN to provide ON/OFF control in a closed loop configuration.  Generate arbitrary Testing Function</a:t>
            </a:r>
          </a:p>
        </p:txBody>
      </p:sp>
      <p:pic>
        <p:nvPicPr>
          <p:cNvPr id="4" name="Picture 3">
            <a:extLst>
              <a:ext uri="{FF2B5EF4-FFF2-40B4-BE49-F238E27FC236}">
                <a16:creationId xmlns:a16="http://schemas.microsoft.com/office/drawing/2014/main" id="{F8AA8CA0-3CE0-4E29-9D30-ACFA6D6082F9}"/>
              </a:ext>
            </a:extLst>
          </p:cNvPr>
          <p:cNvPicPr>
            <a:picLocks noChangeAspect="1"/>
          </p:cNvPicPr>
          <p:nvPr/>
        </p:nvPicPr>
        <p:blipFill>
          <a:blip r:embed="rId2">
            <a:lum bright="-34000"/>
            <a:extLst>
              <a:ext uri="{28A0092B-C50C-407E-A947-70E740481C1C}">
                <a14:useLocalDpi xmlns:a14="http://schemas.microsoft.com/office/drawing/2010/main" val="0"/>
              </a:ext>
            </a:extLst>
          </a:blip>
          <a:srcRect/>
          <a:stretch>
            <a:fillRect/>
          </a:stretch>
        </p:blipFill>
        <p:spPr bwMode="auto">
          <a:xfrm>
            <a:off x="0" y="2057400"/>
            <a:ext cx="5145088"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3E87AED-24FB-443D-880C-9BB9A20D724D}"/>
              </a:ext>
            </a:extLst>
          </p:cNvPr>
          <p:cNvSpPr txBox="1">
            <a:spLocks noChangeArrowheads="1"/>
          </p:cNvSpPr>
          <p:nvPr/>
        </p:nvSpPr>
        <p:spPr bwMode="auto">
          <a:xfrm>
            <a:off x="0" y="472440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800">
                <a:latin typeface="Calibri" panose="020F0502020204030204" pitchFamily="34" charset="0"/>
              </a:rPr>
              <a:t>Simulate the network response and obtain the plot of the testing function in relation to the trained function</a:t>
            </a:r>
          </a:p>
        </p:txBody>
      </p:sp>
      <p:pic>
        <p:nvPicPr>
          <p:cNvPr id="6" name="Picture 5">
            <a:extLst>
              <a:ext uri="{FF2B5EF4-FFF2-40B4-BE49-F238E27FC236}">
                <a16:creationId xmlns:a16="http://schemas.microsoft.com/office/drawing/2014/main" id="{EA5A68EB-2C23-4C78-B55E-CEF58E78E12B}"/>
              </a:ext>
            </a:extLst>
          </p:cNvPr>
          <p:cNvPicPr>
            <a:picLocks noChangeAspect="1"/>
          </p:cNvPicPr>
          <p:nvPr/>
        </p:nvPicPr>
        <p:blipFill>
          <a:blip r:embed="rId3">
            <a:lum bright="-34000"/>
            <a:extLst>
              <a:ext uri="{28A0092B-C50C-407E-A947-70E740481C1C}">
                <a14:useLocalDpi xmlns:a14="http://schemas.microsoft.com/office/drawing/2010/main" val="0"/>
              </a:ext>
            </a:extLst>
          </a:blip>
          <a:srcRect/>
          <a:stretch>
            <a:fillRect/>
          </a:stretch>
        </p:blipFill>
        <p:spPr bwMode="auto">
          <a:xfrm>
            <a:off x="304800" y="5616575"/>
            <a:ext cx="51054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17BB890-BF7E-4797-9716-2BE762793B23}"/>
              </a:ext>
            </a:extLst>
          </p:cNvPr>
          <p:cNvSpPr txBox="1">
            <a:spLocks noChangeArrowheads="1"/>
          </p:cNvSpPr>
          <p:nvPr/>
        </p:nvSpPr>
        <p:spPr bwMode="auto">
          <a:xfrm>
            <a:off x="0" y="1371600"/>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For training </a:t>
            </a:r>
          </a:p>
        </p:txBody>
      </p:sp>
      <p:pic>
        <p:nvPicPr>
          <p:cNvPr id="779266" name="Picture 2">
            <a:extLst>
              <a:ext uri="{FF2B5EF4-FFF2-40B4-BE49-F238E27FC236}">
                <a16:creationId xmlns:a16="http://schemas.microsoft.com/office/drawing/2014/main" id="{ACE66938-05EA-41EE-9641-4CAFCBDCD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066800"/>
            <a:ext cx="44862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79266"/>
                                        </p:tgtEl>
                                        <p:attrNameLst>
                                          <p:attrName>style.visibility</p:attrName>
                                        </p:attrNameLst>
                                      </p:cBhvr>
                                      <p:to>
                                        <p:strVal val="visible"/>
                                      </p:to>
                                    </p:set>
                                    <p:anim calcmode="lin" valueType="num">
                                      <p:cBhvr additive="base">
                                        <p:cTn id="19" dur="500" fill="hold"/>
                                        <p:tgtEl>
                                          <p:spTgt spid="779266"/>
                                        </p:tgtEl>
                                        <p:attrNameLst>
                                          <p:attrName>ppt_x</p:attrName>
                                        </p:attrNameLst>
                                      </p:cBhvr>
                                      <p:tavLst>
                                        <p:tav tm="0">
                                          <p:val>
                                            <p:strVal val="#ppt_x"/>
                                          </p:val>
                                        </p:tav>
                                        <p:tav tm="100000">
                                          <p:val>
                                            <p:strVal val="#ppt_x"/>
                                          </p:val>
                                        </p:tav>
                                      </p:tavLst>
                                    </p:anim>
                                    <p:anim calcmode="lin" valueType="num">
                                      <p:cBhvr additive="base">
                                        <p:cTn id="20" dur="500" fill="hold"/>
                                        <p:tgtEl>
                                          <p:spTgt spid="77926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0BBA171-0682-4E14-95FB-46C71188DF46}"/>
              </a:ext>
            </a:extLst>
          </p:cNvPr>
          <p:cNvSpPr>
            <a:spLocks noChangeArrowheads="1"/>
          </p:cNvSpPr>
          <p:nvPr/>
        </p:nvSpPr>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4400">
                <a:solidFill>
                  <a:srgbClr val="FF0000"/>
                </a:solidFill>
                <a:latin typeface="Menlo"/>
              </a:rPr>
              <a:t>Pattern Recognition and Classification </a:t>
            </a:r>
          </a:p>
          <a:p>
            <a:r>
              <a:rPr lang="en-US" altLang="en-US" sz="4400">
                <a:solidFill>
                  <a:srgbClr val="404040"/>
                </a:solidFill>
                <a:latin typeface="Menlo"/>
              </a:rPr>
              <a:t>Pattern recognition is the process of training a neural network to assign the correct target classes to a set of input patterns.</a:t>
            </a:r>
          </a:p>
          <a:p>
            <a:endParaRPr lang="en-US" altLang="en-US" sz="4400">
              <a:solidFill>
                <a:srgbClr val="404040"/>
              </a:solidFill>
              <a:latin typeface="Menlo"/>
            </a:endParaRPr>
          </a:p>
          <a:p>
            <a:r>
              <a:rPr lang="en-US" altLang="en-US" sz="4400">
                <a:solidFill>
                  <a:srgbClr val="404040"/>
                </a:solidFill>
                <a:latin typeface="Menlo"/>
              </a:rPr>
              <a:t> Once trained the network can be used to classify patterns it has not seen before.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7DA89-CCC6-4F9B-AE43-0FE9CDE65712}"/>
              </a:ext>
            </a:extLst>
          </p:cNvPr>
          <p:cNvSpPr txBox="1">
            <a:spLocks noChangeArrowheads="1"/>
          </p:cNvSpPr>
          <p:nvPr/>
        </p:nvSpPr>
        <p:spPr bwMode="auto">
          <a:xfrm>
            <a:off x="5029200" y="0"/>
            <a:ext cx="41148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3200">
                <a:latin typeface="Calibri" panose="020F0502020204030204" pitchFamily="34" charset="0"/>
              </a:rPr>
              <a:t>Simulated On/OFF for a test function</a:t>
            </a:r>
          </a:p>
          <a:p>
            <a:pPr eaLnBrk="1" hangingPunct="1">
              <a:buFont typeface="Arial" panose="020B0604020202020204" pitchFamily="34" charset="0"/>
              <a:buChar char="•"/>
            </a:pPr>
            <a:endParaRPr lang="en-US" altLang="en-US" sz="3200">
              <a:latin typeface="Calibri" panose="020F0502020204030204" pitchFamily="34" charset="0"/>
            </a:endParaRPr>
          </a:p>
          <a:p>
            <a:pPr eaLnBrk="1" hangingPunct="1">
              <a:buFont typeface="Arial" panose="020B0604020202020204" pitchFamily="34" charset="0"/>
              <a:buChar char="•"/>
            </a:pPr>
            <a:r>
              <a:rPr lang="en-US" altLang="en-US" sz="3200">
                <a:latin typeface="Calibri" panose="020F0502020204030204" pitchFamily="34" charset="0"/>
              </a:rPr>
              <a:t>that NN has learned the relay characteristic very well and no further retraining is necessary</a:t>
            </a:r>
          </a:p>
          <a:p>
            <a:pPr eaLnBrk="1" hangingPunct="1">
              <a:buFont typeface="Arial" panose="020B0604020202020204" pitchFamily="34" charset="0"/>
              <a:buChar char="•"/>
            </a:pPr>
            <a:endParaRPr lang="en-US" altLang="en-US" sz="3200">
              <a:latin typeface="Calibri" panose="020F0502020204030204" pitchFamily="34" charset="0"/>
            </a:endParaRPr>
          </a:p>
          <a:p>
            <a:pPr eaLnBrk="1" hangingPunct="1">
              <a:buFont typeface="Arial" panose="020B0604020202020204" pitchFamily="34" charset="0"/>
              <a:buChar char="•"/>
            </a:pPr>
            <a:r>
              <a:rPr lang="en-US" altLang="en-US" sz="3200">
                <a:solidFill>
                  <a:srgbClr val="FF0000"/>
                </a:solidFill>
                <a:latin typeface="Calibri" panose="020F0502020204030204" pitchFamily="34" charset="0"/>
              </a:rPr>
              <a:t>There is never a unique design for a NN</a:t>
            </a:r>
          </a:p>
          <a:p>
            <a:pPr eaLnBrk="1" hangingPunct="1">
              <a:buFont typeface="Arial" panose="020B0604020202020204" pitchFamily="34" charset="0"/>
              <a:buChar char="•"/>
            </a:pPr>
            <a:endParaRPr lang="en-US" altLang="en-US" sz="3200">
              <a:latin typeface="Calibri" panose="020F0502020204030204" pitchFamily="34" charset="0"/>
            </a:endParaRPr>
          </a:p>
        </p:txBody>
      </p:sp>
      <p:pic>
        <p:nvPicPr>
          <p:cNvPr id="625667" name="Picture 1">
            <a:extLst>
              <a:ext uri="{FF2B5EF4-FFF2-40B4-BE49-F238E27FC236}">
                <a16:creationId xmlns:a16="http://schemas.microsoft.com/office/drawing/2014/main" id="{CB9F8FEB-4BBE-4642-8814-438CACB14E96}"/>
              </a:ext>
            </a:extLst>
          </p:cNvPr>
          <p:cNvPicPr>
            <a:picLocks noChangeAspect="1" noChangeArrowheads="1"/>
          </p:cNvPicPr>
          <p:nvPr/>
        </p:nvPicPr>
        <p:blipFill>
          <a:blip r:embed="rId2">
            <a:lum bright="-26000"/>
            <a:extLst>
              <a:ext uri="{28A0092B-C50C-407E-A947-70E740481C1C}">
                <a14:useLocalDpi xmlns:a14="http://schemas.microsoft.com/office/drawing/2010/main" val="0"/>
              </a:ext>
            </a:extLst>
          </a:blip>
          <a:srcRect/>
          <a:stretch>
            <a:fillRect/>
          </a:stretch>
        </p:blipFill>
        <p:spPr bwMode="auto">
          <a:xfrm>
            <a:off x="0" y="0"/>
            <a:ext cx="5029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5667"/>
                                        </p:tgtEl>
                                        <p:attrNameLst>
                                          <p:attrName>style.visibility</p:attrName>
                                        </p:attrNameLst>
                                      </p:cBhvr>
                                      <p:to>
                                        <p:strVal val="visible"/>
                                      </p:to>
                                    </p:set>
                                    <p:anim calcmode="lin" valueType="num">
                                      <p:cBhvr additive="base">
                                        <p:cTn id="7" dur="500" fill="hold"/>
                                        <p:tgtEl>
                                          <p:spTgt spid="625667"/>
                                        </p:tgtEl>
                                        <p:attrNameLst>
                                          <p:attrName>ppt_x</p:attrName>
                                        </p:attrNameLst>
                                      </p:cBhvr>
                                      <p:tavLst>
                                        <p:tav tm="0">
                                          <p:val>
                                            <p:strVal val="#ppt_x"/>
                                          </p:val>
                                        </p:tav>
                                        <p:tav tm="100000">
                                          <p:val>
                                            <p:strVal val="#ppt_x"/>
                                          </p:val>
                                        </p:tav>
                                      </p:tavLst>
                                    </p:anim>
                                    <p:anim calcmode="lin" valueType="num">
                                      <p:cBhvr additive="base">
                                        <p:cTn id="8" dur="500" fill="hold"/>
                                        <p:tgtEl>
                                          <p:spTgt spid="6256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26">
            <a:extLst>
              <a:ext uri="{FF2B5EF4-FFF2-40B4-BE49-F238E27FC236}">
                <a16:creationId xmlns:a16="http://schemas.microsoft.com/office/drawing/2014/main" id="{362D077F-2D2C-41F4-8504-811CFF877895}"/>
              </a:ext>
            </a:extLst>
          </p:cNvPr>
          <p:cNvSpPr>
            <a:spLocks noGrp="1" noChangeArrowheads="1"/>
          </p:cNvSpPr>
          <p:nvPr>
            <p:ph type="body" idx="1"/>
          </p:nvPr>
        </p:nvSpPr>
        <p:spPr>
          <a:xfrm>
            <a:off x="0" y="914400"/>
            <a:ext cx="9144000" cy="5943600"/>
          </a:xfrm>
        </p:spPr>
        <p:txBody>
          <a:bodyPr/>
          <a:lstStyle/>
          <a:p>
            <a:pPr algn="just" eaLnBrk="1" hangingPunct="1">
              <a:buClr>
                <a:schemeClr val="tx1"/>
              </a:buClr>
              <a:buFont typeface="Arial" panose="020B0604020202020204" pitchFamily="34" charset="0"/>
              <a:buChar char="●"/>
            </a:pPr>
            <a:r>
              <a:rPr lang="en-US" altLang="en-US" sz="4000" b="1"/>
              <a:t>In general ANNs work on continuous (real valued) attributes. </a:t>
            </a:r>
          </a:p>
          <a:p>
            <a:pPr algn="just" eaLnBrk="1" hangingPunct="1">
              <a:buClr>
                <a:schemeClr val="tx1"/>
              </a:buClr>
              <a:buFont typeface="Arial" panose="020B0604020202020204" pitchFamily="34" charset="0"/>
              <a:buChar char="●"/>
            </a:pPr>
            <a:endParaRPr lang="en-US" altLang="en-US" sz="4000" b="1"/>
          </a:p>
          <a:p>
            <a:pPr algn="just" eaLnBrk="1" hangingPunct="1">
              <a:buClr>
                <a:schemeClr val="tx1"/>
              </a:buClr>
              <a:buFont typeface="Arial" panose="020B0604020202020204" pitchFamily="34" charset="0"/>
              <a:buChar char="●"/>
            </a:pPr>
            <a:r>
              <a:rPr lang="en-US" altLang="en-US" sz="4000" b="1">
                <a:sym typeface="Symbol" panose="05050102010706020507" pitchFamily="18" charset="2"/>
              </a:rPr>
              <a:t>Attributes of different types[ like age, weight, BP, heart rate]  may have different ranges of values which affect the training process. </a:t>
            </a:r>
          </a:p>
          <a:p>
            <a:pPr algn="just" eaLnBrk="1" hangingPunct="1">
              <a:buClr>
                <a:schemeClr val="tx1"/>
              </a:buClr>
              <a:buFont typeface="Arial" panose="020B0604020202020204" pitchFamily="34" charset="0"/>
              <a:buChar char="●"/>
            </a:pPr>
            <a:endParaRPr lang="en-US" altLang="en-US" sz="4000" b="1">
              <a:sym typeface="Symbol" panose="05050102010706020507" pitchFamily="18" charset="2"/>
            </a:endParaRPr>
          </a:p>
          <a:p>
            <a:pPr algn="just" eaLnBrk="1" hangingPunct="1">
              <a:buClr>
                <a:schemeClr val="tx1"/>
              </a:buClr>
              <a:buFont typeface="Arial" panose="020B0604020202020204" pitchFamily="34" charset="0"/>
              <a:buChar char="●"/>
            </a:pPr>
            <a:endParaRPr lang="en-US" altLang="en-US" sz="2800" b="1">
              <a:sym typeface="Symbol" panose="05050102010706020507" pitchFamily="18" charset="2"/>
            </a:endParaRPr>
          </a:p>
        </p:txBody>
      </p:sp>
      <p:sp>
        <p:nvSpPr>
          <p:cNvPr id="15364" name="Rectangle 1027">
            <a:extLst>
              <a:ext uri="{FF2B5EF4-FFF2-40B4-BE49-F238E27FC236}">
                <a16:creationId xmlns:a16="http://schemas.microsoft.com/office/drawing/2014/main" id="{DE84E670-EFCE-4CD1-9C25-25033B5BA94A}"/>
              </a:ext>
            </a:extLst>
          </p:cNvPr>
          <p:cNvSpPr>
            <a:spLocks noChangeArrowheads="1"/>
          </p:cNvSpPr>
          <p:nvPr/>
        </p:nvSpPr>
        <p:spPr bwMode="auto">
          <a:xfrm>
            <a:off x="0" y="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200">
                <a:solidFill>
                  <a:schemeClr val="tx2"/>
                </a:solidFill>
                <a:latin typeface="Times New Roman" panose="02020603050405020304" pitchFamily="18" charset="0"/>
              </a:rPr>
              <a:t>Data Representation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additive="base">
                                        <p:cTn id="7" dur="500" fill="hold"/>
                                        <p:tgtEl>
                                          <p:spTgt spid="15364"/>
                                        </p:tgtEl>
                                        <p:attrNameLst>
                                          <p:attrName>ppt_x</p:attrName>
                                        </p:attrNameLst>
                                      </p:cBhvr>
                                      <p:tavLst>
                                        <p:tav tm="0">
                                          <p:val>
                                            <p:strVal val="#ppt_x"/>
                                          </p:val>
                                        </p:tav>
                                        <p:tav tm="100000">
                                          <p:val>
                                            <p:strVal val="#ppt_x"/>
                                          </p:val>
                                        </p:tav>
                                      </p:tavLst>
                                    </p:anim>
                                    <p:anim calcmode="lin" valueType="num">
                                      <p:cBhvr additive="base">
                                        <p:cTn id="8" dur="500" fill="hold"/>
                                        <p:tgtEl>
                                          <p:spTgt spid="1536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 calcmode="lin" valueType="num">
                                      <p:cBhvr additive="base">
                                        <p:cTn id="13"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 calcmode="lin" valueType="num">
                                      <p:cBhvr additive="base">
                                        <p:cTn id="17"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363">
                                            <p:txEl>
                                              <p:pRg st="0" end="0"/>
                                            </p:txEl>
                                          </p:spTgt>
                                        </p:tgtEl>
                                        <p:attrNameLst>
                                          <p:attrName>style.visibility</p:attrName>
                                        </p:attrNameLst>
                                      </p:cBhvr>
                                      <p:to>
                                        <p:strVal val="visible"/>
                                      </p:to>
                                    </p:set>
                                    <p:anim calcmode="lin" valueType="num">
                                      <p:cBhvr additive="base">
                                        <p:cTn id="23"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363">
                                            <p:txEl>
                                              <p:pRg st="2" end="2"/>
                                            </p:txEl>
                                          </p:spTgt>
                                        </p:tgtEl>
                                        <p:attrNameLst>
                                          <p:attrName>style.visibility</p:attrName>
                                        </p:attrNameLst>
                                      </p:cBhvr>
                                      <p:to>
                                        <p:strVal val="visible"/>
                                      </p:to>
                                    </p:set>
                                    <p:anim calcmode="lin" valueType="num">
                                      <p:cBhvr additive="base">
                                        <p:cTn id="29"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P spid="15364"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1">
            <a:extLst>
              <a:ext uri="{FF2B5EF4-FFF2-40B4-BE49-F238E27FC236}">
                <a16:creationId xmlns:a16="http://schemas.microsoft.com/office/drawing/2014/main" id="{852B3B7F-6AD9-4D8D-8234-FED4168E9E49}"/>
              </a:ext>
            </a:extLst>
          </p:cNvPr>
          <p:cNvSpPr>
            <a:spLocks noChangeArrowheads="1"/>
          </p:cNvSpPr>
          <p:nvPr/>
        </p:nvSpPr>
        <p:spPr bwMode="auto">
          <a:xfrm>
            <a:off x="0" y="0"/>
            <a:ext cx="9144000" cy="846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i="1">
                <a:solidFill>
                  <a:srgbClr val="FF0000"/>
                </a:solidFill>
                <a:latin typeface="Calibri" panose="020F0502020204030204" pitchFamily="34" charset="0"/>
              </a:rPr>
              <a:t>Neural network can only be as accurate as the data that is used to train the network, care must be taken while planning the experimentation itself.</a:t>
            </a:r>
          </a:p>
          <a:p>
            <a:pPr eaLnBrk="1" hangingPunct="1"/>
            <a:endParaRPr lang="en-US" altLang="en-US" sz="3200" b="1"/>
          </a:p>
          <a:p>
            <a:pPr eaLnBrk="1" hangingPunct="1"/>
            <a:r>
              <a:rPr lang="en-US" altLang="en-US" sz="3200" b="1"/>
              <a:t>tan-sigmoid activation functions used in hidden layers of multilayer networks, become </a:t>
            </a:r>
            <a:r>
              <a:rPr lang="en-US" altLang="en-US" sz="3200" b="1">
                <a:solidFill>
                  <a:srgbClr val="FF0000"/>
                </a:solidFill>
              </a:rPr>
              <a:t>essentially </a:t>
            </a:r>
            <a:r>
              <a:rPr lang="en-US" altLang="en-US" sz="3200" b="1">
                <a:solidFill>
                  <a:srgbClr val="0070C0"/>
                </a:solidFill>
              </a:rPr>
              <a:t>saturated</a:t>
            </a:r>
            <a:r>
              <a:rPr lang="en-US" altLang="en-US" sz="3200" b="1">
                <a:solidFill>
                  <a:srgbClr val="FF0000"/>
                </a:solidFill>
              </a:rPr>
              <a:t> when the </a:t>
            </a:r>
            <a:r>
              <a:rPr lang="en-US" altLang="en-US" sz="3200" b="1">
                <a:solidFill>
                  <a:srgbClr val="0070C0"/>
                </a:solidFill>
              </a:rPr>
              <a:t>net input </a:t>
            </a:r>
            <a:r>
              <a:rPr lang="en-US" altLang="en-US" sz="3200" b="1">
                <a:solidFill>
                  <a:srgbClr val="FF0000"/>
                </a:solidFill>
              </a:rPr>
              <a:t>is greater/less than three.</a:t>
            </a:r>
            <a:r>
              <a:rPr lang="en-US" altLang="en-US" sz="3200" b="1"/>
              <a:t> </a:t>
            </a:r>
          </a:p>
          <a:p>
            <a:pPr eaLnBrk="1" hangingPunct="1"/>
            <a:endParaRPr lang="en-US" altLang="en-US" sz="3200" b="1"/>
          </a:p>
          <a:p>
            <a:pPr eaLnBrk="1" hangingPunct="1"/>
            <a:r>
              <a:rPr lang="en-US" altLang="en-US" sz="3200" b="1"/>
              <a:t>If this happens at the beginning of the training process, the gradients will be very small, and the network training will be </a:t>
            </a:r>
            <a:r>
              <a:rPr lang="en-US" altLang="en-US" sz="3200" b="1">
                <a:solidFill>
                  <a:srgbClr val="FF0000"/>
                </a:solidFill>
              </a:rPr>
              <a:t>very very slow. </a:t>
            </a:r>
          </a:p>
          <a:p>
            <a:pPr eaLnBrk="1" hangingPunct="1"/>
            <a:endParaRPr lang="en-US" altLang="en-US" sz="2800" b="1"/>
          </a:p>
          <a:p>
            <a:pPr eaLnBrk="1" hangingPunct="1"/>
            <a:endParaRPr lang="en-US" altLang="en-US" sz="2800" b="1">
              <a:solidFill>
                <a:srgbClr val="FF0000"/>
              </a:solidFill>
            </a:endParaRPr>
          </a:p>
          <a:p>
            <a:pPr eaLnBrk="1" hangingPunct="1"/>
            <a:endParaRPr lang="en-US" altLang="en-US" sz="2800" b="1"/>
          </a:p>
          <a:p>
            <a:pPr eaLnBrk="1" hangingPunct="1"/>
            <a:endParaRPr lang="en-US" altLang="en-US" sz="2800" b="1"/>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7858">
                                            <p:txEl>
                                              <p:pRg st="0" end="0"/>
                                            </p:txEl>
                                          </p:spTgt>
                                        </p:tgtEl>
                                        <p:attrNameLst>
                                          <p:attrName>style.visibility</p:attrName>
                                        </p:attrNameLst>
                                      </p:cBhvr>
                                      <p:to>
                                        <p:strVal val="visible"/>
                                      </p:to>
                                    </p:set>
                                    <p:anim calcmode="lin" valueType="num">
                                      <p:cBhvr additive="base">
                                        <p:cTn id="7" dur="500" fill="hold"/>
                                        <p:tgtEl>
                                          <p:spTgt spid="3778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78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7858">
                                            <p:txEl>
                                              <p:pRg st="2" end="2"/>
                                            </p:txEl>
                                          </p:spTgt>
                                        </p:tgtEl>
                                        <p:attrNameLst>
                                          <p:attrName>style.visibility</p:attrName>
                                        </p:attrNameLst>
                                      </p:cBhvr>
                                      <p:to>
                                        <p:strVal val="visible"/>
                                      </p:to>
                                    </p:set>
                                    <p:anim calcmode="lin" valueType="num">
                                      <p:cBhvr additive="base">
                                        <p:cTn id="13" dur="500" fill="hold"/>
                                        <p:tgtEl>
                                          <p:spTgt spid="37785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78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7858">
                                            <p:txEl>
                                              <p:pRg st="4" end="4"/>
                                            </p:txEl>
                                          </p:spTgt>
                                        </p:tgtEl>
                                        <p:attrNameLst>
                                          <p:attrName>style.visibility</p:attrName>
                                        </p:attrNameLst>
                                      </p:cBhvr>
                                      <p:to>
                                        <p:strVal val="visible"/>
                                      </p:to>
                                    </p:set>
                                    <p:anim calcmode="lin" valueType="num">
                                      <p:cBhvr additive="base">
                                        <p:cTn id="19" dur="500" fill="hold"/>
                                        <p:tgtEl>
                                          <p:spTgt spid="37785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785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build="p"/>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1">
            <a:extLst>
              <a:ext uri="{FF2B5EF4-FFF2-40B4-BE49-F238E27FC236}">
                <a16:creationId xmlns:a16="http://schemas.microsoft.com/office/drawing/2014/main" id="{445D968F-020F-4746-B3ED-198E469BAAFE}"/>
              </a:ext>
            </a:extLst>
          </p:cNvPr>
          <p:cNvSpPr>
            <a:spLocks noChangeArrowheads="1"/>
          </p:cNvSpPr>
          <p:nvPr/>
        </p:nvSpPr>
        <p:spPr bwMode="auto">
          <a:xfrm>
            <a:off x="0" y="0"/>
            <a:ext cx="91440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latin typeface="Times New Roman" panose="02020603050405020304" pitchFamily="18" charset="0"/>
                <a:cs typeface="Times New Roman" panose="02020603050405020304" pitchFamily="18" charset="0"/>
              </a:rPr>
              <a:t>Some transfer functions need that the inputs and targets are scaled so that they fall within a specified range. </a:t>
            </a:r>
          </a:p>
          <a:p>
            <a:pPr eaLnBrk="1" hangingPunct="1"/>
            <a:endParaRPr lang="en-US" altLang="en-US" sz="3600" b="1">
              <a:latin typeface="Calibri" panose="020F0502020204030204" pitchFamily="34" charset="0"/>
            </a:endParaRPr>
          </a:p>
          <a:p>
            <a:pPr eaLnBrk="1" hangingPunct="1"/>
            <a:r>
              <a:rPr lang="en-US" altLang="en-US" sz="3600" b="1">
                <a:latin typeface="Calibri" panose="020F0502020204030204" pitchFamily="34" charset="0"/>
              </a:rPr>
              <a:t>Collected data should span the full range of the input space for which the network will be used. </a:t>
            </a:r>
          </a:p>
          <a:p>
            <a:pPr eaLnBrk="1" hangingPunct="1"/>
            <a:endParaRPr lang="en-US" altLang="en-US" sz="3600" b="1">
              <a:latin typeface="Calibri" panose="020F0502020204030204" pitchFamily="34" charset="0"/>
            </a:endParaRPr>
          </a:p>
          <a:p>
            <a:pPr eaLnBrk="1" hangingPunct="1"/>
            <a:endParaRPr lang="en-US" altLang="en-US" sz="3600" b="1">
              <a:latin typeface="Calibri" panose="020F0502020204030204" pitchFamily="34" charset="0"/>
            </a:endParaRPr>
          </a:p>
          <a:p>
            <a:pPr eaLnBrk="1" hangingPunct="1"/>
            <a:endParaRPr lang="en-US" altLang="en-US" sz="2400">
              <a:latin typeface="Calibri" panose="020F0502020204030204" pitchFamily="34" charset="0"/>
            </a:endParaRPr>
          </a:p>
          <a:p>
            <a:pPr eaLnBrk="1" hangingPunct="1"/>
            <a:endParaRPr lang="en-US" altLang="en-US" sz="2400">
              <a:latin typeface="Calibri" panose="020F0502020204030204" pitchFamily="34" charset="0"/>
            </a:endParaRPr>
          </a:p>
        </p:txBody>
      </p:sp>
      <p:sp>
        <p:nvSpPr>
          <p:cNvPr id="3" name="Rectangle 2">
            <a:extLst>
              <a:ext uri="{FF2B5EF4-FFF2-40B4-BE49-F238E27FC236}">
                <a16:creationId xmlns:a16="http://schemas.microsoft.com/office/drawing/2014/main" id="{184F7275-68F9-4EA7-BE5E-322103C9F19E}"/>
              </a:ext>
            </a:extLst>
          </p:cNvPr>
          <p:cNvSpPr>
            <a:spLocks noChangeArrowheads="1"/>
          </p:cNvSpPr>
          <p:nvPr/>
        </p:nvSpPr>
        <p:spPr bwMode="auto">
          <a:xfrm>
            <a:off x="0" y="5410200"/>
            <a:ext cx="9525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So acquired data must be </a:t>
            </a:r>
            <a:r>
              <a:rPr lang="en-US" altLang="en-US" sz="3200" b="1">
                <a:solidFill>
                  <a:srgbClr val="FF0000"/>
                </a:solidFill>
              </a:rPr>
              <a:t> PRE PROCESSED </a:t>
            </a:r>
            <a:r>
              <a:rPr lang="en-US" altLang="en-US" sz="3200" b="1"/>
              <a:t>before applying it to the neural network.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7858">
                                            <p:txEl>
                                              <p:pRg st="0" end="0"/>
                                            </p:txEl>
                                          </p:spTgt>
                                        </p:tgtEl>
                                        <p:attrNameLst>
                                          <p:attrName>style.visibility</p:attrName>
                                        </p:attrNameLst>
                                      </p:cBhvr>
                                      <p:to>
                                        <p:strVal val="visible"/>
                                      </p:to>
                                    </p:set>
                                    <p:anim calcmode="lin" valueType="num">
                                      <p:cBhvr additive="base">
                                        <p:cTn id="7" dur="500" fill="hold"/>
                                        <p:tgtEl>
                                          <p:spTgt spid="3778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78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7858">
                                            <p:txEl>
                                              <p:pRg st="2" end="2"/>
                                            </p:txEl>
                                          </p:spTgt>
                                        </p:tgtEl>
                                        <p:attrNameLst>
                                          <p:attrName>style.visibility</p:attrName>
                                        </p:attrNameLst>
                                      </p:cBhvr>
                                      <p:to>
                                        <p:strVal val="visible"/>
                                      </p:to>
                                    </p:set>
                                    <p:anim calcmode="lin" valueType="num">
                                      <p:cBhvr additive="base">
                                        <p:cTn id="13" dur="500" fill="hold"/>
                                        <p:tgtEl>
                                          <p:spTgt spid="37785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78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build="p"/>
      <p:bldP spid="3"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085EDA-5E73-4348-AEC8-87A09E248319}"/>
              </a:ext>
            </a:extLst>
          </p:cNvPr>
          <p:cNvSpPr>
            <a:spLocks noChangeArrowheads="1"/>
          </p:cNvSpPr>
          <p:nvPr/>
        </p:nvSpPr>
        <p:spPr bwMode="auto">
          <a:xfrm>
            <a:off x="0" y="0"/>
            <a:ext cx="91440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b="1"/>
          </a:p>
          <a:p>
            <a:pPr eaLnBrk="1" hangingPunct="1"/>
            <a:endParaRPr lang="en-US" altLang="en-US" sz="2400" b="1"/>
          </a:p>
          <a:p>
            <a:pPr eaLnBrk="1" hangingPunct="1"/>
            <a:r>
              <a:rPr lang="en-US" altLang="en-US" sz="3600" b="1"/>
              <a:t>Normalizing </a:t>
            </a:r>
            <a:r>
              <a:rPr lang="en-US" altLang="en-US" sz="3600" b="1">
                <a:solidFill>
                  <a:srgbClr val="FF0000"/>
                </a:solidFill>
              </a:rPr>
              <a:t>both input-target </a:t>
            </a:r>
            <a:r>
              <a:rPr lang="en-US" altLang="en-US" sz="3600" b="1"/>
              <a:t>data set during </a:t>
            </a:r>
            <a:r>
              <a:rPr lang="en-US" altLang="en-US" sz="3600" b="1">
                <a:solidFill>
                  <a:srgbClr val="FF0000"/>
                </a:solidFill>
              </a:rPr>
              <a:t>pre-processing</a:t>
            </a:r>
            <a:r>
              <a:rPr lang="en-US" altLang="en-US" sz="3600" b="1"/>
              <a:t> stage ensures that the network output always falls into a normalized range. </a:t>
            </a:r>
          </a:p>
          <a:p>
            <a:pPr eaLnBrk="1" hangingPunct="1"/>
            <a:endParaRPr lang="en-US" altLang="en-US" sz="3600" b="1"/>
          </a:p>
          <a:p>
            <a:pPr eaLnBrk="1" hangingPunct="1"/>
            <a:endParaRPr lang="en-US" altLang="en-US" sz="3600" b="1"/>
          </a:p>
          <a:p>
            <a:pPr eaLnBrk="1" hangingPunct="1"/>
            <a:r>
              <a:rPr lang="en-US" altLang="en-US" sz="3600" b="1"/>
              <a:t>During </a:t>
            </a:r>
            <a:r>
              <a:rPr lang="en-US" altLang="en-US" sz="3600" b="1">
                <a:solidFill>
                  <a:srgbClr val="FF0000"/>
                </a:solidFill>
              </a:rPr>
              <a:t>post-processing</a:t>
            </a:r>
            <a:r>
              <a:rPr lang="en-US" altLang="en-US" sz="3600" b="1"/>
              <a:t> stage, the network output is transformed back into the units of the original target data</a:t>
            </a:r>
            <a:r>
              <a:rPr lang="en-US" altLang="en-US" sz="2400" b="1"/>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79517A-3BA7-42CD-92D8-E9AF949D6064}"/>
              </a:ext>
            </a:extLst>
          </p:cNvPr>
          <p:cNvSpPr txBox="1">
            <a:spLocks noChangeArrowheads="1"/>
          </p:cNvSpPr>
          <p:nvPr/>
        </p:nvSpPr>
        <p:spPr bwMode="auto">
          <a:xfrm>
            <a:off x="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rPr>
              <a:t>COMMON  METHODS FOR NORMALIZATION</a:t>
            </a:r>
          </a:p>
        </p:txBody>
      </p:sp>
      <p:graphicFrame>
        <p:nvGraphicFramePr>
          <p:cNvPr id="11" name="Object 2">
            <a:extLst>
              <a:ext uri="{FF2B5EF4-FFF2-40B4-BE49-F238E27FC236}">
                <a16:creationId xmlns:a16="http://schemas.microsoft.com/office/drawing/2014/main" id="{DA78B3B4-9A7F-47FD-A70D-DF230AF9F112}"/>
              </a:ext>
            </a:extLst>
          </p:cNvPr>
          <p:cNvGraphicFramePr>
            <a:graphicFrameLocks noChangeAspect="1"/>
          </p:cNvGraphicFramePr>
          <p:nvPr/>
        </p:nvGraphicFramePr>
        <p:xfrm>
          <a:off x="0" y="3657600"/>
          <a:ext cx="9010650" cy="1143000"/>
        </p:xfrm>
        <a:graphic>
          <a:graphicData uri="http://schemas.openxmlformats.org/presentationml/2006/ole">
            <mc:AlternateContent xmlns:mc="http://schemas.openxmlformats.org/markup-compatibility/2006">
              <mc:Choice xmlns:v="urn:schemas-microsoft-com:vml" Requires="v">
                <p:oleObj spid="_x0000_s81927" name="Equation" r:id="rId3" imgW="3403440" imgH="431640" progId="Equation.DSMT4">
                  <p:embed/>
                </p:oleObj>
              </mc:Choice>
              <mc:Fallback>
                <p:oleObj name="Equation" r:id="rId3" imgW="340344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01065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Box 13">
            <a:extLst>
              <a:ext uri="{FF2B5EF4-FFF2-40B4-BE49-F238E27FC236}">
                <a16:creationId xmlns:a16="http://schemas.microsoft.com/office/drawing/2014/main" id="{25A2C892-3A0B-45FC-97F3-488EA62DBD21}"/>
              </a:ext>
            </a:extLst>
          </p:cNvPr>
          <p:cNvSpPr txBox="1">
            <a:spLocks noChangeArrowheads="1"/>
          </p:cNvSpPr>
          <p:nvPr/>
        </p:nvSpPr>
        <p:spPr bwMode="auto">
          <a:xfrm>
            <a:off x="0" y="9906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Normalizing in the interval  [  X </a:t>
            </a:r>
            <a:r>
              <a:rPr lang="en-US" altLang="en-US" sz="3200" baseline="-25000"/>
              <a:t>max-new</a:t>
            </a:r>
            <a:r>
              <a:rPr lang="en-US" altLang="en-US" sz="3200"/>
              <a:t>  ,  X</a:t>
            </a:r>
            <a:r>
              <a:rPr lang="en-US" altLang="en-US" sz="3200" baseline="-25000"/>
              <a:t>min-new</a:t>
            </a:r>
            <a:r>
              <a:rPr lang="en-US" altLang="en-US" sz="32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4"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2">
            <a:extLst>
              <a:ext uri="{FF2B5EF4-FFF2-40B4-BE49-F238E27FC236}">
                <a16:creationId xmlns:a16="http://schemas.microsoft.com/office/drawing/2014/main" id="{83F5B50F-FF76-4EC6-B045-2730D679C320}"/>
              </a:ext>
            </a:extLst>
          </p:cNvPr>
          <p:cNvGraphicFramePr>
            <a:graphicFrameLocks noChangeAspect="1"/>
          </p:cNvGraphicFramePr>
          <p:nvPr/>
        </p:nvGraphicFramePr>
        <p:xfrm>
          <a:off x="0" y="304800"/>
          <a:ext cx="9010650" cy="1143000"/>
        </p:xfrm>
        <a:graphic>
          <a:graphicData uri="http://schemas.openxmlformats.org/presentationml/2006/ole">
            <mc:AlternateContent xmlns:mc="http://schemas.openxmlformats.org/markup-compatibility/2006">
              <mc:Choice xmlns:v="urn:schemas-microsoft-com:vml" Requires="v">
                <p:oleObj spid="_x0000_s82955" name="Equation" r:id="rId3" imgW="3403440" imgH="431640" progId="Equation.DSMT4">
                  <p:embed/>
                </p:oleObj>
              </mc:Choice>
              <mc:Fallback>
                <p:oleObj name="Equation" r:id="rId3" imgW="340344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
                        <a:ext cx="901065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5">
            <a:extLst>
              <a:ext uri="{FF2B5EF4-FFF2-40B4-BE49-F238E27FC236}">
                <a16:creationId xmlns:a16="http://schemas.microsoft.com/office/drawing/2014/main" id="{DF8642B0-FB43-411A-9839-C39D86EC3949}"/>
              </a:ext>
            </a:extLst>
          </p:cNvPr>
          <p:cNvGraphicFramePr>
            <a:graphicFrameLocks noChangeAspect="1"/>
          </p:cNvGraphicFramePr>
          <p:nvPr/>
        </p:nvGraphicFramePr>
        <p:xfrm>
          <a:off x="762000" y="2514600"/>
          <a:ext cx="5514975" cy="1295400"/>
        </p:xfrm>
        <a:graphic>
          <a:graphicData uri="http://schemas.openxmlformats.org/presentationml/2006/ole">
            <mc:AlternateContent xmlns:mc="http://schemas.openxmlformats.org/markup-compatibility/2006">
              <mc:Choice xmlns:v="urn:schemas-microsoft-com:vml" Requires="v">
                <p:oleObj spid="_x0000_s82956" name="Equation" r:id="rId5" imgW="1892160" imgH="444240" progId="Equation.DSMT4">
                  <p:embed/>
                </p:oleObj>
              </mc:Choice>
              <mc:Fallback>
                <p:oleObj name="Equation" r:id="rId5" imgW="1892160" imgH="4442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514600"/>
                        <a:ext cx="551497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
            <a:extLst>
              <a:ext uri="{FF2B5EF4-FFF2-40B4-BE49-F238E27FC236}">
                <a16:creationId xmlns:a16="http://schemas.microsoft.com/office/drawing/2014/main" id="{BB21ED85-5627-4EB4-A6EA-5217369DDFC6}"/>
              </a:ext>
            </a:extLst>
          </p:cNvPr>
          <p:cNvGraphicFramePr>
            <a:graphicFrameLocks noChangeAspect="1"/>
          </p:cNvGraphicFramePr>
          <p:nvPr/>
        </p:nvGraphicFramePr>
        <p:xfrm>
          <a:off x="304800" y="4953000"/>
          <a:ext cx="7847013" cy="1295400"/>
        </p:xfrm>
        <a:graphic>
          <a:graphicData uri="http://schemas.openxmlformats.org/presentationml/2006/ole">
            <mc:AlternateContent xmlns:mc="http://schemas.openxmlformats.org/markup-compatibility/2006">
              <mc:Choice xmlns:v="urn:schemas-microsoft-com:vml" Requires="v">
                <p:oleObj spid="_x0000_s82957" name="Equation" r:id="rId7" imgW="2692080" imgH="444240" progId="Equation.DSMT4">
                  <p:embed/>
                </p:oleObj>
              </mc:Choice>
              <mc:Fallback>
                <p:oleObj name="Equation" r:id="rId7" imgW="2692080" imgH="4442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953000"/>
                        <a:ext cx="7847013"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4">
            <a:extLst>
              <a:ext uri="{FF2B5EF4-FFF2-40B4-BE49-F238E27FC236}">
                <a16:creationId xmlns:a16="http://schemas.microsoft.com/office/drawing/2014/main" id="{F26565BC-9AD7-4089-8566-BD18873125B8}"/>
              </a:ext>
            </a:extLst>
          </p:cNvPr>
          <p:cNvSpPr>
            <a:spLocks noGrp="1" noChangeArrowheads="1"/>
          </p:cNvSpPr>
          <p:nvPr>
            <p:ph type="title"/>
          </p:nvPr>
        </p:nvSpPr>
        <p:spPr>
          <a:xfrm>
            <a:off x="0" y="0"/>
            <a:ext cx="9144000" cy="1143000"/>
          </a:xfrm>
        </p:spPr>
        <p:txBody>
          <a:bodyPr/>
          <a:lstStyle/>
          <a:p>
            <a:pPr eaLnBrk="1" hangingPunct="1"/>
            <a:r>
              <a:rPr lang="en-US" altLang="en-US" sz="4000">
                <a:solidFill>
                  <a:srgbClr val="FF0000"/>
                </a:solidFill>
              </a:rPr>
              <a:t>Postprocessing</a:t>
            </a:r>
            <a:br>
              <a:rPr lang="en-US" altLang="en-US" sz="4000">
                <a:solidFill>
                  <a:srgbClr val="FF0000"/>
                </a:solidFill>
              </a:rPr>
            </a:br>
            <a:r>
              <a:rPr lang="en-US" altLang="en-US" sz="4000">
                <a:solidFill>
                  <a:srgbClr val="FF0000"/>
                </a:solidFill>
              </a:rPr>
              <a:t>(Denormalization of output data)</a:t>
            </a:r>
          </a:p>
        </p:txBody>
      </p:sp>
      <p:sp>
        <p:nvSpPr>
          <p:cNvPr id="83973" name="Rectangle 7">
            <a:extLst>
              <a:ext uri="{FF2B5EF4-FFF2-40B4-BE49-F238E27FC236}">
                <a16:creationId xmlns:a16="http://schemas.microsoft.com/office/drawing/2014/main" id="{69CC7B6D-5AF4-4D0C-984F-57BB25A96F39}"/>
              </a:ext>
            </a:extLst>
          </p:cNvPr>
          <p:cNvSpPr>
            <a:spLocks noChangeArrowheads="1"/>
          </p:cNvSpPr>
          <p:nvPr/>
        </p:nvSpPr>
        <p:spPr bwMode="auto">
          <a:xfrm>
            <a:off x="0" y="2962275"/>
            <a:ext cx="91440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cs typeface="Times New Roman" panose="02020603050405020304" pitchFamily="18" charset="0"/>
              </a:rPr>
              <a:t>where Y</a:t>
            </a:r>
            <a:r>
              <a:rPr lang="en-US" altLang="en-US" sz="2800" baseline="-25000">
                <a:cs typeface="Times New Roman" panose="02020603050405020304" pitchFamily="18" charset="0"/>
              </a:rPr>
              <a:t>max</a:t>
            </a:r>
            <a:r>
              <a:rPr lang="en-US" altLang="en-US" sz="2800">
                <a:cs typeface="Times New Roman" panose="02020603050405020304" pitchFamily="18" charset="0"/>
              </a:rPr>
              <a:t>  and Y</a:t>
            </a:r>
            <a:r>
              <a:rPr lang="en-US" altLang="en-US" sz="2800" baseline="-25000">
                <a:cs typeface="Times New Roman" panose="02020603050405020304" pitchFamily="18" charset="0"/>
              </a:rPr>
              <a:t>min</a:t>
            </a:r>
            <a:r>
              <a:rPr lang="en-US" altLang="en-US" sz="2800">
                <a:cs typeface="Times New Roman" panose="02020603050405020304" pitchFamily="18" charset="0"/>
              </a:rPr>
              <a:t> are max and min  activation values of the output neurons</a:t>
            </a:r>
          </a:p>
          <a:p>
            <a:pPr eaLnBrk="1" hangingPunct="1"/>
            <a:endParaRPr lang="en-US" altLang="en-US" sz="2800">
              <a:cs typeface="Times New Roman" panose="02020603050405020304" pitchFamily="18" charset="0"/>
            </a:endParaRPr>
          </a:p>
          <a:p>
            <a:pPr eaLnBrk="1" hangingPunct="1"/>
            <a:r>
              <a:rPr lang="en-US" altLang="en-US" sz="2800">
                <a:cs typeface="Times New Roman" panose="02020603050405020304" pitchFamily="18" charset="0"/>
              </a:rPr>
              <a:t>Y</a:t>
            </a:r>
            <a:r>
              <a:rPr lang="en-US" altLang="en-US" sz="2800" baseline="-25000">
                <a:cs typeface="Times New Roman" panose="02020603050405020304" pitchFamily="18" charset="0"/>
              </a:rPr>
              <a:t>denorm-max</a:t>
            </a:r>
            <a:r>
              <a:rPr lang="en-US" altLang="en-US" sz="2800">
                <a:cs typeface="Times New Roman" panose="02020603050405020304" pitchFamily="18" charset="0"/>
              </a:rPr>
              <a:t>  and Y</a:t>
            </a:r>
            <a:r>
              <a:rPr lang="en-US" altLang="en-US" sz="2800" baseline="-25000">
                <a:cs typeface="Times New Roman" panose="02020603050405020304" pitchFamily="18" charset="0"/>
              </a:rPr>
              <a:t>denorm-min</a:t>
            </a:r>
            <a:r>
              <a:rPr lang="en-US" altLang="en-US" sz="2800">
                <a:cs typeface="Times New Roman" panose="02020603050405020304" pitchFamily="18" charset="0"/>
              </a:rPr>
              <a:t>   are the maximum and minimum values of denormalised Y</a:t>
            </a:r>
            <a:endParaRPr lang="en-US" altLang="en-US" sz="2400">
              <a:cs typeface="Times New Roman" panose="02020603050405020304" pitchFamily="18" charset="0"/>
            </a:endParaRPr>
          </a:p>
        </p:txBody>
      </p:sp>
      <p:graphicFrame>
        <p:nvGraphicFramePr>
          <p:cNvPr id="11" name="Object 2">
            <a:extLst>
              <a:ext uri="{FF2B5EF4-FFF2-40B4-BE49-F238E27FC236}">
                <a16:creationId xmlns:a16="http://schemas.microsoft.com/office/drawing/2014/main" id="{171ADA16-7C4A-4E43-B684-9D4F4C9E564D}"/>
              </a:ext>
            </a:extLst>
          </p:cNvPr>
          <p:cNvGraphicFramePr>
            <a:graphicFrameLocks noChangeAspect="1"/>
          </p:cNvGraphicFramePr>
          <p:nvPr/>
        </p:nvGraphicFramePr>
        <p:xfrm>
          <a:off x="133350" y="5715000"/>
          <a:ext cx="9010650" cy="1143000"/>
        </p:xfrm>
        <a:graphic>
          <a:graphicData uri="http://schemas.openxmlformats.org/presentationml/2006/ole">
            <mc:AlternateContent xmlns:mc="http://schemas.openxmlformats.org/markup-compatibility/2006">
              <mc:Choice xmlns:v="urn:schemas-microsoft-com:vml" Requires="v">
                <p:oleObj spid="_x0000_s83978" name="Equation" r:id="rId3" imgW="3403440" imgH="431640" progId="Equation.DSMT4">
                  <p:embed/>
                </p:oleObj>
              </mc:Choice>
              <mc:Fallback>
                <p:oleObj name="Equation" r:id="rId3" imgW="340344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5715000"/>
                        <a:ext cx="901065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3">
            <a:extLst>
              <a:ext uri="{FF2B5EF4-FFF2-40B4-BE49-F238E27FC236}">
                <a16:creationId xmlns:a16="http://schemas.microsoft.com/office/drawing/2014/main" id="{54287FFB-2115-4D98-80C7-37FDBE9AD808}"/>
              </a:ext>
            </a:extLst>
          </p:cNvPr>
          <p:cNvGraphicFramePr>
            <a:graphicFrameLocks noChangeAspect="1"/>
          </p:cNvGraphicFramePr>
          <p:nvPr/>
        </p:nvGraphicFramePr>
        <p:xfrm>
          <a:off x="0" y="1382713"/>
          <a:ext cx="9144000" cy="1169987"/>
        </p:xfrm>
        <a:graphic>
          <a:graphicData uri="http://schemas.openxmlformats.org/presentationml/2006/ole">
            <mc:AlternateContent xmlns:mc="http://schemas.openxmlformats.org/markup-compatibility/2006">
              <mc:Choice xmlns:v="urn:schemas-microsoft-com:vml" Requires="v">
                <p:oleObj spid="_x0000_s83979" name="Equation" r:id="rId5" imgW="3377880" imgH="431640" progId="Equation.DSMT4">
                  <p:embed/>
                </p:oleObj>
              </mc:Choice>
              <mc:Fallback>
                <p:oleObj name="Equation" r:id="rId5" imgW="337788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82713"/>
                        <a:ext cx="9144000"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ppt_x"/>
                                          </p:val>
                                        </p:tav>
                                        <p:tav tm="100000">
                                          <p:val>
                                            <p:strVal val="#ppt_x"/>
                                          </p:val>
                                        </p:tav>
                                      </p:tavLst>
                                    </p:anim>
                                    <p:anim calcmode="lin" valueType="num">
                                      <p:cBhvr additive="base">
                                        <p:cTn id="8" dur="500" fill="hold"/>
                                        <p:tgtEl>
                                          <p:spTgt spid="870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p:bld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DB74D7-485C-4611-9BD6-2895D78FB1CA}"/>
              </a:ext>
            </a:extLst>
          </p:cNvPr>
          <p:cNvSpPr txBox="1">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Input : 0-100</a:t>
            </a:r>
            <a:r>
              <a:rPr lang="en-US" altLang="en-US" sz="3600" baseline="30000"/>
              <a:t>0</a:t>
            </a:r>
            <a:r>
              <a:rPr lang="en-US" altLang="en-US" sz="3600"/>
              <a:t>C</a:t>
            </a:r>
          </a:p>
          <a:p>
            <a:pPr eaLnBrk="1" hangingPunct="1"/>
            <a:r>
              <a:rPr lang="en-US" altLang="en-US" sz="3600"/>
              <a:t>Output : 10-100%</a:t>
            </a:r>
          </a:p>
          <a:p>
            <a:pPr eaLnBrk="1" hangingPunct="1"/>
            <a:endParaRPr lang="en-US" altLang="en-US" sz="3600"/>
          </a:p>
          <a:p>
            <a:pPr eaLnBrk="1" hangingPunct="1"/>
            <a:r>
              <a:rPr lang="en-US" altLang="en-US" sz="3600"/>
              <a:t>Temp = 68</a:t>
            </a:r>
            <a:r>
              <a:rPr lang="en-US" altLang="en-US" sz="3600" baseline="30000"/>
              <a:t>0</a:t>
            </a:r>
            <a:r>
              <a:rPr lang="en-US" altLang="en-US" sz="3600"/>
              <a:t>C,  Output = -0.5</a:t>
            </a:r>
          </a:p>
          <a:p>
            <a:pPr eaLnBrk="1" hangingPunct="1"/>
            <a:endParaRPr lang="en-US" altLang="en-US" sz="3600"/>
          </a:p>
          <a:p>
            <a:pPr eaLnBrk="1" hangingPunct="1"/>
            <a:r>
              <a:rPr lang="en-US" altLang="en-US" sz="3600"/>
              <a:t>Temp</a:t>
            </a:r>
            <a:r>
              <a:rPr lang="en-US" altLang="en-US" sz="3600" baseline="-25000"/>
              <a:t>norm</a:t>
            </a:r>
            <a:r>
              <a:rPr lang="en-US" altLang="en-US" sz="3600"/>
              <a:t> (-1 to +1)  =</a:t>
            </a:r>
          </a:p>
          <a:p>
            <a:pPr eaLnBrk="1" hangingPunct="1"/>
            <a:r>
              <a:rPr lang="en-US" altLang="en-US" sz="3600"/>
              <a:t> </a:t>
            </a:r>
          </a:p>
          <a:p>
            <a:pPr eaLnBrk="1" hangingPunct="1"/>
            <a:endParaRPr lang="en-US" altLang="en-US" sz="3600"/>
          </a:p>
          <a:p>
            <a:pPr eaLnBrk="1" hangingPunct="1"/>
            <a:r>
              <a:rPr lang="en-US" altLang="en-US" sz="3600"/>
              <a:t>Valve opening </a:t>
            </a:r>
            <a:r>
              <a:rPr lang="en-US" altLang="en-US" sz="3600" baseline="-25000"/>
              <a:t>de-norm</a:t>
            </a:r>
            <a:r>
              <a:rPr lang="en-US" altLang="en-US" sz="3600"/>
              <a:t>  =    </a:t>
            </a:r>
          </a:p>
          <a:p>
            <a:pPr eaLnBrk="1" hangingPunct="1"/>
            <a:endParaRPr lang="en-US" altLang="en-US" sz="3600"/>
          </a:p>
          <a:p>
            <a:pPr eaLnBrk="1" hangingPunct="1"/>
            <a:endParaRPr lang="en-US" altLang="en-US" sz="3600"/>
          </a:p>
          <a:p>
            <a:pPr eaLnBrk="1" hangingPunct="1"/>
            <a:endParaRPr lang="en-US" altLang="en-US" sz="3600"/>
          </a:p>
        </p:txBody>
      </p:sp>
      <p:graphicFrame>
        <p:nvGraphicFramePr>
          <p:cNvPr id="4" name="Object 2">
            <a:extLst>
              <a:ext uri="{FF2B5EF4-FFF2-40B4-BE49-F238E27FC236}">
                <a16:creationId xmlns:a16="http://schemas.microsoft.com/office/drawing/2014/main" id="{018B9F5A-43BE-43D3-9133-94AB48D15F22}"/>
              </a:ext>
            </a:extLst>
          </p:cNvPr>
          <p:cNvGraphicFramePr>
            <a:graphicFrameLocks noChangeAspect="1"/>
          </p:cNvGraphicFramePr>
          <p:nvPr/>
        </p:nvGraphicFramePr>
        <p:xfrm>
          <a:off x="2362200" y="3352800"/>
          <a:ext cx="4646613" cy="1036638"/>
        </p:xfrm>
        <a:graphic>
          <a:graphicData uri="http://schemas.openxmlformats.org/presentationml/2006/ole">
            <mc:AlternateContent xmlns:mc="http://schemas.openxmlformats.org/markup-compatibility/2006">
              <mc:Choice xmlns:v="urn:schemas-microsoft-com:vml" Requires="v">
                <p:oleObj spid="_x0000_s85001" name="Equation" r:id="rId3" imgW="1765080" imgH="393480" progId="Equation.DSMT4">
                  <p:embed/>
                </p:oleObj>
              </mc:Choice>
              <mc:Fallback>
                <p:oleObj name="Equation" r:id="rId3" imgW="1765080" imgH="39348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352800"/>
                        <a:ext cx="4646613"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
            <a:extLst>
              <a:ext uri="{FF2B5EF4-FFF2-40B4-BE49-F238E27FC236}">
                <a16:creationId xmlns:a16="http://schemas.microsoft.com/office/drawing/2014/main" id="{74B55537-B5CB-45AF-99DF-40273962D790}"/>
              </a:ext>
            </a:extLst>
          </p:cNvPr>
          <p:cNvGraphicFramePr>
            <a:graphicFrameLocks noChangeAspect="1"/>
          </p:cNvGraphicFramePr>
          <p:nvPr/>
        </p:nvGraphicFramePr>
        <p:xfrm>
          <a:off x="1066800" y="5754688"/>
          <a:ext cx="6551613" cy="1103312"/>
        </p:xfrm>
        <a:graphic>
          <a:graphicData uri="http://schemas.openxmlformats.org/presentationml/2006/ole">
            <mc:AlternateContent xmlns:mc="http://schemas.openxmlformats.org/markup-compatibility/2006">
              <mc:Choice xmlns:v="urn:schemas-microsoft-com:vml" Requires="v">
                <p:oleObj spid="_x0000_s85002" name="Equation" r:id="rId5" imgW="2489040" imgH="419040" progId="Equation.DSMT4">
                  <p:embed/>
                </p:oleObj>
              </mc:Choice>
              <mc:Fallback>
                <p:oleObj name="Equation" r:id="rId5" imgW="2489040" imgH="41904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5754688"/>
                        <a:ext cx="6551613" cy="110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B64429C7-5A32-4B34-A3C1-D01D667A3D6D}"/>
              </a:ext>
            </a:extLst>
          </p:cNvPr>
          <p:cNvSpPr>
            <a:spLocks noChangeArrowheads="1"/>
          </p:cNvSpPr>
          <p:nvPr/>
        </p:nvSpPr>
        <p:spPr bwMode="auto">
          <a:xfrm>
            <a:off x="0" y="1600200"/>
            <a:ext cx="914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rgbClr val="002060"/>
                </a:solidFill>
              </a:rPr>
              <a:t> It  will transform the data to have </a:t>
            </a:r>
          </a:p>
          <a:p>
            <a:pPr eaLnBrk="1" hangingPunct="1"/>
            <a:r>
              <a:rPr lang="en-US" altLang="en-US" sz="4000" b="1">
                <a:solidFill>
                  <a:srgbClr val="002060"/>
                </a:solidFill>
              </a:rPr>
              <a:t>0 mean and 1 variance,</a:t>
            </a:r>
          </a:p>
        </p:txBody>
      </p:sp>
      <p:graphicFrame>
        <p:nvGraphicFramePr>
          <p:cNvPr id="82946" name="Object 4">
            <a:extLst>
              <a:ext uri="{FF2B5EF4-FFF2-40B4-BE49-F238E27FC236}">
                <a16:creationId xmlns:a16="http://schemas.microsoft.com/office/drawing/2014/main" id="{B29461F8-0A78-4A26-A329-BEDA869FE286}"/>
              </a:ext>
            </a:extLst>
          </p:cNvPr>
          <p:cNvGraphicFramePr>
            <a:graphicFrameLocks noChangeAspect="1"/>
          </p:cNvGraphicFramePr>
          <p:nvPr/>
        </p:nvGraphicFramePr>
        <p:xfrm>
          <a:off x="1143000" y="3657600"/>
          <a:ext cx="5640388" cy="1747838"/>
        </p:xfrm>
        <a:graphic>
          <a:graphicData uri="http://schemas.openxmlformats.org/presentationml/2006/ole">
            <mc:AlternateContent xmlns:mc="http://schemas.openxmlformats.org/markup-compatibility/2006">
              <mc:Choice xmlns:v="urn:schemas-microsoft-com:vml" Requires="v">
                <p:oleObj spid="_x0000_s86023" name="Equation" r:id="rId3" imgW="1434960" imgH="444240" progId="Equation.DSMT4">
                  <p:embed/>
                </p:oleObj>
              </mc:Choice>
              <mc:Fallback>
                <p:oleObj name="Equation" r:id="rId3" imgW="1434960" imgH="4442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657600"/>
                        <a:ext cx="5640388" cy="174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48" name="TextBox 3">
            <a:extLst>
              <a:ext uri="{FF2B5EF4-FFF2-40B4-BE49-F238E27FC236}">
                <a16:creationId xmlns:a16="http://schemas.microsoft.com/office/drawing/2014/main" id="{8D671E6B-5FDB-4FF4-BE85-CA36C2BA0D6A}"/>
              </a:ext>
            </a:extLst>
          </p:cNvPr>
          <p:cNvSpPr txBox="1">
            <a:spLocks noChangeArrowheads="1"/>
          </p:cNvSpPr>
          <p:nvPr/>
        </p:nvSpPr>
        <p:spPr bwMode="auto">
          <a:xfrm>
            <a:off x="304800" y="304800"/>
            <a:ext cx="6324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rPr>
              <a:t>Standardization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additive="base">
                                        <p:cTn id="7" dur="500" fill="hold"/>
                                        <p:tgtEl>
                                          <p:spTgt spid="82948"/>
                                        </p:tgtEl>
                                        <p:attrNameLst>
                                          <p:attrName>ppt_x</p:attrName>
                                        </p:attrNameLst>
                                      </p:cBhvr>
                                      <p:tavLst>
                                        <p:tav tm="0">
                                          <p:val>
                                            <p:strVal val="#ppt_x"/>
                                          </p:val>
                                        </p:tav>
                                        <p:tav tm="100000">
                                          <p:val>
                                            <p:strVal val="#ppt_x"/>
                                          </p:val>
                                        </p:tav>
                                      </p:tavLst>
                                    </p:anim>
                                    <p:anim calcmode="lin" valueType="num">
                                      <p:cBhvr additive="base">
                                        <p:cTn id="8" dur="500" fill="hold"/>
                                        <p:tgtEl>
                                          <p:spTgt spid="829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2947"/>
                                        </p:tgtEl>
                                        <p:attrNameLst>
                                          <p:attrName>style.visibility</p:attrName>
                                        </p:attrNameLst>
                                      </p:cBhvr>
                                      <p:to>
                                        <p:strVal val="visible"/>
                                      </p:to>
                                    </p:set>
                                    <p:anim calcmode="lin" valueType="num">
                                      <p:cBhvr additive="base">
                                        <p:cTn id="13" dur="500" fill="hold"/>
                                        <p:tgtEl>
                                          <p:spTgt spid="82947"/>
                                        </p:tgtEl>
                                        <p:attrNameLst>
                                          <p:attrName>ppt_x</p:attrName>
                                        </p:attrNameLst>
                                      </p:cBhvr>
                                      <p:tavLst>
                                        <p:tav tm="0">
                                          <p:val>
                                            <p:strVal val="#ppt_x"/>
                                          </p:val>
                                        </p:tav>
                                        <p:tav tm="100000">
                                          <p:val>
                                            <p:strVal val="#ppt_x"/>
                                          </p:val>
                                        </p:tav>
                                      </p:tavLst>
                                    </p:anim>
                                    <p:anim calcmode="lin" valueType="num">
                                      <p:cBhvr additive="base">
                                        <p:cTn id="14" dur="500" fill="hold"/>
                                        <p:tgtEl>
                                          <p:spTgt spid="829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2946"/>
                                        </p:tgtEl>
                                        <p:attrNameLst>
                                          <p:attrName>style.visibility</p:attrName>
                                        </p:attrNameLst>
                                      </p:cBhvr>
                                      <p:to>
                                        <p:strVal val="visible"/>
                                      </p:to>
                                    </p:set>
                                    <p:anim calcmode="lin" valueType="num">
                                      <p:cBhvr additive="base">
                                        <p:cTn id="19" dur="500" fill="hold"/>
                                        <p:tgtEl>
                                          <p:spTgt spid="82946"/>
                                        </p:tgtEl>
                                        <p:attrNameLst>
                                          <p:attrName>ppt_x</p:attrName>
                                        </p:attrNameLst>
                                      </p:cBhvr>
                                      <p:tavLst>
                                        <p:tav tm="0">
                                          <p:val>
                                            <p:strVal val="#ppt_x"/>
                                          </p:val>
                                        </p:tav>
                                        <p:tav tm="100000">
                                          <p:val>
                                            <p:strVal val="#ppt_x"/>
                                          </p:val>
                                        </p:tav>
                                      </p:tavLst>
                                    </p:anim>
                                    <p:anim calcmode="lin" valueType="num">
                                      <p:cBhvr additive="base">
                                        <p:cTn id="20" dur="500" fill="hold"/>
                                        <p:tgtEl>
                                          <p:spTgt spid="829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P spid="8294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6754" name="Picture 2">
            <a:extLst>
              <a:ext uri="{FF2B5EF4-FFF2-40B4-BE49-F238E27FC236}">
                <a16:creationId xmlns:a16="http://schemas.microsoft.com/office/drawing/2014/main" id="{FFFE5355-BF5D-428C-9725-417DE5F9F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343400"/>
            <a:ext cx="749935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AC6687F-A82A-4420-85AE-68A1897E439B}"/>
              </a:ext>
            </a:extLst>
          </p:cNvPr>
          <p:cNvSpPr txBox="1">
            <a:spLocks noChangeArrowheads="1"/>
          </p:cNvSpPr>
          <p:nvPr/>
        </p:nvSpPr>
        <p:spPr bwMode="auto">
          <a:xfrm>
            <a:off x="457200" y="228600"/>
            <a:ext cx="5867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latin typeface="Calibri" panose="020F0502020204030204" pitchFamily="34" charset="0"/>
              </a:rPr>
              <a:t>CLASSIFICATION</a:t>
            </a:r>
          </a:p>
        </p:txBody>
      </p:sp>
      <p:sp>
        <p:nvSpPr>
          <p:cNvPr id="5" name="Rectangle 4">
            <a:extLst>
              <a:ext uri="{FF2B5EF4-FFF2-40B4-BE49-F238E27FC236}">
                <a16:creationId xmlns:a16="http://schemas.microsoft.com/office/drawing/2014/main" id="{8C224B9A-1BD1-4829-AE45-4D986FFCBCEB}"/>
              </a:ext>
            </a:extLst>
          </p:cNvPr>
          <p:cNvSpPr>
            <a:spLocks noChangeArrowheads="1"/>
          </p:cNvSpPr>
          <p:nvPr/>
        </p:nvSpPr>
        <p:spPr bwMode="auto">
          <a:xfrm>
            <a:off x="0" y="1219200"/>
            <a:ext cx="8610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000000"/>
                </a:solidFill>
                <a:latin typeface="Calibri" panose="020F0502020204030204" pitchFamily="34" charset="0"/>
              </a:rPr>
              <a:t>RECALLS INFORMATION REGARDING </a:t>
            </a:r>
            <a:r>
              <a:rPr lang="en-US" altLang="en-US" sz="3200" b="1">
                <a:solidFill>
                  <a:srgbClr val="FF0000"/>
                </a:solidFill>
                <a:latin typeface="Calibri" panose="020F0502020204030204" pitchFamily="34" charset="0"/>
              </a:rPr>
              <a:t>CLASS MEMEBERSHIP</a:t>
            </a:r>
            <a:r>
              <a:rPr lang="en-US" altLang="en-US" sz="3200" b="1">
                <a:solidFill>
                  <a:srgbClr val="000000"/>
                </a:solidFill>
                <a:latin typeface="Calibri" panose="020F0502020204030204" pitchFamily="34" charset="0"/>
              </a:rPr>
              <a:t> OF THE INPUT PATTERN</a:t>
            </a: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6754"/>
                                        </p:tgtEl>
                                        <p:attrNameLst>
                                          <p:attrName>style.visibility</p:attrName>
                                        </p:attrNameLst>
                                      </p:cBhvr>
                                      <p:to>
                                        <p:strVal val="visible"/>
                                      </p:to>
                                    </p:set>
                                    <p:anim calcmode="lin" valueType="num">
                                      <p:cBhvr additive="base">
                                        <p:cTn id="19" dur="500" fill="hold"/>
                                        <p:tgtEl>
                                          <p:spTgt spid="1226754"/>
                                        </p:tgtEl>
                                        <p:attrNameLst>
                                          <p:attrName>ppt_x</p:attrName>
                                        </p:attrNameLst>
                                      </p:cBhvr>
                                      <p:tavLst>
                                        <p:tav tm="0">
                                          <p:val>
                                            <p:strVal val="#ppt_x"/>
                                          </p:val>
                                        </p:tav>
                                        <p:tav tm="100000">
                                          <p:val>
                                            <p:strVal val="#ppt_x"/>
                                          </p:val>
                                        </p:tav>
                                      </p:tavLst>
                                    </p:anim>
                                    <p:anim calcmode="lin" valueType="num">
                                      <p:cBhvr additive="base">
                                        <p:cTn id="20" dur="500" fill="hold"/>
                                        <p:tgtEl>
                                          <p:spTgt spid="1226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0A507796-7639-4045-83EF-F1F651FCA8E1}"/>
              </a:ext>
            </a:extLst>
          </p:cNvPr>
          <p:cNvSpPr>
            <a:spLocks noGrp="1" noChangeArrowheads="1"/>
          </p:cNvSpPr>
          <p:nvPr>
            <p:ph type="title"/>
          </p:nvPr>
        </p:nvSpPr>
        <p:spPr/>
        <p:txBody>
          <a:bodyPr/>
          <a:lstStyle/>
          <a:p>
            <a:pPr eaLnBrk="1" hangingPunct="1"/>
            <a:r>
              <a:rPr lang="en-US" altLang="en-US" sz="4000">
                <a:solidFill>
                  <a:srgbClr val="FF0000"/>
                </a:solidFill>
              </a:rPr>
              <a:t>Normalizing Data</a:t>
            </a:r>
          </a:p>
        </p:txBody>
      </p:sp>
      <p:sp>
        <p:nvSpPr>
          <p:cNvPr id="87044" name="Rectangle 5">
            <a:extLst>
              <a:ext uri="{FF2B5EF4-FFF2-40B4-BE49-F238E27FC236}">
                <a16:creationId xmlns:a16="http://schemas.microsoft.com/office/drawing/2014/main" id="{2B156332-8799-4A98-943A-EC09EA5CD000}"/>
              </a:ext>
            </a:extLst>
          </p:cNvPr>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87042" name="Object 4">
            <a:extLst>
              <a:ext uri="{FF2B5EF4-FFF2-40B4-BE49-F238E27FC236}">
                <a16:creationId xmlns:a16="http://schemas.microsoft.com/office/drawing/2014/main" id="{934CB483-99F5-4005-ABDB-3BB4BF31FCA9}"/>
              </a:ext>
            </a:extLst>
          </p:cNvPr>
          <p:cNvGraphicFramePr>
            <a:graphicFrameLocks noChangeAspect="1"/>
          </p:cNvGraphicFramePr>
          <p:nvPr/>
        </p:nvGraphicFramePr>
        <p:xfrm>
          <a:off x="1676400" y="1957388"/>
          <a:ext cx="3733800" cy="1925637"/>
        </p:xfrm>
        <a:graphic>
          <a:graphicData uri="http://schemas.openxmlformats.org/presentationml/2006/ole">
            <mc:AlternateContent xmlns:mc="http://schemas.openxmlformats.org/markup-compatibility/2006">
              <mc:Choice xmlns:v="urn:schemas-microsoft-com:vml" Requires="v">
                <p:oleObj spid="_x0000_s87048" name="Equation" r:id="rId3" imgW="901309" imgH="469696" progId="Equation.3">
                  <p:embed/>
                </p:oleObj>
              </mc:Choice>
              <mc:Fallback>
                <p:oleObj name="Equation" r:id="rId3" imgW="901309" imgH="46969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957388"/>
                        <a:ext cx="3733800" cy="192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5" name="Text Box 6">
            <a:extLst>
              <a:ext uri="{FF2B5EF4-FFF2-40B4-BE49-F238E27FC236}">
                <a16:creationId xmlns:a16="http://schemas.microsoft.com/office/drawing/2014/main" id="{1A0ECA39-072F-4EBF-AC66-055A3BC20298}"/>
              </a:ext>
            </a:extLst>
          </p:cNvPr>
          <p:cNvSpPr txBox="1">
            <a:spLocks noChangeArrowheads="1"/>
          </p:cNvSpPr>
          <p:nvPr/>
        </p:nvSpPr>
        <p:spPr bwMode="auto">
          <a:xfrm>
            <a:off x="0" y="4495800"/>
            <a:ext cx="9144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4000"/>
              <a:t>Normalizes to </a:t>
            </a:r>
            <a:r>
              <a:rPr lang="en-US" altLang="en-US" sz="4000">
                <a:solidFill>
                  <a:srgbClr val="FF0000"/>
                </a:solidFill>
              </a:rPr>
              <a:t>unit length</a:t>
            </a:r>
            <a:endParaRPr lang="en-US" altLang="en-US" sz="4000"/>
          </a:p>
        </p:txBody>
      </p:sp>
    </p:spTree>
  </p:cSld>
  <p:clrMapOvr>
    <a:masterClrMapping/>
  </p:clrMapOvr>
  <p:transition/>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22" name="Picture 2">
            <a:extLst>
              <a:ext uri="{FF2B5EF4-FFF2-40B4-BE49-F238E27FC236}">
                <a16:creationId xmlns:a16="http://schemas.microsoft.com/office/drawing/2014/main" id="{4A77B7DC-51C7-4301-A611-CE4E8944D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8600"/>
            <a:ext cx="5443538"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03523" name="Object 3">
            <a:extLst>
              <a:ext uri="{FF2B5EF4-FFF2-40B4-BE49-F238E27FC236}">
                <a16:creationId xmlns:a16="http://schemas.microsoft.com/office/drawing/2014/main" id="{33D90642-65BC-4B6E-93AC-BCA85B9C6746}"/>
              </a:ext>
            </a:extLst>
          </p:cNvPr>
          <p:cNvGraphicFramePr>
            <a:graphicFrameLocks noChangeAspect="1"/>
          </p:cNvGraphicFramePr>
          <p:nvPr/>
        </p:nvGraphicFramePr>
        <p:xfrm>
          <a:off x="4572000" y="0"/>
          <a:ext cx="4572000" cy="4495800"/>
        </p:xfrm>
        <a:graphic>
          <a:graphicData uri="http://schemas.openxmlformats.org/presentationml/2006/ole">
            <mc:AlternateContent xmlns:mc="http://schemas.openxmlformats.org/markup-compatibility/2006">
              <mc:Choice xmlns:v="urn:schemas-microsoft-com:vml" Requires="v">
                <p:oleObj spid="_x0000_s88071" name="Equation" r:id="rId4" imgW="1701720" imgH="1295280" progId="Equation.DSMT4">
                  <p:embed/>
                </p:oleObj>
              </mc:Choice>
              <mc:Fallback>
                <p:oleObj name="Equation" r:id="rId4" imgW="1701720" imgH="129528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0"/>
                        <a:ext cx="4572000" cy="449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1">
            <a:extLst>
              <a:ext uri="{FF2B5EF4-FFF2-40B4-BE49-F238E27FC236}">
                <a16:creationId xmlns:a16="http://schemas.microsoft.com/office/drawing/2014/main" id="{CDC15670-3EA4-42CA-A589-6D8A14791111}"/>
              </a:ext>
            </a:extLst>
          </p:cNvPr>
          <p:cNvSpPr>
            <a:spLocks noChangeArrowheads="1"/>
          </p:cNvSpPr>
          <p:nvPr/>
        </p:nvSpPr>
        <p:spPr bwMode="auto">
          <a:xfrm>
            <a:off x="0" y="4611688"/>
            <a:ext cx="9372600" cy="2246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5392"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4000">
                <a:solidFill>
                  <a:srgbClr val="000000"/>
                </a:solidFill>
                <a:latin typeface="Garamond" panose="02020404030301010803" pitchFamily="18" charset="0"/>
              </a:rPr>
              <a:t> </a:t>
            </a:r>
            <a:r>
              <a:rPr lang="en-US" altLang="en-US" sz="4000" b="1">
                <a:solidFill>
                  <a:srgbClr val="000000"/>
                </a:solidFill>
                <a:latin typeface="Garamond" panose="02020404030301010803" pitchFamily="18" charset="0"/>
              </a:rPr>
              <a:t>Normalized copy of the vector a[ 3 1 2]</a:t>
            </a:r>
          </a:p>
          <a:p>
            <a:endParaRPr lang="en-US" altLang="en-US" sz="1600">
              <a:solidFill>
                <a:srgbClr val="000000"/>
              </a:solidFill>
              <a:latin typeface="courier"/>
            </a:endParaRPr>
          </a:p>
          <a:p>
            <a:r>
              <a:rPr lang="en-US" altLang="en-US" sz="2800">
                <a:solidFill>
                  <a:srgbClr val="000000"/>
                </a:solidFill>
                <a:latin typeface="courier"/>
              </a:rPr>
              <a:t>x = 3.0 / 3.742 = </a:t>
            </a:r>
            <a:r>
              <a:rPr lang="en-US" altLang="en-US" sz="2800" b="1">
                <a:solidFill>
                  <a:srgbClr val="000000"/>
                </a:solidFill>
                <a:latin typeface="courier"/>
              </a:rPr>
              <a:t>0.802</a:t>
            </a:r>
            <a:r>
              <a:rPr lang="en-US" altLang="en-US" sz="2800">
                <a:solidFill>
                  <a:srgbClr val="000000"/>
                </a:solidFill>
                <a:latin typeface="courier"/>
              </a:rPr>
              <a:t> </a:t>
            </a:r>
          </a:p>
          <a:p>
            <a:r>
              <a:rPr lang="en-US" altLang="en-US" sz="2800">
                <a:solidFill>
                  <a:srgbClr val="000000"/>
                </a:solidFill>
                <a:latin typeface="courier"/>
              </a:rPr>
              <a:t>y = 1.0 / 3.742 = </a:t>
            </a:r>
            <a:r>
              <a:rPr lang="en-US" altLang="en-US" sz="2800" b="1">
                <a:solidFill>
                  <a:srgbClr val="000000"/>
                </a:solidFill>
                <a:latin typeface="courier"/>
              </a:rPr>
              <a:t>0.267</a:t>
            </a:r>
            <a:r>
              <a:rPr lang="en-US" altLang="en-US" sz="2800">
                <a:solidFill>
                  <a:srgbClr val="000000"/>
                </a:solidFill>
                <a:latin typeface="courier"/>
              </a:rPr>
              <a:t> </a:t>
            </a:r>
          </a:p>
          <a:p>
            <a:r>
              <a:rPr lang="en-US" altLang="en-US" sz="2800">
                <a:solidFill>
                  <a:srgbClr val="000000"/>
                </a:solidFill>
                <a:latin typeface="courier"/>
              </a:rPr>
              <a:t>z = 2.0 / 3.742 = </a:t>
            </a:r>
            <a:r>
              <a:rPr lang="en-US" altLang="en-US" sz="2800" b="1">
                <a:solidFill>
                  <a:srgbClr val="000000"/>
                </a:solidFill>
                <a:latin typeface="courier"/>
              </a:rPr>
              <a:t>0.534</a:t>
            </a:r>
            <a:r>
              <a:rPr lang="en-US" altLang="en-US" sz="2400"/>
              <a:t> </a:t>
            </a:r>
            <a:endParaRPr lang="en-US" altLang="en-US" sz="7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03522"/>
                                        </p:tgtEl>
                                        <p:attrNameLst>
                                          <p:attrName>style.visibility</p:attrName>
                                        </p:attrNameLst>
                                      </p:cBhvr>
                                      <p:to>
                                        <p:strVal val="visible"/>
                                      </p:to>
                                    </p:set>
                                    <p:anim calcmode="lin" valueType="num">
                                      <p:cBhvr additive="base">
                                        <p:cTn id="7" dur="500" fill="hold"/>
                                        <p:tgtEl>
                                          <p:spTgt spid="1003522"/>
                                        </p:tgtEl>
                                        <p:attrNameLst>
                                          <p:attrName>ppt_x</p:attrName>
                                        </p:attrNameLst>
                                      </p:cBhvr>
                                      <p:tavLst>
                                        <p:tav tm="0">
                                          <p:val>
                                            <p:strVal val="#ppt_x"/>
                                          </p:val>
                                        </p:tav>
                                        <p:tav tm="100000">
                                          <p:val>
                                            <p:strVal val="#ppt_x"/>
                                          </p:val>
                                        </p:tav>
                                      </p:tavLst>
                                    </p:anim>
                                    <p:anim calcmode="lin" valueType="num">
                                      <p:cBhvr additive="base">
                                        <p:cTn id="8" dur="500" fill="hold"/>
                                        <p:tgtEl>
                                          <p:spTgt spid="10035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03523"/>
                                        </p:tgtEl>
                                        <p:attrNameLst>
                                          <p:attrName>style.visibility</p:attrName>
                                        </p:attrNameLst>
                                      </p:cBhvr>
                                      <p:to>
                                        <p:strVal val="visible"/>
                                      </p:to>
                                    </p:set>
                                    <p:anim calcmode="lin" valueType="num">
                                      <p:cBhvr additive="base">
                                        <p:cTn id="13" dur="500" fill="hold"/>
                                        <p:tgtEl>
                                          <p:spTgt spid="1003523"/>
                                        </p:tgtEl>
                                        <p:attrNameLst>
                                          <p:attrName>ppt_x</p:attrName>
                                        </p:attrNameLst>
                                      </p:cBhvr>
                                      <p:tavLst>
                                        <p:tav tm="0">
                                          <p:val>
                                            <p:strVal val="#ppt_x"/>
                                          </p:val>
                                        </p:tav>
                                        <p:tav tm="100000">
                                          <p:val>
                                            <p:strVal val="#ppt_x"/>
                                          </p:val>
                                        </p:tav>
                                      </p:tavLst>
                                    </p:anim>
                                    <p:anim calcmode="lin" valueType="num">
                                      <p:cBhvr additive="base">
                                        <p:cTn id="14" dur="500" fill="hold"/>
                                        <p:tgtEl>
                                          <p:spTgt spid="100352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a:extLst>
              <a:ext uri="{FF2B5EF4-FFF2-40B4-BE49-F238E27FC236}">
                <a16:creationId xmlns:a16="http://schemas.microsoft.com/office/drawing/2014/main" id="{EF0F9321-680C-4376-84D2-08CF9B647E14}"/>
              </a:ext>
            </a:extLst>
          </p:cNvPr>
          <p:cNvSpPr>
            <a:spLocks noChangeArrowheads="1"/>
          </p:cNvSpPr>
          <p:nvPr/>
        </p:nvSpPr>
        <p:spPr bwMode="auto">
          <a:xfrm>
            <a:off x="0" y="304800"/>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4000"/>
          </a:p>
          <a:p>
            <a:pPr eaLnBrk="1" hangingPunct="1"/>
            <a:r>
              <a:rPr lang="en-US" altLang="en-US" sz="4000">
                <a:solidFill>
                  <a:srgbClr val="FF0000"/>
                </a:solidFill>
              </a:rPr>
              <a:t>TRUE/FALSE</a:t>
            </a:r>
          </a:p>
          <a:p>
            <a:pPr eaLnBrk="1" hangingPunct="1"/>
            <a:endParaRPr lang="en-US" altLang="en-US" sz="4000">
              <a:solidFill>
                <a:srgbClr val="FF0000"/>
              </a:solidFill>
            </a:endParaRPr>
          </a:p>
          <a:p>
            <a:pPr eaLnBrk="1" hangingPunct="1"/>
            <a:r>
              <a:rPr lang="en-US" altLang="en-US" sz="4000"/>
              <a:t>If you have outliers in your data set, normalizing your data will certainly </a:t>
            </a:r>
            <a:r>
              <a:rPr lang="en-US" altLang="en-US" sz="4000">
                <a:solidFill>
                  <a:srgbClr val="FF0000"/>
                </a:solidFill>
              </a:rPr>
              <a:t>scale the “normal” data to a very small interval.</a:t>
            </a:r>
          </a:p>
          <a:p>
            <a:pPr eaLnBrk="1" hangingPunct="1"/>
            <a:endParaRPr lang="en-US" altLang="en-US" sz="40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8242">
                                            <p:txEl>
                                              <p:pRg st="1" end="1"/>
                                            </p:txEl>
                                          </p:spTgt>
                                        </p:tgtEl>
                                        <p:attrNameLst>
                                          <p:attrName>style.visibility</p:attrName>
                                        </p:attrNameLst>
                                      </p:cBhvr>
                                      <p:to>
                                        <p:strVal val="visible"/>
                                      </p:to>
                                    </p:set>
                                    <p:anim calcmode="lin" valueType="num">
                                      <p:cBhvr additive="base">
                                        <p:cTn id="7" dur="500" fill="hold"/>
                                        <p:tgtEl>
                                          <p:spTgt spid="77824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782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8242">
                                            <p:txEl>
                                              <p:pRg st="3" end="3"/>
                                            </p:txEl>
                                          </p:spTgt>
                                        </p:tgtEl>
                                        <p:attrNameLst>
                                          <p:attrName>style.visibility</p:attrName>
                                        </p:attrNameLst>
                                      </p:cBhvr>
                                      <p:to>
                                        <p:strVal val="visible"/>
                                      </p:to>
                                    </p:set>
                                    <p:anim calcmode="lin" valueType="num">
                                      <p:cBhvr additive="base">
                                        <p:cTn id="13" dur="500" fill="hold"/>
                                        <p:tgtEl>
                                          <p:spTgt spid="77824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7824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2" grpId="0" build="p"/>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29" name="Rectangle 1">
            <a:extLst>
              <a:ext uri="{FF2B5EF4-FFF2-40B4-BE49-F238E27FC236}">
                <a16:creationId xmlns:a16="http://schemas.microsoft.com/office/drawing/2014/main" id="{5145D01D-F9B7-4B5F-8F60-15D6FE41E582}"/>
              </a:ext>
            </a:extLst>
          </p:cNvPr>
          <p:cNvSpPr>
            <a:spLocks noChangeArrowheads="1"/>
          </p:cNvSpPr>
          <p:nvPr/>
        </p:nvSpPr>
        <p:spPr bwMode="auto">
          <a:xfrm>
            <a:off x="0" y="0"/>
            <a:ext cx="9144000" cy="812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4000" b="1" u="sng">
                <a:solidFill>
                  <a:srgbClr val="FF0000"/>
                </a:solidFill>
                <a:latin typeface="Times New Roman" panose="02020603050405020304" pitchFamily="18" charset="0"/>
                <a:cs typeface="Times New Roman" panose="02020603050405020304" pitchFamily="18" charset="0"/>
              </a:rPr>
              <a:t>Matlab Commands for Pre-processing data</a:t>
            </a:r>
          </a:p>
          <a:p>
            <a:pPr algn="just" eaLnBrk="1" hangingPunct="1"/>
            <a:endParaRPr lang="en-US" altLang="en-US" sz="4000" b="1" u="sng">
              <a:solidFill>
                <a:srgbClr val="FF0000"/>
              </a:solidFill>
            </a:endParaRPr>
          </a:p>
          <a:p>
            <a:pPr algn="just"/>
            <a:endParaRPr lang="en-US" altLang="en-US" sz="2400" b="1"/>
          </a:p>
          <a:p>
            <a:pPr algn="just"/>
            <a:r>
              <a:rPr lang="en-US" altLang="en-US" sz="4000" b="1">
                <a:solidFill>
                  <a:srgbClr val="FF0000"/>
                </a:solidFill>
                <a:latin typeface="Times New Roman" panose="02020603050405020304" pitchFamily="18" charset="0"/>
                <a:cs typeface="Times New Roman" panose="02020603050405020304" pitchFamily="18" charset="0"/>
              </a:rPr>
              <a:t>PRESTD</a:t>
            </a:r>
            <a:r>
              <a:rPr lang="en-US" altLang="en-US" sz="4000" b="1">
                <a:latin typeface="Times New Roman" panose="02020603050405020304" pitchFamily="18" charset="0"/>
                <a:cs typeface="Times New Roman" panose="02020603050405020304" pitchFamily="18" charset="0"/>
              </a:rPr>
              <a:t>:</a:t>
            </a:r>
          </a:p>
          <a:p>
            <a:pPr algn="just"/>
            <a:r>
              <a:rPr lang="en-US" altLang="en-US" sz="4000" b="1">
                <a:latin typeface="Times New Roman" panose="02020603050405020304" pitchFamily="18" charset="0"/>
                <a:cs typeface="Times New Roman" panose="02020603050405020304" pitchFamily="18" charset="0"/>
              </a:rPr>
              <a:t>preprocesses the network training set by normalizing the inputs (p) and targets(t) so that they have </a:t>
            </a:r>
            <a:r>
              <a:rPr lang="en-US" altLang="en-US" sz="4000" b="1">
                <a:solidFill>
                  <a:srgbClr val="FF0000"/>
                </a:solidFill>
                <a:latin typeface="Times New Roman" panose="02020603050405020304" pitchFamily="18" charset="0"/>
                <a:cs typeface="Times New Roman" panose="02020603050405020304" pitchFamily="18" charset="0"/>
              </a:rPr>
              <a:t>means of zero and standard deviations of 1</a:t>
            </a:r>
          </a:p>
          <a:p>
            <a:pPr algn="just"/>
            <a:endParaRPr lang="en-US" altLang="en-US" sz="4000" b="1">
              <a:solidFill>
                <a:srgbClr val="FF0000"/>
              </a:solidFill>
              <a:latin typeface="Times New Roman" panose="02020603050405020304" pitchFamily="18" charset="0"/>
              <a:cs typeface="Times New Roman" panose="02020603050405020304" pitchFamily="18" charset="0"/>
            </a:endParaRPr>
          </a:p>
          <a:p>
            <a:pPr algn="just"/>
            <a:endParaRPr lang="en-US" altLang="en-US" sz="2400" b="1"/>
          </a:p>
          <a:p>
            <a:pPr algn="just"/>
            <a:endParaRPr lang="en-US" altLang="en-US" sz="3600">
              <a:latin typeface="Times New Roman" panose="02020603050405020304" pitchFamily="18" charset="0"/>
              <a:cs typeface="Times New Roman" panose="02020603050405020304" pitchFamily="18" charset="0"/>
            </a:endParaRPr>
          </a:p>
          <a:p>
            <a:pPr algn="just"/>
            <a:endParaRPr lang="en-US" altLang="en-US" sz="1600"/>
          </a:p>
          <a:p>
            <a:pPr algn="just"/>
            <a:endParaRPr lang="en-US" altLang="en-US" sz="2800">
              <a:latin typeface="Times New Roman" panose="02020603050405020304" pitchFamily="18" charset="0"/>
              <a:cs typeface="Times New Roman" panose="02020603050405020304" pitchFamily="18" charset="0"/>
            </a:endParaRPr>
          </a:p>
          <a:p>
            <a:pPr algn="just"/>
            <a:endParaRPr lang="en-US" altLang="en-US" sz="4000">
              <a:solidFill>
                <a:srgbClr val="FF0000"/>
              </a:solidFill>
            </a:endParaRPr>
          </a:p>
        </p:txBody>
      </p:sp>
      <p:sp>
        <p:nvSpPr>
          <p:cNvPr id="3" name="Rectangle 2">
            <a:extLst>
              <a:ext uri="{FF2B5EF4-FFF2-40B4-BE49-F238E27FC236}">
                <a16:creationId xmlns:a16="http://schemas.microsoft.com/office/drawing/2014/main" id="{DDC55CAB-F708-45C7-A256-30181F379226}"/>
              </a:ext>
            </a:extLst>
          </p:cNvPr>
          <p:cNvSpPr>
            <a:spLocks noChangeArrowheads="1"/>
          </p:cNvSpPr>
          <p:nvPr/>
        </p:nvSpPr>
        <p:spPr bwMode="auto">
          <a:xfrm>
            <a:off x="0" y="57912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9pPr>
          </a:lstStyle>
          <a:p>
            <a:pPr algn="just"/>
            <a:r>
              <a:rPr lang="en-US" altLang="en-US" sz="3200" b="1" i="1">
                <a:solidFill>
                  <a:srgbClr val="FF0000"/>
                </a:solidFill>
                <a:latin typeface="Times New Roman" panose="02020603050405020304" pitchFamily="18" charset="0"/>
                <a:cs typeface="Times New Roman" panose="02020603050405020304" pitchFamily="18" charset="0"/>
              </a:rPr>
              <a:t>Syntax:  [pn,meanp,stdp,tn,meant,stdt] = prestd(p,t)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51329">
                                            <p:txEl>
                                              <p:pRg st="0" end="0"/>
                                            </p:txEl>
                                          </p:spTgt>
                                        </p:tgtEl>
                                        <p:attrNameLst>
                                          <p:attrName>style.visibility</p:attrName>
                                        </p:attrNameLst>
                                      </p:cBhvr>
                                      <p:to>
                                        <p:strVal val="visible"/>
                                      </p:to>
                                    </p:set>
                                    <p:anim calcmode="lin" valueType="num">
                                      <p:cBhvr additive="base">
                                        <p:cTn id="7" dur="500" fill="hold"/>
                                        <p:tgtEl>
                                          <p:spTgt spid="12513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13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51329">
                                            <p:txEl>
                                              <p:pRg st="3" end="3"/>
                                            </p:txEl>
                                          </p:spTgt>
                                        </p:tgtEl>
                                        <p:attrNameLst>
                                          <p:attrName>style.visibility</p:attrName>
                                        </p:attrNameLst>
                                      </p:cBhvr>
                                      <p:to>
                                        <p:strVal val="visible"/>
                                      </p:to>
                                    </p:set>
                                    <p:anim calcmode="lin" valueType="num">
                                      <p:cBhvr additive="base">
                                        <p:cTn id="13" dur="500" fill="hold"/>
                                        <p:tgtEl>
                                          <p:spTgt spid="125132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13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1329">
                                            <p:txEl>
                                              <p:pRg st="4" end="4"/>
                                            </p:txEl>
                                          </p:spTgt>
                                        </p:tgtEl>
                                        <p:attrNameLst>
                                          <p:attrName>style.visibility</p:attrName>
                                        </p:attrNameLst>
                                      </p:cBhvr>
                                      <p:to>
                                        <p:strVal val="visible"/>
                                      </p:to>
                                    </p:set>
                                    <p:anim calcmode="lin" valueType="num">
                                      <p:cBhvr additive="base">
                                        <p:cTn id="19" dur="500" fill="hold"/>
                                        <p:tgtEl>
                                          <p:spTgt spid="125132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5132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329" grpId="0" build="p"/>
      <p:bldP spid="3" grpId="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Rectangle 1">
            <a:extLst>
              <a:ext uri="{FF2B5EF4-FFF2-40B4-BE49-F238E27FC236}">
                <a16:creationId xmlns:a16="http://schemas.microsoft.com/office/drawing/2014/main" id="{7E3174FA-769A-4DA4-89CB-65F9BA165A28}"/>
              </a:ext>
            </a:extLst>
          </p:cNvPr>
          <p:cNvSpPr>
            <a:spLocks noChangeArrowheads="1"/>
          </p:cNvSpPr>
          <p:nvPr/>
        </p:nvSpPr>
        <p:spPr bwMode="auto">
          <a:xfrm>
            <a:off x="0" y="979488"/>
            <a:ext cx="9144000" cy="6370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solidFill>
                  <a:srgbClr val="000000"/>
                </a:solidFill>
                <a:latin typeface="Times New Roman" panose="02020603050405020304" pitchFamily="18" charset="0"/>
              </a:rPr>
              <a:t>The original network inputs and targets are given in the matrices</a:t>
            </a:r>
            <a:r>
              <a:rPr lang="en-US" altLang="en-US" sz="3200" b="1">
                <a:solidFill>
                  <a:srgbClr val="000000"/>
                </a:solidFill>
              </a:rPr>
              <a:t> p </a:t>
            </a:r>
            <a:r>
              <a:rPr lang="en-US" altLang="en-US" sz="3200" b="1">
                <a:solidFill>
                  <a:srgbClr val="000000"/>
                </a:solidFill>
                <a:latin typeface="Times New Roman" panose="02020603050405020304" pitchFamily="18" charset="0"/>
              </a:rPr>
              <a:t>and</a:t>
            </a:r>
            <a:r>
              <a:rPr lang="en-US" altLang="en-US" sz="3200" b="1">
                <a:solidFill>
                  <a:srgbClr val="000000"/>
                </a:solidFill>
              </a:rPr>
              <a:t> </a:t>
            </a:r>
            <a:r>
              <a:rPr lang="en-US" altLang="en-US" sz="4000" b="1">
                <a:solidFill>
                  <a:srgbClr val="000000"/>
                </a:solidFill>
                <a:latin typeface="Arial Unicode MS" panose="020B0604020202020204" pitchFamily="34" charset="-128"/>
              </a:rPr>
              <a:t>t</a:t>
            </a:r>
            <a:r>
              <a:rPr lang="en-US" altLang="en-US" sz="3200" b="1">
                <a:solidFill>
                  <a:srgbClr val="000000"/>
                </a:solidFill>
                <a:latin typeface="Times New Roman" panose="02020603050405020304" pitchFamily="18" charset="0"/>
              </a:rPr>
              <a:t>. </a:t>
            </a:r>
          </a:p>
          <a:p>
            <a:r>
              <a:rPr lang="en-US" altLang="en-US" sz="3200" b="1">
                <a:solidFill>
                  <a:srgbClr val="000000"/>
                </a:solidFill>
                <a:latin typeface="Times New Roman" panose="02020603050405020304" pitchFamily="18" charset="0"/>
              </a:rPr>
              <a:t>The normalized inputs and targets,</a:t>
            </a:r>
            <a:r>
              <a:rPr lang="en-US" altLang="en-US" sz="7200" b="1">
                <a:solidFill>
                  <a:srgbClr val="000000"/>
                </a:solidFill>
              </a:rPr>
              <a:t> </a:t>
            </a:r>
            <a:r>
              <a:rPr lang="en-US" altLang="en-US" sz="4000" b="1">
                <a:solidFill>
                  <a:srgbClr val="000000"/>
                </a:solidFill>
                <a:latin typeface="Arial Unicode MS" panose="020B0604020202020204" pitchFamily="34" charset="-128"/>
              </a:rPr>
              <a:t>pn &amp; tn</a:t>
            </a:r>
            <a:r>
              <a:rPr lang="en-US" altLang="en-US" sz="3200" b="1">
                <a:solidFill>
                  <a:srgbClr val="000000"/>
                </a:solidFill>
                <a:latin typeface="Times New Roman" panose="02020603050405020304" pitchFamily="18" charset="0"/>
              </a:rPr>
              <a:t>, that are returned will have </a:t>
            </a:r>
            <a:r>
              <a:rPr lang="en-US" altLang="en-US" sz="3200" b="1">
                <a:solidFill>
                  <a:srgbClr val="FF0000"/>
                </a:solidFill>
                <a:latin typeface="Times New Roman" panose="02020603050405020304" pitchFamily="18" charset="0"/>
              </a:rPr>
              <a:t>zero means and unity standard deviation</a:t>
            </a:r>
            <a:r>
              <a:rPr lang="en-US" altLang="en-US" sz="3200" b="1">
                <a:solidFill>
                  <a:srgbClr val="000000"/>
                </a:solidFill>
                <a:latin typeface="Times New Roman" panose="02020603050405020304" pitchFamily="18" charset="0"/>
              </a:rPr>
              <a:t>. </a:t>
            </a:r>
          </a:p>
          <a:p>
            <a:endParaRPr lang="en-US" altLang="en-US" sz="3200" b="1">
              <a:solidFill>
                <a:srgbClr val="000000"/>
              </a:solidFill>
              <a:latin typeface="Times New Roman" panose="02020603050405020304" pitchFamily="18" charset="0"/>
            </a:endParaRPr>
          </a:p>
          <a:p>
            <a:pPr>
              <a:buFont typeface="Arial" panose="020B0604020202020204" pitchFamily="34" charset="0"/>
              <a:buChar char="•"/>
            </a:pPr>
            <a:r>
              <a:rPr lang="en-US" altLang="en-US" sz="3200" b="1">
                <a:solidFill>
                  <a:srgbClr val="000000"/>
                </a:solidFill>
                <a:latin typeface="Times New Roman" panose="02020603050405020304" pitchFamily="18" charset="0"/>
              </a:rPr>
              <a:t>The vectors </a:t>
            </a:r>
            <a:r>
              <a:rPr lang="en-US" altLang="en-US" sz="3200" b="1">
                <a:solidFill>
                  <a:srgbClr val="FF0000"/>
                </a:solidFill>
                <a:latin typeface="Times New Roman" panose="02020603050405020304" pitchFamily="18" charset="0"/>
              </a:rPr>
              <a:t>meanp</a:t>
            </a:r>
            <a:r>
              <a:rPr lang="en-US" altLang="en-US" sz="3200" b="1">
                <a:solidFill>
                  <a:srgbClr val="000000"/>
                </a:solidFill>
                <a:latin typeface="Times New Roman" panose="02020603050405020304" pitchFamily="18" charset="0"/>
              </a:rPr>
              <a:t> and </a:t>
            </a:r>
            <a:r>
              <a:rPr lang="en-US" altLang="en-US" sz="3200" b="1">
                <a:solidFill>
                  <a:srgbClr val="FF0000"/>
                </a:solidFill>
                <a:latin typeface="Times New Roman" panose="02020603050405020304" pitchFamily="18" charset="0"/>
              </a:rPr>
              <a:t>stdp </a:t>
            </a:r>
            <a:r>
              <a:rPr lang="en-US" altLang="en-US" sz="3200" b="1">
                <a:solidFill>
                  <a:srgbClr val="000000"/>
                </a:solidFill>
                <a:latin typeface="Times New Roman" panose="02020603050405020304" pitchFamily="18" charset="0"/>
              </a:rPr>
              <a:t>contain the mean and standard deviations of the original inputs, and the vectors </a:t>
            </a:r>
            <a:r>
              <a:rPr lang="en-US" altLang="en-US" sz="3200" b="1">
                <a:solidFill>
                  <a:srgbClr val="FF0000"/>
                </a:solidFill>
                <a:latin typeface="Times New Roman" panose="02020603050405020304" pitchFamily="18" charset="0"/>
              </a:rPr>
              <a:t>meant</a:t>
            </a:r>
            <a:r>
              <a:rPr lang="en-US" altLang="en-US" sz="3200" b="1">
                <a:solidFill>
                  <a:srgbClr val="000000"/>
                </a:solidFill>
                <a:latin typeface="Times New Roman" panose="02020603050405020304" pitchFamily="18" charset="0"/>
              </a:rPr>
              <a:t> and </a:t>
            </a:r>
            <a:r>
              <a:rPr lang="en-US" altLang="en-US" sz="3200" b="1">
                <a:solidFill>
                  <a:srgbClr val="FF0000"/>
                </a:solidFill>
                <a:latin typeface="Times New Roman" panose="02020603050405020304" pitchFamily="18" charset="0"/>
              </a:rPr>
              <a:t>stdt</a:t>
            </a:r>
            <a:r>
              <a:rPr lang="en-US" altLang="en-US" sz="3200" b="1">
                <a:solidFill>
                  <a:srgbClr val="000000"/>
                </a:solidFill>
                <a:latin typeface="Times New Roman" panose="02020603050405020304" pitchFamily="18" charset="0"/>
              </a:rPr>
              <a:t> contain the means and standard deviations of the original targets.</a:t>
            </a:r>
            <a:r>
              <a:rPr lang="en-US" altLang="en-US" sz="7200" b="1"/>
              <a:t> </a:t>
            </a:r>
          </a:p>
        </p:txBody>
      </p:sp>
      <p:sp>
        <p:nvSpPr>
          <p:cNvPr id="3" name="Rectangle 2">
            <a:extLst>
              <a:ext uri="{FF2B5EF4-FFF2-40B4-BE49-F238E27FC236}">
                <a16:creationId xmlns:a16="http://schemas.microsoft.com/office/drawing/2014/main" id="{3FFBB197-FA7D-43F9-901D-335F9A06A23F}"/>
              </a:ext>
            </a:extLst>
          </p:cNvPr>
          <p:cNvSpPr>
            <a:spLocks noChangeArrowheads="1"/>
          </p:cNvSpPr>
          <p:nvPr/>
        </p:nvSpPr>
        <p:spPr bwMode="auto">
          <a:xfrm>
            <a:off x="0" y="30480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9pPr>
          </a:lstStyle>
          <a:p>
            <a:pPr algn="just"/>
            <a:r>
              <a:rPr lang="en-US" altLang="en-US" sz="3200" b="1" i="1">
                <a:solidFill>
                  <a:srgbClr val="FF0000"/>
                </a:solidFill>
                <a:latin typeface="Times New Roman" panose="02020603050405020304" pitchFamily="18" charset="0"/>
                <a:cs typeface="Times New Roman" panose="02020603050405020304" pitchFamily="18" charset="0"/>
              </a:rPr>
              <a:t>Syntax:  [pn,meanp,stdp,tn,meant,stdt] = prestd(p,t)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1937">
                                            <p:bg/>
                                          </p:spTgt>
                                        </p:tgtEl>
                                        <p:attrNameLst>
                                          <p:attrName>style.visibility</p:attrName>
                                        </p:attrNameLst>
                                      </p:cBhvr>
                                      <p:to>
                                        <p:strVal val="visible"/>
                                      </p:to>
                                    </p:set>
                                    <p:anim calcmode="lin" valueType="num">
                                      <p:cBhvr additive="base">
                                        <p:cTn id="13" dur="500" fill="hold"/>
                                        <p:tgtEl>
                                          <p:spTgt spid="551937">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551937">
                                            <p:bg/>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51937">
                                            <p:txEl>
                                              <p:pRg st="0" end="0"/>
                                            </p:txEl>
                                          </p:spTgt>
                                        </p:tgtEl>
                                        <p:attrNameLst>
                                          <p:attrName>style.visibility</p:attrName>
                                        </p:attrNameLst>
                                      </p:cBhvr>
                                      <p:to>
                                        <p:strVal val="visible"/>
                                      </p:to>
                                    </p:set>
                                    <p:anim calcmode="lin" valueType="num">
                                      <p:cBhvr additive="base">
                                        <p:cTn id="19" dur="500" fill="hold"/>
                                        <p:tgtEl>
                                          <p:spTgt spid="55193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519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51937">
                                            <p:txEl>
                                              <p:pRg st="1" end="1"/>
                                            </p:txEl>
                                          </p:spTgt>
                                        </p:tgtEl>
                                        <p:attrNameLst>
                                          <p:attrName>style.visibility</p:attrName>
                                        </p:attrNameLst>
                                      </p:cBhvr>
                                      <p:to>
                                        <p:strVal val="visible"/>
                                      </p:to>
                                    </p:set>
                                    <p:anim calcmode="lin" valueType="num">
                                      <p:cBhvr additive="base">
                                        <p:cTn id="25" dur="500" fill="hold"/>
                                        <p:tgtEl>
                                          <p:spTgt spid="55193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519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51937">
                                            <p:txEl>
                                              <p:pRg st="3" end="3"/>
                                            </p:txEl>
                                          </p:spTgt>
                                        </p:tgtEl>
                                        <p:attrNameLst>
                                          <p:attrName>style.visibility</p:attrName>
                                        </p:attrNameLst>
                                      </p:cBhvr>
                                      <p:to>
                                        <p:strVal val="visible"/>
                                      </p:to>
                                    </p:set>
                                    <p:anim calcmode="lin" valueType="num">
                                      <p:cBhvr additive="base">
                                        <p:cTn id="31" dur="500" fill="hold"/>
                                        <p:tgtEl>
                                          <p:spTgt spid="55193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5193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37" grpId="0" build="p" animBg="1"/>
      <p:bldP spid="3" grpId="0"/>
    </p:bld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800CD1-6980-4697-B723-67EEAD61449C}"/>
              </a:ext>
            </a:extLst>
          </p:cNvPr>
          <p:cNvSpPr>
            <a:spLocks noChangeArrowheads="1"/>
          </p:cNvSpPr>
          <p:nvPr/>
        </p:nvSpPr>
        <p:spPr bwMode="auto">
          <a:xfrm>
            <a:off x="0" y="0"/>
            <a:ext cx="899160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Times New Roman" panose="02020603050405020304" pitchFamily="18" charset="0"/>
                <a:cs typeface="Times New Roman" panose="02020603050405020304" pitchFamily="18" charset="0"/>
              </a:rPr>
              <a:t>PREMNMX: </a:t>
            </a:r>
          </a:p>
          <a:p>
            <a:r>
              <a:rPr lang="en-US" altLang="en-US" sz="3200" b="1">
                <a:latin typeface="Times New Roman" panose="02020603050405020304" pitchFamily="18" charset="0"/>
                <a:cs typeface="Times New Roman" panose="02020603050405020304" pitchFamily="18" charset="0"/>
              </a:rPr>
              <a:t>preprocesses the network training set </a:t>
            </a:r>
          </a:p>
          <a:p>
            <a:r>
              <a:rPr lang="en-US" altLang="en-US" sz="3200" b="1">
                <a:latin typeface="Times New Roman" panose="02020603050405020304" pitchFamily="18" charset="0"/>
                <a:cs typeface="Times New Roman" panose="02020603050405020304" pitchFamily="18" charset="0"/>
              </a:rPr>
              <a:t>by normalizing the inputs and targets so that they fall  in the interval </a:t>
            </a:r>
            <a:r>
              <a:rPr lang="en-US" altLang="en-US" sz="3200" b="1">
                <a:solidFill>
                  <a:srgbClr val="FF0000"/>
                </a:solidFill>
                <a:latin typeface="Times New Roman" panose="02020603050405020304" pitchFamily="18" charset="0"/>
                <a:cs typeface="Times New Roman" panose="02020603050405020304" pitchFamily="18" charset="0"/>
              </a:rPr>
              <a:t>[-1,1].</a:t>
            </a:r>
          </a:p>
          <a:p>
            <a:r>
              <a:rPr lang="en-US" altLang="en-US" sz="3200" b="1">
                <a:latin typeface="Times New Roman" panose="02020603050405020304" pitchFamily="18" charset="0"/>
                <a:cs typeface="Times New Roman" panose="02020603050405020304" pitchFamily="18" charset="0"/>
              </a:rPr>
              <a:t>Syntax:</a:t>
            </a:r>
          </a:p>
          <a:p>
            <a:r>
              <a:rPr lang="en-US" altLang="en-US" sz="3200" b="1">
                <a:latin typeface="Times New Roman" panose="02020603050405020304" pitchFamily="18" charset="0"/>
                <a:cs typeface="Times New Roman" panose="02020603050405020304" pitchFamily="18" charset="0"/>
              </a:rPr>
              <a:t> </a:t>
            </a:r>
            <a:r>
              <a:rPr lang="en-US" altLang="en-US" sz="3200" b="1">
                <a:solidFill>
                  <a:srgbClr val="FF0000"/>
                </a:solidFill>
                <a:latin typeface="Times New Roman" panose="02020603050405020304" pitchFamily="18" charset="0"/>
                <a:cs typeface="Times New Roman" panose="02020603050405020304" pitchFamily="18" charset="0"/>
              </a:rPr>
              <a:t>[pn,minp,maxp,tn,mint,maxt] = premnmx(p,t)</a:t>
            </a:r>
            <a:endParaRPr lang="en-US" altLang="en-US" b="1">
              <a:solidFill>
                <a:srgbClr val="FF0000"/>
              </a:solidFill>
            </a:endParaRPr>
          </a:p>
        </p:txBody>
      </p:sp>
      <p:sp>
        <p:nvSpPr>
          <p:cNvPr id="570371" name="Rectangle 3">
            <a:extLst>
              <a:ext uri="{FF2B5EF4-FFF2-40B4-BE49-F238E27FC236}">
                <a16:creationId xmlns:a16="http://schemas.microsoft.com/office/drawing/2014/main" id="{0A2B2FE5-F385-4DAD-8163-93B380EC6DB1}"/>
              </a:ext>
            </a:extLst>
          </p:cNvPr>
          <p:cNvSpPr>
            <a:spLocks noChangeArrowheads="1"/>
          </p:cNvSpPr>
          <p:nvPr/>
        </p:nvSpPr>
        <p:spPr bwMode="auto">
          <a:xfrm>
            <a:off x="0" y="3379788"/>
            <a:ext cx="9144000"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solidFill>
                  <a:srgbClr val="000000"/>
                </a:solidFill>
                <a:latin typeface="Times New Roman" panose="02020603050405020304" pitchFamily="18" charset="0"/>
              </a:rPr>
              <a:t>the code to normalize a given data set so that the inputs and targets will fall in the range</a:t>
            </a:r>
            <a:r>
              <a:rPr lang="en-US" altLang="en-US" sz="3200">
                <a:solidFill>
                  <a:srgbClr val="000000"/>
                </a:solidFill>
              </a:rPr>
              <a:t> </a:t>
            </a:r>
            <a:r>
              <a:rPr lang="en-US" altLang="en-US" sz="3200">
                <a:solidFill>
                  <a:srgbClr val="000000"/>
                </a:solidFill>
                <a:latin typeface="Arial Unicode MS" panose="020B0604020202020204" pitchFamily="34" charset="-128"/>
              </a:rPr>
              <a:t>[-1,1]</a:t>
            </a:r>
            <a:r>
              <a:rPr lang="en-US" altLang="en-US" sz="2400">
                <a:solidFill>
                  <a:srgbClr val="000000"/>
                </a:solidFill>
                <a:latin typeface="Times New Roman" panose="02020603050405020304" pitchFamily="18" charset="0"/>
              </a:rPr>
              <a:t>.</a:t>
            </a:r>
            <a:endParaRPr lang="en-US" altLang="en-US" sz="6000"/>
          </a:p>
          <a:p>
            <a:pPr>
              <a:buFontTx/>
              <a:buChar char="•"/>
            </a:pPr>
            <a:r>
              <a:rPr lang="en-US" altLang="en-US" sz="3200">
                <a:solidFill>
                  <a:srgbClr val="000000"/>
                </a:solidFill>
                <a:latin typeface="Arial Unicode MS" panose="020B0604020202020204" pitchFamily="34" charset="-128"/>
              </a:rPr>
              <a:t>p = [-10 -7.5 -5 -2.5 0 2.5 5 7.5 10]; t = [0 7.07 -10 -7.07 0 7.07 10 7.07 0]; </a:t>
            </a:r>
          </a:p>
          <a:p>
            <a:endParaRPr lang="en-US" altLang="en-US" sz="3200">
              <a:solidFill>
                <a:srgbClr val="000000"/>
              </a:solidFill>
              <a:latin typeface="Arial Unicode MS" panose="020B0604020202020204" pitchFamily="34" charset="-128"/>
            </a:endParaRPr>
          </a:p>
          <a:p>
            <a:r>
              <a:rPr lang="en-US" altLang="en-US" sz="3200">
                <a:solidFill>
                  <a:srgbClr val="000000"/>
                </a:solidFill>
                <a:latin typeface="Arial Unicode MS" panose="020B0604020202020204" pitchFamily="34" charset="-128"/>
              </a:rPr>
              <a:t>[pn,minp,maxp,tn,mint,maxt] = </a:t>
            </a:r>
            <a:r>
              <a:rPr lang="en-US" altLang="en-US" sz="3200">
                <a:solidFill>
                  <a:srgbClr val="FF0000"/>
                </a:solidFill>
                <a:latin typeface="Arial Unicode MS" panose="020B0604020202020204" pitchFamily="34" charset="-128"/>
              </a:rPr>
              <a:t>premnmx(p,t);</a:t>
            </a:r>
            <a:endParaRPr lang="en-US" altLang="en-US" sz="2400">
              <a:solidFill>
                <a:srgbClr val="FF0000"/>
              </a:solidFill>
              <a:latin typeface="Times New Roman" panose="02020603050405020304" pitchFamily="18" charset="0"/>
            </a:endParaRP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70371"/>
                                        </p:tgtEl>
                                        <p:attrNameLst>
                                          <p:attrName>style.visibility</p:attrName>
                                        </p:attrNameLst>
                                      </p:cBhvr>
                                      <p:to>
                                        <p:strVal val="visible"/>
                                      </p:to>
                                    </p:set>
                                    <p:anim calcmode="lin" valueType="num">
                                      <p:cBhvr additive="base">
                                        <p:cTn id="13" dur="500" fill="hold"/>
                                        <p:tgtEl>
                                          <p:spTgt spid="570371"/>
                                        </p:tgtEl>
                                        <p:attrNameLst>
                                          <p:attrName>ppt_x</p:attrName>
                                        </p:attrNameLst>
                                      </p:cBhvr>
                                      <p:tavLst>
                                        <p:tav tm="0">
                                          <p:val>
                                            <p:strVal val="#ppt_x"/>
                                          </p:val>
                                        </p:tav>
                                        <p:tav tm="100000">
                                          <p:val>
                                            <p:strVal val="#ppt_x"/>
                                          </p:val>
                                        </p:tav>
                                      </p:tavLst>
                                    </p:anim>
                                    <p:anim calcmode="lin" valueType="num">
                                      <p:cBhvr additive="base">
                                        <p:cTn id="14" dur="500" fill="hold"/>
                                        <p:tgtEl>
                                          <p:spTgt spid="5703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570371" grpId="0"/>
    </p:bld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1">
            <a:extLst>
              <a:ext uri="{FF2B5EF4-FFF2-40B4-BE49-F238E27FC236}">
                <a16:creationId xmlns:a16="http://schemas.microsoft.com/office/drawing/2014/main" id="{5AE1A914-F737-4453-B716-56CD5C707188}"/>
              </a:ext>
            </a:extLst>
          </p:cNvPr>
          <p:cNvSpPr>
            <a:spLocks noChangeArrowheads="1"/>
          </p:cNvSpPr>
          <p:nvPr/>
        </p:nvSpPr>
        <p:spPr bwMode="auto">
          <a:xfrm>
            <a:off x="0" y="461963"/>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 pos="7315200" algn="l"/>
              </a:tabLst>
              <a:defRPr>
                <a:solidFill>
                  <a:schemeClr val="tx1"/>
                </a:solidFill>
                <a:latin typeface="Arial" panose="020B0604020202020204" pitchFamily="34" charset="0"/>
                <a:cs typeface="Arial" panose="020B0604020202020204" pitchFamily="34" charset="0"/>
              </a:defRPr>
            </a:lvl9pPr>
          </a:lstStyle>
          <a:p>
            <a:r>
              <a:rPr lang="en-US" altLang="en-US" sz="4000" b="1">
                <a:solidFill>
                  <a:srgbClr val="FF0000"/>
                </a:solidFill>
                <a:latin typeface="Times New Roman" panose="02020603050405020304" pitchFamily="18" charset="0"/>
                <a:cs typeface="Times New Roman" panose="02020603050405020304" pitchFamily="18" charset="0"/>
              </a:rPr>
              <a:t>Post-processing Data </a:t>
            </a:r>
            <a:endParaRPr lang="en-US" altLang="en-US" sz="2400" b="1">
              <a:solidFill>
                <a:srgbClr val="FF0000"/>
              </a:solidFill>
            </a:endParaRPr>
          </a:p>
          <a:p>
            <a:r>
              <a:rPr lang="en-US" altLang="en-US" sz="4000">
                <a:latin typeface="Times New Roman" panose="02020603050405020304" pitchFamily="18" charset="0"/>
                <a:cs typeface="Times New Roman" panose="02020603050405020304" pitchFamily="18" charset="0"/>
              </a:rPr>
              <a:t>If we pre-process the data before experiments, then after the simulation , output need to converted back to the original scale.</a:t>
            </a:r>
          </a:p>
          <a:p>
            <a:r>
              <a:rPr lang="en-US" altLang="en-US" sz="3600">
                <a:latin typeface="Times New Roman" panose="02020603050405020304" pitchFamily="18" charset="0"/>
                <a:cs typeface="Times New Roman" panose="02020603050405020304" pitchFamily="18" charset="0"/>
              </a:rPr>
              <a:t> </a:t>
            </a:r>
          </a:p>
          <a:p>
            <a:r>
              <a:rPr lang="en-US" altLang="en-US" sz="3600">
                <a:latin typeface="Times New Roman" panose="02020603050405020304" pitchFamily="18" charset="0"/>
                <a:cs typeface="Times New Roman" panose="02020603050405020304" pitchFamily="18" charset="0"/>
              </a:rPr>
              <a:t>The corresponding post-processing subroutine for </a:t>
            </a:r>
          </a:p>
          <a:p>
            <a:r>
              <a:rPr lang="en-US" altLang="en-US" sz="4400" b="1">
                <a:solidFill>
                  <a:srgbClr val="FF0000"/>
                </a:solidFill>
                <a:latin typeface="Times New Roman" panose="02020603050405020304" pitchFamily="18" charset="0"/>
                <a:cs typeface="Times New Roman" panose="02020603050405020304" pitchFamily="18" charset="0"/>
              </a:rPr>
              <a:t>   </a:t>
            </a:r>
            <a:r>
              <a:rPr lang="en-US" altLang="en-US" sz="4400" b="1">
                <a:solidFill>
                  <a:srgbClr val="002060"/>
                </a:solidFill>
                <a:latin typeface="Times New Roman" panose="02020603050405020304" pitchFamily="18" charset="0"/>
                <a:cs typeface="Times New Roman" panose="02020603050405020304" pitchFamily="18" charset="0"/>
              </a:rPr>
              <a:t>prestd</a:t>
            </a:r>
            <a:r>
              <a:rPr lang="en-US" altLang="en-US" sz="4400" b="1">
                <a:solidFill>
                  <a:srgbClr val="FF0000"/>
                </a:solidFill>
                <a:latin typeface="Times New Roman" panose="02020603050405020304" pitchFamily="18" charset="0"/>
                <a:cs typeface="Times New Roman" panose="02020603050405020304" pitchFamily="18" charset="0"/>
              </a:rPr>
              <a:t> is </a:t>
            </a:r>
            <a:r>
              <a:rPr lang="en-US" altLang="en-US" sz="4400" b="1">
                <a:solidFill>
                  <a:srgbClr val="002060"/>
                </a:solidFill>
                <a:latin typeface="Times New Roman" panose="02020603050405020304" pitchFamily="18" charset="0"/>
                <a:cs typeface="Times New Roman" panose="02020603050405020304" pitchFamily="18" charset="0"/>
              </a:rPr>
              <a:t>poststd </a:t>
            </a:r>
          </a:p>
          <a:p>
            <a:r>
              <a:rPr lang="en-US" altLang="en-US" sz="4400" b="1">
                <a:latin typeface="Times New Roman" panose="02020603050405020304" pitchFamily="18" charset="0"/>
                <a:cs typeface="Times New Roman" panose="02020603050405020304" pitchFamily="18" charset="0"/>
              </a:rPr>
              <a:t>   </a:t>
            </a:r>
            <a:r>
              <a:rPr lang="en-US" altLang="en-US" sz="4400" b="1">
                <a:solidFill>
                  <a:srgbClr val="002060"/>
                </a:solidFill>
                <a:latin typeface="Times New Roman" panose="02020603050405020304" pitchFamily="18" charset="0"/>
                <a:cs typeface="Times New Roman" panose="02020603050405020304" pitchFamily="18" charset="0"/>
              </a:rPr>
              <a:t>premnmx</a:t>
            </a:r>
            <a:r>
              <a:rPr lang="en-US" altLang="en-US" sz="4400" b="1">
                <a:solidFill>
                  <a:srgbClr val="FF0000"/>
                </a:solidFill>
                <a:latin typeface="Times New Roman" panose="02020603050405020304" pitchFamily="18" charset="0"/>
                <a:cs typeface="Times New Roman" panose="02020603050405020304" pitchFamily="18" charset="0"/>
              </a:rPr>
              <a:t> is </a:t>
            </a:r>
            <a:r>
              <a:rPr lang="en-US" altLang="en-US" sz="4400" b="1">
                <a:solidFill>
                  <a:srgbClr val="002060"/>
                </a:solidFill>
                <a:latin typeface="Times New Roman" panose="02020603050405020304" pitchFamily="18" charset="0"/>
                <a:cs typeface="Times New Roman" panose="02020603050405020304" pitchFamily="18" charset="0"/>
              </a:rPr>
              <a:t>postmnmx.</a:t>
            </a:r>
            <a:endParaRPr lang="en-US" altLang="en-US" sz="2800" b="1">
              <a:solidFill>
                <a:srgbClr val="002060"/>
              </a:solidFill>
            </a:endParaRPr>
          </a:p>
          <a:p>
            <a:endParaRPr lang="en-US" altLang="en-US" sz="4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5026">
                                            <p:txEl>
                                              <p:pRg st="0" end="0"/>
                                            </p:txEl>
                                          </p:spTgt>
                                        </p:tgtEl>
                                        <p:attrNameLst>
                                          <p:attrName>style.visibility</p:attrName>
                                        </p:attrNameLst>
                                      </p:cBhvr>
                                      <p:to>
                                        <p:strVal val="visible"/>
                                      </p:to>
                                    </p:set>
                                    <p:anim calcmode="lin" valueType="num">
                                      <p:cBhvr additive="base">
                                        <p:cTn id="7" dur="500" fill="hold"/>
                                        <p:tgtEl>
                                          <p:spTgt spid="3850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50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5026">
                                            <p:txEl>
                                              <p:pRg st="1" end="1"/>
                                            </p:txEl>
                                          </p:spTgt>
                                        </p:tgtEl>
                                        <p:attrNameLst>
                                          <p:attrName>style.visibility</p:attrName>
                                        </p:attrNameLst>
                                      </p:cBhvr>
                                      <p:to>
                                        <p:strVal val="visible"/>
                                      </p:to>
                                    </p:set>
                                    <p:anim calcmode="lin" valueType="num">
                                      <p:cBhvr additive="base">
                                        <p:cTn id="13" dur="500" fill="hold"/>
                                        <p:tgtEl>
                                          <p:spTgt spid="3850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50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5026">
                                            <p:txEl>
                                              <p:pRg st="2" end="2"/>
                                            </p:txEl>
                                          </p:spTgt>
                                        </p:tgtEl>
                                        <p:attrNameLst>
                                          <p:attrName>style.visibility</p:attrName>
                                        </p:attrNameLst>
                                      </p:cBhvr>
                                      <p:to>
                                        <p:strVal val="visible"/>
                                      </p:to>
                                    </p:set>
                                    <p:anim calcmode="lin" valueType="num">
                                      <p:cBhvr additive="base">
                                        <p:cTn id="19" dur="500" fill="hold"/>
                                        <p:tgtEl>
                                          <p:spTgt spid="3850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50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85026">
                                            <p:txEl>
                                              <p:pRg st="3" end="3"/>
                                            </p:txEl>
                                          </p:spTgt>
                                        </p:tgtEl>
                                        <p:attrNameLst>
                                          <p:attrName>style.visibility</p:attrName>
                                        </p:attrNameLst>
                                      </p:cBhvr>
                                      <p:to>
                                        <p:strVal val="visible"/>
                                      </p:to>
                                    </p:set>
                                    <p:anim calcmode="lin" valueType="num">
                                      <p:cBhvr additive="base">
                                        <p:cTn id="25" dur="500" fill="hold"/>
                                        <p:tgtEl>
                                          <p:spTgt spid="38502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50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85026">
                                            <p:txEl>
                                              <p:pRg st="4" end="4"/>
                                            </p:txEl>
                                          </p:spTgt>
                                        </p:tgtEl>
                                        <p:attrNameLst>
                                          <p:attrName>style.visibility</p:attrName>
                                        </p:attrNameLst>
                                      </p:cBhvr>
                                      <p:to>
                                        <p:strVal val="visible"/>
                                      </p:to>
                                    </p:set>
                                    <p:anim calcmode="lin" valueType="num">
                                      <p:cBhvr additive="base">
                                        <p:cTn id="31" dur="500" fill="hold"/>
                                        <p:tgtEl>
                                          <p:spTgt spid="38502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50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85026">
                                            <p:txEl>
                                              <p:pRg st="5" end="5"/>
                                            </p:txEl>
                                          </p:spTgt>
                                        </p:tgtEl>
                                        <p:attrNameLst>
                                          <p:attrName>style.visibility</p:attrName>
                                        </p:attrNameLst>
                                      </p:cBhvr>
                                      <p:to>
                                        <p:strVal val="visible"/>
                                      </p:to>
                                    </p:set>
                                    <p:anim calcmode="lin" valueType="num">
                                      <p:cBhvr additive="base">
                                        <p:cTn id="37" dur="500" fill="hold"/>
                                        <p:tgtEl>
                                          <p:spTgt spid="38502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8502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build="p"/>
    </p:bld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1">
            <a:extLst>
              <a:ext uri="{FF2B5EF4-FFF2-40B4-BE49-F238E27FC236}">
                <a16:creationId xmlns:a16="http://schemas.microsoft.com/office/drawing/2014/main" id="{3972D738-C351-47F4-A097-22B1AD3448C1}"/>
              </a:ext>
            </a:extLst>
          </p:cNvPr>
          <p:cNvSpPr>
            <a:spLocks noChangeArrowheads="1"/>
          </p:cNvSpPr>
          <p:nvPr/>
        </p:nvSpPr>
        <p:spPr bwMode="auto">
          <a:xfrm>
            <a:off x="0" y="0"/>
            <a:ext cx="9144000" cy="787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solidFill>
                  <a:srgbClr val="000000"/>
                </a:solidFill>
                <a:latin typeface="Times New Roman" panose="02020603050405020304" pitchFamily="18" charset="0"/>
              </a:rPr>
              <a:t>If</a:t>
            </a:r>
            <a:r>
              <a:rPr lang="en-US" altLang="en-US" sz="3200" b="1">
                <a:solidFill>
                  <a:srgbClr val="000000"/>
                </a:solidFill>
              </a:rPr>
              <a:t> </a:t>
            </a:r>
            <a:r>
              <a:rPr lang="en-US" altLang="en-US" sz="2800" b="1">
                <a:solidFill>
                  <a:srgbClr val="FF0000"/>
                </a:solidFill>
                <a:latin typeface="Arial Unicode MS" panose="020B0604020202020204" pitchFamily="34" charset="-128"/>
              </a:rPr>
              <a:t>prestd</a:t>
            </a:r>
            <a:r>
              <a:rPr lang="en-US" altLang="en-US" sz="1100" b="1">
                <a:solidFill>
                  <a:srgbClr val="FF0000"/>
                </a:solidFill>
              </a:rPr>
              <a:t>  </a:t>
            </a:r>
            <a:r>
              <a:rPr lang="en-US" altLang="en-US" sz="3200" b="1">
                <a:solidFill>
                  <a:srgbClr val="000000"/>
                </a:solidFill>
                <a:latin typeface="Times New Roman" panose="02020603050405020304" pitchFamily="18" charset="0"/>
              </a:rPr>
              <a:t>is used to scale both the inputs and targets, then the output of the network is trained to produce outputs with zero mean and unity standard deviation. </a:t>
            </a:r>
          </a:p>
          <a:p>
            <a:endParaRPr lang="en-US" altLang="en-US" sz="3200" b="1">
              <a:solidFill>
                <a:srgbClr val="000000"/>
              </a:solidFill>
              <a:latin typeface="Times New Roman" panose="02020603050405020304" pitchFamily="18" charset="0"/>
            </a:endParaRPr>
          </a:p>
          <a:p>
            <a:r>
              <a:rPr lang="en-US" altLang="en-US" sz="3200" b="1">
                <a:solidFill>
                  <a:srgbClr val="000000"/>
                </a:solidFill>
                <a:latin typeface="Times New Roman" panose="02020603050405020304" pitchFamily="18" charset="0"/>
              </a:rPr>
              <a:t>To convert these outputs back into the same units that were used for the original targets, use the routine</a:t>
            </a:r>
            <a:r>
              <a:rPr lang="en-US" altLang="en-US" sz="3200" b="1">
                <a:solidFill>
                  <a:srgbClr val="000000"/>
                </a:solidFill>
              </a:rPr>
              <a:t> </a:t>
            </a:r>
            <a:r>
              <a:rPr lang="en-US" altLang="en-US" sz="3200" b="1">
                <a:solidFill>
                  <a:srgbClr val="FF0000"/>
                </a:solidFill>
                <a:latin typeface="Arial Unicode MS" panose="020B0604020202020204" pitchFamily="34" charset="-128"/>
              </a:rPr>
              <a:t>poststd</a:t>
            </a:r>
            <a:r>
              <a:rPr lang="en-US" altLang="en-US" sz="2400" b="1">
                <a:solidFill>
                  <a:srgbClr val="000000"/>
                </a:solidFill>
                <a:latin typeface="Times New Roman" panose="02020603050405020304" pitchFamily="18" charset="0"/>
              </a:rPr>
              <a:t>. </a:t>
            </a:r>
          </a:p>
          <a:p>
            <a:endParaRPr lang="en-US" altLang="en-US" sz="2400">
              <a:solidFill>
                <a:srgbClr val="000000"/>
              </a:solidFill>
              <a:latin typeface="Times New Roman" panose="02020603050405020304" pitchFamily="18" charset="0"/>
            </a:endParaRPr>
          </a:p>
          <a:p>
            <a:r>
              <a:rPr lang="en-US" altLang="en-US" sz="3200">
                <a:solidFill>
                  <a:srgbClr val="000000"/>
                </a:solidFill>
                <a:latin typeface="Arial Unicode MS" panose="020B0604020202020204" pitchFamily="34" charset="-128"/>
              </a:rPr>
              <a:t>an = sim(net,pn);</a:t>
            </a:r>
          </a:p>
          <a:p>
            <a:r>
              <a:rPr lang="en-US" altLang="en-US" sz="3200">
                <a:solidFill>
                  <a:srgbClr val="000000"/>
                </a:solidFill>
                <a:latin typeface="Arial Unicode MS" panose="020B0604020202020204" pitchFamily="34" charset="-128"/>
              </a:rPr>
              <a:t> a = </a:t>
            </a:r>
            <a:r>
              <a:rPr lang="en-US" altLang="en-US" sz="3200">
                <a:solidFill>
                  <a:srgbClr val="FF0000"/>
                </a:solidFill>
                <a:latin typeface="Arial Unicode MS" panose="020B0604020202020204" pitchFamily="34" charset="-128"/>
              </a:rPr>
              <a:t>poststd(an,meant,stdt);</a:t>
            </a:r>
          </a:p>
          <a:p>
            <a:r>
              <a:rPr lang="en-US" altLang="en-US" sz="3200" b="1">
                <a:solidFill>
                  <a:srgbClr val="000000"/>
                </a:solidFill>
                <a:latin typeface="Times New Roman" panose="02020603050405020304" pitchFamily="18" charset="0"/>
              </a:rPr>
              <a:t>The network output</a:t>
            </a:r>
            <a:r>
              <a:rPr lang="en-US" altLang="en-US" sz="3200" b="1">
                <a:solidFill>
                  <a:srgbClr val="000000"/>
                </a:solidFill>
              </a:rPr>
              <a:t> </a:t>
            </a:r>
            <a:r>
              <a:rPr lang="en-US" altLang="en-US" sz="3200" b="1">
                <a:solidFill>
                  <a:srgbClr val="000000"/>
                </a:solidFill>
                <a:latin typeface="Arial Unicode MS" panose="020B0604020202020204" pitchFamily="34" charset="-128"/>
              </a:rPr>
              <a:t>an</a:t>
            </a:r>
            <a:r>
              <a:rPr lang="en-US" altLang="en-US" sz="1100" b="1">
                <a:solidFill>
                  <a:srgbClr val="000000"/>
                </a:solidFill>
              </a:rPr>
              <a:t> </a:t>
            </a:r>
            <a:r>
              <a:rPr lang="en-US" altLang="en-US" sz="3200" b="1">
                <a:solidFill>
                  <a:srgbClr val="000000"/>
                </a:solidFill>
                <a:latin typeface="Times New Roman" panose="02020603050405020304" pitchFamily="18" charset="0"/>
              </a:rPr>
              <a:t>corresponds to the normalized targets</a:t>
            </a:r>
            <a:r>
              <a:rPr lang="en-US" altLang="en-US" sz="3200" b="1">
                <a:solidFill>
                  <a:srgbClr val="000000"/>
                </a:solidFill>
              </a:rPr>
              <a:t> </a:t>
            </a:r>
            <a:r>
              <a:rPr lang="en-US" altLang="en-US" sz="3200" b="1">
                <a:solidFill>
                  <a:srgbClr val="000000"/>
                </a:solidFill>
                <a:latin typeface="Arial Unicode MS" panose="020B0604020202020204" pitchFamily="34" charset="-128"/>
              </a:rPr>
              <a:t>tn</a:t>
            </a:r>
            <a:r>
              <a:rPr lang="en-US" altLang="en-US" sz="1100" b="1">
                <a:solidFill>
                  <a:srgbClr val="000000"/>
                </a:solidFill>
                <a:latin typeface="Times New Roman" panose="02020603050405020304" pitchFamily="18" charset="0"/>
              </a:rPr>
              <a:t>. </a:t>
            </a:r>
            <a:r>
              <a:rPr lang="en-US" altLang="en-US" sz="2800" b="1">
                <a:solidFill>
                  <a:srgbClr val="000000"/>
                </a:solidFill>
                <a:latin typeface="Times New Roman" panose="02020603050405020304" pitchFamily="18" charset="0"/>
              </a:rPr>
              <a:t>The un-normalized network output</a:t>
            </a:r>
            <a:r>
              <a:rPr lang="en-US" altLang="en-US" sz="3200" b="1">
                <a:solidFill>
                  <a:srgbClr val="000000"/>
                </a:solidFill>
              </a:rPr>
              <a:t> </a:t>
            </a:r>
            <a:r>
              <a:rPr lang="en-US" altLang="en-US" sz="3200" b="1">
                <a:solidFill>
                  <a:srgbClr val="000000"/>
                </a:solidFill>
                <a:latin typeface="Arial Unicode MS" panose="020B0604020202020204" pitchFamily="34" charset="-128"/>
              </a:rPr>
              <a:t>a</a:t>
            </a:r>
            <a:r>
              <a:rPr lang="en-US" altLang="en-US" sz="1100" b="1">
                <a:solidFill>
                  <a:srgbClr val="000000"/>
                </a:solidFill>
              </a:rPr>
              <a:t> </a:t>
            </a:r>
            <a:r>
              <a:rPr lang="en-US" altLang="en-US" sz="3200" b="1">
                <a:solidFill>
                  <a:srgbClr val="000000"/>
                </a:solidFill>
                <a:latin typeface="Times New Roman" panose="02020603050405020304" pitchFamily="18" charset="0"/>
              </a:rPr>
              <a:t>is in the same units as the original targets</a:t>
            </a:r>
            <a:r>
              <a:rPr lang="en-US" altLang="en-US" sz="3200" b="1">
                <a:solidFill>
                  <a:srgbClr val="000000"/>
                </a:solidFill>
              </a:rPr>
              <a:t> </a:t>
            </a:r>
            <a:r>
              <a:rPr lang="en-US" altLang="en-US" sz="3200" b="1">
                <a:solidFill>
                  <a:srgbClr val="000000"/>
                </a:solidFill>
                <a:latin typeface="Arial Unicode MS" panose="020B0604020202020204" pitchFamily="34" charset="-128"/>
              </a:rPr>
              <a:t>t</a:t>
            </a:r>
            <a:r>
              <a:rPr lang="en-US" altLang="en-US" sz="1100" b="1">
                <a:solidFill>
                  <a:srgbClr val="000000"/>
                </a:solidFill>
                <a:latin typeface="Times New Roman" panose="02020603050405020304" pitchFamily="18" charset="0"/>
              </a:rPr>
              <a:t>.</a:t>
            </a:r>
            <a:endParaRPr lang="en-US" altLang="en-US" sz="3200" b="1"/>
          </a:p>
          <a:p>
            <a:endParaRPr lang="en-US" altLang="en-US" sz="3200">
              <a:solidFill>
                <a:srgbClr val="000000"/>
              </a:solidFill>
              <a:latin typeface="Times New Roman" panose="02020603050405020304" pitchFamily="18" charset="0"/>
            </a:endParaRPr>
          </a:p>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02">
                                            <p:txEl>
                                              <p:pRg st="0" end="0"/>
                                            </p:txEl>
                                          </p:spTgt>
                                        </p:tgtEl>
                                        <p:attrNameLst>
                                          <p:attrName>style.visibility</p:attrName>
                                        </p:attrNameLst>
                                      </p:cBhvr>
                                      <p:to>
                                        <p:strVal val="visible"/>
                                      </p:to>
                                    </p:set>
                                    <p:anim calcmode="lin" valueType="num">
                                      <p:cBhvr additive="base">
                                        <p:cTn id="7" dur="500" fill="hold"/>
                                        <p:tgtEl>
                                          <p:spTgt spid="563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3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3202">
                                            <p:txEl>
                                              <p:pRg st="2" end="2"/>
                                            </p:txEl>
                                          </p:spTgt>
                                        </p:tgtEl>
                                        <p:attrNameLst>
                                          <p:attrName>style.visibility</p:attrName>
                                        </p:attrNameLst>
                                      </p:cBhvr>
                                      <p:to>
                                        <p:strVal val="visible"/>
                                      </p:to>
                                    </p:set>
                                    <p:anim calcmode="lin" valueType="num">
                                      <p:cBhvr additive="base">
                                        <p:cTn id="13" dur="500" fill="hold"/>
                                        <p:tgtEl>
                                          <p:spTgt spid="56320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32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3202">
                                            <p:txEl>
                                              <p:pRg st="4" end="4"/>
                                            </p:txEl>
                                          </p:spTgt>
                                        </p:tgtEl>
                                        <p:attrNameLst>
                                          <p:attrName>style.visibility</p:attrName>
                                        </p:attrNameLst>
                                      </p:cBhvr>
                                      <p:to>
                                        <p:strVal val="visible"/>
                                      </p:to>
                                    </p:set>
                                    <p:anim calcmode="lin" valueType="num">
                                      <p:cBhvr additive="base">
                                        <p:cTn id="19" dur="500" fill="hold"/>
                                        <p:tgtEl>
                                          <p:spTgt spid="56320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32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3202">
                                            <p:txEl>
                                              <p:pRg st="5" end="5"/>
                                            </p:txEl>
                                          </p:spTgt>
                                        </p:tgtEl>
                                        <p:attrNameLst>
                                          <p:attrName>style.visibility</p:attrName>
                                        </p:attrNameLst>
                                      </p:cBhvr>
                                      <p:to>
                                        <p:strVal val="visible"/>
                                      </p:to>
                                    </p:set>
                                    <p:anim calcmode="lin" valueType="num">
                                      <p:cBhvr additive="base">
                                        <p:cTn id="25" dur="500" fill="hold"/>
                                        <p:tgtEl>
                                          <p:spTgt spid="56320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320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3202">
                                            <p:txEl>
                                              <p:pRg st="6" end="6"/>
                                            </p:txEl>
                                          </p:spTgt>
                                        </p:tgtEl>
                                        <p:attrNameLst>
                                          <p:attrName>style.visibility</p:attrName>
                                        </p:attrNameLst>
                                      </p:cBhvr>
                                      <p:to>
                                        <p:strVal val="visible"/>
                                      </p:to>
                                    </p:set>
                                    <p:anim calcmode="lin" valueType="num">
                                      <p:cBhvr additive="base">
                                        <p:cTn id="31" dur="500" fill="hold"/>
                                        <p:tgtEl>
                                          <p:spTgt spid="56320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320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02" grpId="0" build="p"/>
    </p:bld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1">
            <a:extLst>
              <a:ext uri="{FF2B5EF4-FFF2-40B4-BE49-F238E27FC236}">
                <a16:creationId xmlns:a16="http://schemas.microsoft.com/office/drawing/2014/main" id="{2C5DF5AD-8255-428F-92C3-900345468EDE}"/>
              </a:ext>
            </a:extLst>
          </p:cNvPr>
          <p:cNvSpPr>
            <a:spLocks noChangeArrowheads="1"/>
          </p:cNvSpPr>
          <p:nvPr/>
        </p:nvSpPr>
        <p:spPr bwMode="auto">
          <a:xfrm>
            <a:off x="0" y="0"/>
            <a:ext cx="9144000" cy="744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a:solidFill>
                  <a:srgbClr val="000000"/>
                </a:solidFill>
                <a:latin typeface="Times New Roman" panose="02020603050405020304" pitchFamily="18" charset="0"/>
              </a:rPr>
              <a:t>If</a:t>
            </a:r>
            <a:r>
              <a:rPr lang="en-US" altLang="en-US" sz="3600">
                <a:solidFill>
                  <a:srgbClr val="000000"/>
                </a:solidFill>
              </a:rPr>
              <a:t> </a:t>
            </a:r>
            <a:r>
              <a:rPr lang="en-US" altLang="en-US" sz="3200">
                <a:solidFill>
                  <a:srgbClr val="000000"/>
                </a:solidFill>
                <a:latin typeface="Arial Unicode MS" panose="020B0604020202020204" pitchFamily="34" charset="-128"/>
              </a:rPr>
              <a:t>prestd</a:t>
            </a:r>
            <a:r>
              <a:rPr lang="en-US" altLang="en-US" sz="1200">
                <a:solidFill>
                  <a:srgbClr val="000000"/>
                </a:solidFill>
              </a:rPr>
              <a:t> </a:t>
            </a:r>
            <a:r>
              <a:rPr lang="en-US" altLang="en-US" sz="3600">
                <a:solidFill>
                  <a:srgbClr val="000000"/>
                </a:solidFill>
                <a:latin typeface="Times New Roman" panose="02020603050405020304" pitchFamily="18" charset="0"/>
              </a:rPr>
              <a:t>is used to preprocess the training set data, then whenever the trained network is used with </a:t>
            </a:r>
            <a:r>
              <a:rPr lang="en-US" altLang="en-US" sz="3600">
                <a:solidFill>
                  <a:srgbClr val="FF0000"/>
                </a:solidFill>
                <a:latin typeface="Times New Roman" panose="02020603050405020304" pitchFamily="18" charset="0"/>
              </a:rPr>
              <a:t>new inputs</a:t>
            </a:r>
            <a:r>
              <a:rPr lang="en-US" altLang="en-US" sz="3600">
                <a:solidFill>
                  <a:srgbClr val="000000"/>
                </a:solidFill>
                <a:latin typeface="Times New Roman" panose="02020603050405020304" pitchFamily="18" charset="0"/>
              </a:rPr>
              <a:t>, they should be preprocessed with the means and standard deviations that were computed for the training set. </a:t>
            </a:r>
          </a:p>
          <a:p>
            <a:r>
              <a:rPr lang="en-US" altLang="en-US" sz="3600">
                <a:solidFill>
                  <a:srgbClr val="000000"/>
                </a:solidFill>
                <a:latin typeface="Times New Roman" panose="02020603050405020304" pitchFamily="18" charset="0"/>
              </a:rPr>
              <a:t>This can be accomplished with the routine</a:t>
            </a:r>
            <a:r>
              <a:rPr lang="en-US" altLang="en-US" sz="3600">
                <a:solidFill>
                  <a:srgbClr val="000000"/>
                </a:solidFill>
              </a:rPr>
              <a:t> </a:t>
            </a:r>
            <a:r>
              <a:rPr lang="en-US" altLang="en-US" sz="3200" b="1">
                <a:solidFill>
                  <a:srgbClr val="FF0000"/>
                </a:solidFill>
                <a:latin typeface="Arial Unicode MS" panose="020B0604020202020204" pitchFamily="34" charset="-128"/>
              </a:rPr>
              <a:t>trastd</a:t>
            </a:r>
            <a:r>
              <a:rPr lang="en-US" altLang="en-US" sz="2400" b="1">
                <a:solidFill>
                  <a:srgbClr val="FF0000"/>
                </a:solidFill>
                <a:latin typeface="Times New Roman" panose="02020603050405020304" pitchFamily="18" charset="0"/>
              </a:rPr>
              <a:t>. </a:t>
            </a:r>
            <a:endParaRPr lang="en-US" altLang="en-US" b="1">
              <a:solidFill>
                <a:srgbClr val="FF0000"/>
              </a:solidFill>
              <a:latin typeface="Times New Roman" panose="02020603050405020304" pitchFamily="18" charset="0"/>
            </a:endParaRPr>
          </a:p>
          <a:p>
            <a:endParaRPr lang="en-US" altLang="en-US" sz="2000">
              <a:solidFill>
                <a:srgbClr val="000000"/>
              </a:solidFill>
              <a:latin typeface="Times New Roman" panose="02020603050405020304" pitchFamily="18" charset="0"/>
            </a:endParaRPr>
          </a:p>
          <a:p>
            <a:r>
              <a:rPr lang="en-US" altLang="en-US" sz="3200">
                <a:solidFill>
                  <a:srgbClr val="000000"/>
                </a:solidFill>
                <a:latin typeface="Times New Roman" panose="02020603050405020304" pitchFamily="18" charset="0"/>
              </a:rPr>
              <a:t>Apply a new set of inputs to the network we have already trained.</a:t>
            </a:r>
            <a:endParaRPr lang="en-US" altLang="en-US" sz="7200"/>
          </a:p>
          <a:p>
            <a:pPr>
              <a:buFontTx/>
              <a:buChar char="•"/>
            </a:pPr>
            <a:r>
              <a:rPr lang="en-US" altLang="en-US" sz="2800">
                <a:solidFill>
                  <a:srgbClr val="000000"/>
                </a:solidFill>
                <a:latin typeface="Arial Unicode MS" panose="020B0604020202020204" pitchFamily="34" charset="-128"/>
              </a:rPr>
              <a:t>pnewn = trastd(pnew,meanp,stdp); </a:t>
            </a:r>
          </a:p>
          <a:p>
            <a:pPr>
              <a:buFontTx/>
              <a:buChar char="•"/>
            </a:pPr>
            <a:r>
              <a:rPr lang="en-US" altLang="en-US" sz="2800">
                <a:solidFill>
                  <a:srgbClr val="000000"/>
                </a:solidFill>
                <a:latin typeface="Arial Unicode MS" panose="020B0604020202020204" pitchFamily="34" charset="-128"/>
              </a:rPr>
              <a:t>anewn = sim(net,pnewn); </a:t>
            </a:r>
          </a:p>
          <a:p>
            <a:pPr>
              <a:buFontTx/>
              <a:buChar char="•"/>
            </a:pPr>
            <a:r>
              <a:rPr lang="en-US" altLang="en-US" sz="2800">
                <a:solidFill>
                  <a:srgbClr val="000000"/>
                </a:solidFill>
                <a:latin typeface="Arial Unicode MS" panose="020B0604020202020204" pitchFamily="34" charset="-128"/>
              </a:rPr>
              <a:t>anew = poststd(anewn,meant,stdt); </a:t>
            </a:r>
            <a:endParaRPr lang="en-US" altLang="en-US" sz="2000">
              <a:solidFill>
                <a:srgbClr val="000000"/>
              </a:solidFill>
              <a:latin typeface="Times New Roman" panose="02020603050405020304" pitchFamily="18" charset="0"/>
            </a:endParaRPr>
          </a:p>
          <a:p>
            <a:br>
              <a:rPr lang="en-US" altLang="en-US" sz="4000"/>
            </a:b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5250">
                                            <p:txEl>
                                              <p:pRg st="0" end="0"/>
                                            </p:txEl>
                                          </p:spTgt>
                                        </p:tgtEl>
                                        <p:attrNameLst>
                                          <p:attrName>style.visibility</p:attrName>
                                        </p:attrNameLst>
                                      </p:cBhvr>
                                      <p:to>
                                        <p:strVal val="visible"/>
                                      </p:to>
                                    </p:set>
                                    <p:anim calcmode="lin" valueType="num">
                                      <p:cBhvr additive="base">
                                        <p:cTn id="7" dur="500" fill="hold"/>
                                        <p:tgtEl>
                                          <p:spTgt spid="5652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652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65250">
                                            <p:txEl>
                                              <p:pRg st="1" end="1"/>
                                            </p:txEl>
                                          </p:spTgt>
                                        </p:tgtEl>
                                        <p:attrNameLst>
                                          <p:attrName>style.visibility</p:attrName>
                                        </p:attrNameLst>
                                      </p:cBhvr>
                                      <p:to>
                                        <p:strVal val="visible"/>
                                      </p:to>
                                    </p:set>
                                    <p:anim calcmode="lin" valueType="num">
                                      <p:cBhvr additive="base">
                                        <p:cTn id="13" dur="500" fill="hold"/>
                                        <p:tgtEl>
                                          <p:spTgt spid="5652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652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65250">
                                            <p:txEl>
                                              <p:pRg st="3" end="3"/>
                                            </p:txEl>
                                          </p:spTgt>
                                        </p:tgtEl>
                                        <p:attrNameLst>
                                          <p:attrName>style.visibility</p:attrName>
                                        </p:attrNameLst>
                                      </p:cBhvr>
                                      <p:to>
                                        <p:strVal val="visible"/>
                                      </p:to>
                                    </p:set>
                                    <p:anim calcmode="lin" valueType="num">
                                      <p:cBhvr additive="base">
                                        <p:cTn id="19" dur="500" fill="hold"/>
                                        <p:tgtEl>
                                          <p:spTgt spid="56525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652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65250">
                                            <p:txEl>
                                              <p:pRg st="4" end="4"/>
                                            </p:txEl>
                                          </p:spTgt>
                                        </p:tgtEl>
                                        <p:attrNameLst>
                                          <p:attrName>style.visibility</p:attrName>
                                        </p:attrNameLst>
                                      </p:cBhvr>
                                      <p:to>
                                        <p:strVal val="visible"/>
                                      </p:to>
                                    </p:set>
                                    <p:anim calcmode="lin" valueType="num">
                                      <p:cBhvr additive="base">
                                        <p:cTn id="25" dur="500" fill="hold"/>
                                        <p:tgtEl>
                                          <p:spTgt spid="56525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652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5250">
                                            <p:txEl>
                                              <p:pRg st="5" end="5"/>
                                            </p:txEl>
                                          </p:spTgt>
                                        </p:tgtEl>
                                        <p:attrNameLst>
                                          <p:attrName>style.visibility</p:attrName>
                                        </p:attrNameLst>
                                      </p:cBhvr>
                                      <p:to>
                                        <p:strVal val="visible"/>
                                      </p:to>
                                    </p:set>
                                    <p:anim calcmode="lin" valueType="num">
                                      <p:cBhvr additive="base">
                                        <p:cTn id="31" dur="500" fill="hold"/>
                                        <p:tgtEl>
                                          <p:spTgt spid="56525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6525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65250">
                                            <p:txEl>
                                              <p:pRg st="6" end="6"/>
                                            </p:txEl>
                                          </p:spTgt>
                                        </p:tgtEl>
                                        <p:attrNameLst>
                                          <p:attrName>style.visibility</p:attrName>
                                        </p:attrNameLst>
                                      </p:cBhvr>
                                      <p:to>
                                        <p:strVal val="visible"/>
                                      </p:to>
                                    </p:set>
                                    <p:anim calcmode="lin" valueType="num">
                                      <p:cBhvr additive="base">
                                        <p:cTn id="37" dur="500" fill="hold"/>
                                        <p:tgtEl>
                                          <p:spTgt spid="56525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6525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65250">
                                            <p:txEl>
                                              <p:pRg st="7" end="7"/>
                                            </p:txEl>
                                          </p:spTgt>
                                        </p:tgtEl>
                                        <p:attrNameLst>
                                          <p:attrName>style.visibility</p:attrName>
                                        </p:attrNameLst>
                                      </p:cBhvr>
                                      <p:to>
                                        <p:strVal val="visible"/>
                                      </p:to>
                                    </p:set>
                                    <p:anim calcmode="lin" valueType="num">
                                      <p:cBhvr additive="base">
                                        <p:cTn id="43" dur="500" fill="hold"/>
                                        <p:tgtEl>
                                          <p:spTgt spid="56525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6525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0" grpId="0" build="p"/>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818" name="Picture 2">
            <a:extLst>
              <a:ext uri="{FF2B5EF4-FFF2-40B4-BE49-F238E27FC236}">
                <a16:creationId xmlns:a16="http://schemas.microsoft.com/office/drawing/2014/main" id="{482A4A5D-9776-4001-976B-1D01012C3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Text Box 4">
            <a:extLst>
              <a:ext uri="{FF2B5EF4-FFF2-40B4-BE49-F238E27FC236}">
                <a16:creationId xmlns:a16="http://schemas.microsoft.com/office/drawing/2014/main" id="{E955636C-552C-4741-8768-F21CFE3971B6}"/>
              </a:ext>
            </a:extLst>
          </p:cNvPr>
          <p:cNvSpPr txBox="1">
            <a:spLocks noChangeArrowheads="1"/>
          </p:cNvSpPr>
          <p:nvPr/>
        </p:nvSpPr>
        <p:spPr bwMode="auto">
          <a:xfrm>
            <a:off x="228600" y="0"/>
            <a:ext cx="48958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3600" b="1">
                <a:solidFill>
                  <a:srgbClr val="FF0000"/>
                </a:solidFill>
              </a:rPr>
              <a:t>Classification</a:t>
            </a:r>
          </a:p>
        </p:txBody>
      </p:sp>
      <p:sp>
        <p:nvSpPr>
          <p:cNvPr id="259077" name="Text Box 5">
            <a:extLst>
              <a:ext uri="{FF2B5EF4-FFF2-40B4-BE49-F238E27FC236}">
                <a16:creationId xmlns:a16="http://schemas.microsoft.com/office/drawing/2014/main" id="{231B8936-1A52-4646-BCFA-97DEEF9F1740}"/>
              </a:ext>
            </a:extLst>
          </p:cNvPr>
          <p:cNvSpPr txBox="1">
            <a:spLocks noChangeArrowheads="1"/>
          </p:cNvSpPr>
          <p:nvPr/>
        </p:nvSpPr>
        <p:spPr bwMode="auto">
          <a:xfrm>
            <a:off x="304800" y="762000"/>
            <a:ext cx="633571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3200" b="1" u="sng"/>
              <a:t>given</a:t>
            </a:r>
            <a:r>
              <a:rPr lang="de-DE" altLang="en-US" sz="3200" b="1"/>
              <a:t>: set of training patterns (input / output)</a:t>
            </a:r>
          </a:p>
        </p:txBody>
      </p:sp>
      <p:sp>
        <p:nvSpPr>
          <p:cNvPr id="158724" name="Text Box 7">
            <a:extLst>
              <a:ext uri="{FF2B5EF4-FFF2-40B4-BE49-F238E27FC236}">
                <a16:creationId xmlns:a16="http://schemas.microsoft.com/office/drawing/2014/main" id="{B39A766A-C070-4981-AEA4-B3E27841C540}"/>
              </a:ext>
            </a:extLst>
          </p:cNvPr>
          <p:cNvSpPr txBox="1">
            <a:spLocks noChangeArrowheads="1"/>
          </p:cNvSpPr>
          <p:nvPr/>
        </p:nvSpPr>
        <p:spPr bwMode="auto">
          <a:xfrm>
            <a:off x="2438400" y="2362200"/>
            <a:ext cx="457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2800"/>
              <a:t>output = label </a:t>
            </a:r>
            <a:br>
              <a:rPr lang="de-DE" altLang="en-US" sz="2800"/>
            </a:br>
            <a:r>
              <a:rPr lang="de-DE" altLang="en-US" sz="2800"/>
              <a:t>(e.g. class A, class B, ...)</a:t>
            </a:r>
          </a:p>
        </p:txBody>
      </p:sp>
      <p:grpSp>
        <p:nvGrpSpPr>
          <p:cNvPr id="2" name="Group 18">
            <a:extLst>
              <a:ext uri="{FF2B5EF4-FFF2-40B4-BE49-F238E27FC236}">
                <a16:creationId xmlns:a16="http://schemas.microsoft.com/office/drawing/2014/main" id="{E16350EA-A4BD-464F-B7EC-DFCA36B31299}"/>
              </a:ext>
            </a:extLst>
          </p:cNvPr>
          <p:cNvGrpSpPr>
            <a:grpSpLocks/>
          </p:cNvGrpSpPr>
          <p:nvPr/>
        </p:nvGrpSpPr>
        <p:grpSpPr bwMode="auto">
          <a:xfrm>
            <a:off x="1066800" y="1752600"/>
            <a:ext cx="993775" cy="841375"/>
            <a:chOff x="2293" y="1253"/>
            <a:chExt cx="626" cy="530"/>
          </a:xfrm>
        </p:grpSpPr>
        <p:sp>
          <p:nvSpPr>
            <p:cNvPr id="158740" name="Line 8">
              <a:extLst>
                <a:ext uri="{FF2B5EF4-FFF2-40B4-BE49-F238E27FC236}">
                  <a16:creationId xmlns:a16="http://schemas.microsoft.com/office/drawing/2014/main" id="{98E19461-AE7E-4757-AB22-40FAE19C67B2}"/>
                </a:ext>
              </a:extLst>
            </p:cNvPr>
            <p:cNvSpPr>
              <a:spLocks noChangeShapeType="1"/>
            </p:cNvSpPr>
            <p:nvPr/>
          </p:nvSpPr>
          <p:spPr bwMode="auto">
            <a:xfrm flipV="1">
              <a:off x="2381" y="1257"/>
              <a:ext cx="0" cy="2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58741" name="Line 9">
              <a:extLst>
                <a:ext uri="{FF2B5EF4-FFF2-40B4-BE49-F238E27FC236}">
                  <a16:creationId xmlns:a16="http://schemas.microsoft.com/office/drawing/2014/main" id="{3A196BB4-801F-4DAA-8E21-5634C877BC35}"/>
                </a:ext>
              </a:extLst>
            </p:cNvPr>
            <p:cNvSpPr>
              <a:spLocks noChangeShapeType="1"/>
            </p:cNvSpPr>
            <p:nvPr/>
          </p:nvSpPr>
          <p:spPr bwMode="auto">
            <a:xfrm flipV="1">
              <a:off x="2835" y="1253"/>
              <a:ext cx="0" cy="2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pic>
          <p:nvPicPr>
            <p:cNvPr id="158742" name="Picture 14" descr="txp_fig">
              <a:extLst>
                <a:ext uri="{FF2B5EF4-FFF2-40B4-BE49-F238E27FC236}">
                  <a16:creationId xmlns:a16="http://schemas.microsoft.com/office/drawing/2014/main" id="{DE8313A4-B80A-47C2-9EBF-2146AB965C94}"/>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93" y="1594"/>
              <a:ext cx="17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43" name="Picture 16" descr="txp_fig">
              <a:extLst>
                <a:ext uri="{FF2B5EF4-FFF2-40B4-BE49-F238E27FC236}">
                  <a16:creationId xmlns:a16="http://schemas.microsoft.com/office/drawing/2014/main" id="{F5A644E9-3E73-4FD6-B691-A0C6BA386132}"/>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2750" y="1593"/>
              <a:ext cx="16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2">
            <a:extLst>
              <a:ext uri="{FF2B5EF4-FFF2-40B4-BE49-F238E27FC236}">
                <a16:creationId xmlns:a16="http://schemas.microsoft.com/office/drawing/2014/main" id="{5A2E798E-7F6F-4C84-ADE3-609E19AA7633}"/>
              </a:ext>
            </a:extLst>
          </p:cNvPr>
          <p:cNvGrpSpPr>
            <a:grpSpLocks/>
          </p:cNvGrpSpPr>
          <p:nvPr/>
        </p:nvGrpSpPr>
        <p:grpSpPr bwMode="auto">
          <a:xfrm>
            <a:off x="179388" y="4222750"/>
            <a:ext cx="6907212" cy="1439863"/>
            <a:chOff x="113" y="2660"/>
            <a:chExt cx="4128" cy="831"/>
          </a:xfrm>
        </p:grpSpPr>
        <p:pic>
          <p:nvPicPr>
            <p:cNvPr id="158731" name="Picture 19" descr="txp_fig">
              <a:extLst>
                <a:ext uri="{FF2B5EF4-FFF2-40B4-BE49-F238E27FC236}">
                  <a16:creationId xmlns:a16="http://schemas.microsoft.com/office/drawing/2014/main" id="{69BE9F5C-9566-42CC-8825-EA227BE021B0}"/>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249" y="2660"/>
              <a:ext cx="362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32" name="AutoShape 20">
              <a:extLst>
                <a:ext uri="{FF2B5EF4-FFF2-40B4-BE49-F238E27FC236}">
                  <a16:creationId xmlns:a16="http://schemas.microsoft.com/office/drawing/2014/main" id="{B66F996F-C0BE-4C0C-9ACA-5BC4D95C6E50}"/>
                </a:ext>
              </a:extLst>
            </p:cNvPr>
            <p:cNvSpPr>
              <a:spLocks/>
            </p:cNvSpPr>
            <p:nvPr/>
          </p:nvSpPr>
          <p:spPr bwMode="auto">
            <a:xfrm rot="5400000">
              <a:off x="1485" y="2103"/>
              <a:ext cx="136" cy="1747"/>
            </a:xfrm>
            <a:prstGeom prst="rightBrace">
              <a:avLst>
                <a:gd name="adj1" fmla="val 107047"/>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58733" name="AutoShape 21">
              <a:extLst>
                <a:ext uri="{FF2B5EF4-FFF2-40B4-BE49-F238E27FC236}">
                  <a16:creationId xmlns:a16="http://schemas.microsoft.com/office/drawing/2014/main" id="{A909547C-9679-48A1-B905-F4ADF2D3FBFD}"/>
                </a:ext>
              </a:extLst>
            </p:cNvPr>
            <p:cNvSpPr>
              <a:spLocks/>
            </p:cNvSpPr>
            <p:nvPr/>
          </p:nvSpPr>
          <p:spPr bwMode="auto">
            <a:xfrm rot="5400000">
              <a:off x="2886" y="2540"/>
              <a:ext cx="136" cy="874"/>
            </a:xfrm>
            <a:prstGeom prst="rightBrace">
              <a:avLst>
                <a:gd name="adj1" fmla="val 53554"/>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58734" name="Text Box 22">
              <a:extLst>
                <a:ext uri="{FF2B5EF4-FFF2-40B4-BE49-F238E27FC236}">
                  <a16:creationId xmlns:a16="http://schemas.microsoft.com/office/drawing/2014/main" id="{50F7CF73-F1F3-48F9-AA36-F76FEEBEFE17}"/>
                </a:ext>
              </a:extLst>
            </p:cNvPr>
            <p:cNvSpPr txBox="1">
              <a:spLocks noChangeArrowheads="1"/>
            </p:cNvSpPr>
            <p:nvPr/>
          </p:nvSpPr>
          <p:spPr bwMode="auto">
            <a:xfrm>
              <a:off x="679" y="3136"/>
              <a:ext cx="1747"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b="1"/>
                <a:t>training patterns</a:t>
              </a:r>
              <a:br>
                <a:rPr lang="de-DE" altLang="en-US" b="1"/>
              </a:br>
              <a:r>
                <a:rPr lang="de-DE" altLang="en-US" sz="1600" b="1"/>
                <a:t>(known)</a:t>
              </a:r>
            </a:p>
          </p:txBody>
        </p:sp>
        <p:sp>
          <p:nvSpPr>
            <p:cNvPr id="158735" name="Text Box 23">
              <a:extLst>
                <a:ext uri="{FF2B5EF4-FFF2-40B4-BE49-F238E27FC236}">
                  <a16:creationId xmlns:a16="http://schemas.microsoft.com/office/drawing/2014/main" id="{BDCACF8E-DCE0-497C-9C3B-FA4671539FBA}"/>
                </a:ext>
              </a:extLst>
            </p:cNvPr>
            <p:cNvSpPr txBox="1">
              <a:spLocks noChangeArrowheads="1"/>
            </p:cNvSpPr>
            <p:nvPr/>
          </p:nvSpPr>
          <p:spPr bwMode="auto">
            <a:xfrm>
              <a:off x="2505" y="3136"/>
              <a:ext cx="87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b="1"/>
                <a:t>weights</a:t>
              </a:r>
              <a:br>
                <a:rPr lang="de-DE" altLang="en-US" b="1"/>
              </a:br>
              <a:r>
                <a:rPr lang="de-DE" altLang="en-US" sz="1600" b="1"/>
                <a:t>(learnt)</a:t>
              </a:r>
            </a:p>
          </p:txBody>
        </p:sp>
        <p:sp>
          <p:nvSpPr>
            <p:cNvPr id="158736" name="Text Box 25">
              <a:extLst>
                <a:ext uri="{FF2B5EF4-FFF2-40B4-BE49-F238E27FC236}">
                  <a16:creationId xmlns:a16="http://schemas.microsoft.com/office/drawing/2014/main" id="{98ACB130-501E-4152-ABC3-6D043DFD7754}"/>
                </a:ext>
              </a:extLst>
            </p:cNvPr>
            <p:cNvSpPr txBox="1">
              <a:spLocks noChangeArrowheads="1"/>
            </p:cNvSpPr>
            <p:nvPr/>
          </p:nvSpPr>
          <p:spPr bwMode="auto">
            <a:xfrm>
              <a:off x="113" y="3136"/>
              <a:ext cx="77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b="1"/>
                <a:t>input</a:t>
              </a:r>
              <a:br>
                <a:rPr lang="de-DE" altLang="en-US" b="1"/>
              </a:br>
              <a:r>
                <a:rPr lang="de-DE" altLang="en-US" sz="1600" b="1"/>
                <a:t>(unknown)</a:t>
              </a:r>
            </a:p>
          </p:txBody>
        </p:sp>
        <p:sp>
          <p:nvSpPr>
            <p:cNvPr id="158737" name="Text Box 26">
              <a:extLst>
                <a:ext uri="{FF2B5EF4-FFF2-40B4-BE49-F238E27FC236}">
                  <a16:creationId xmlns:a16="http://schemas.microsoft.com/office/drawing/2014/main" id="{25DECA45-9A53-4002-B758-ABCB84BCCAF8}"/>
                </a:ext>
              </a:extLst>
            </p:cNvPr>
            <p:cNvSpPr txBox="1">
              <a:spLocks noChangeArrowheads="1"/>
            </p:cNvSpPr>
            <p:nvPr/>
          </p:nvSpPr>
          <p:spPr bwMode="auto">
            <a:xfrm>
              <a:off x="3470" y="3136"/>
              <a:ext cx="771"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b="1"/>
                <a:t>output</a:t>
              </a:r>
              <a:br>
                <a:rPr lang="de-DE" altLang="en-US" b="1"/>
              </a:br>
              <a:r>
                <a:rPr lang="de-DE" altLang="en-US" sz="1600" b="1"/>
                <a:t>(guessed)</a:t>
              </a:r>
            </a:p>
          </p:txBody>
        </p:sp>
        <p:sp>
          <p:nvSpPr>
            <p:cNvPr id="158738" name="Line 27">
              <a:extLst>
                <a:ext uri="{FF2B5EF4-FFF2-40B4-BE49-F238E27FC236}">
                  <a16:creationId xmlns:a16="http://schemas.microsoft.com/office/drawing/2014/main" id="{E78B7AA4-7ECE-4881-984A-8479D57321B0}"/>
                </a:ext>
              </a:extLst>
            </p:cNvPr>
            <p:cNvSpPr>
              <a:spLocks noChangeShapeType="1"/>
            </p:cNvSpPr>
            <p:nvPr/>
          </p:nvSpPr>
          <p:spPr bwMode="auto">
            <a:xfrm>
              <a:off x="476" y="2909"/>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58739" name="Line 28">
              <a:extLst>
                <a:ext uri="{FF2B5EF4-FFF2-40B4-BE49-F238E27FC236}">
                  <a16:creationId xmlns:a16="http://schemas.microsoft.com/office/drawing/2014/main" id="{22CF6096-5B0E-423B-82AE-543E5B923A8D}"/>
                </a:ext>
              </a:extLst>
            </p:cNvPr>
            <p:cNvSpPr>
              <a:spLocks noChangeShapeType="1"/>
            </p:cNvSpPr>
            <p:nvPr/>
          </p:nvSpPr>
          <p:spPr bwMode="auto">
            <a:xfrm>
              <a:off x="3833" y="2909"/>
              <a:ext cx="0" cy="2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grpSp>
        <p:nvGrpSpPr>
          <p:cNvPr id="4" name="Group 33">
            <a:extLst>
              <a:ext uri="{FF2B5EF4-FFF2-40B4-BE49-F238E27FC236}">
                <a16:creationId xmlns:a16="http://schemas.microsoft.com/office/drawing/2014/main" id="{4ADCC341-9CF5-4F9B-8563-51459FBDDE5E}"/>
              </a:ext>
            </a:extLst>
          </p:cNvPr>
          <p:cNvGrpSpPr>
            <a:grpSpLocks/>
          </p:cNvGrpSpPr>
          <p:nvPr/>
        </p:nvGrpSpPr>
        <p:grpSpPr bwMode="auto">
          <a:xfrm>
            <a:off x="1077913" y="3357563"/>
            <a:ext cx="4286250" cy="793750"/>
            <a:chOff x="679" y="2115"/>
            <a:chExt cx="2700" cy="500"/>
          </a:xfrm>
        </p:grpSpPr>
        <p:sp>
          <p:nvSpPr>
            <p:cNvPr id="158729" name="AutoShape 29">
              <a:extLst>
                <a:ext uri="{FF2B5EF4-FFF2-40B4-BE49-F238E27FC236}">
                  <a16:creationId xmlns:a16="http://schemas.microsoft.com/office/drawing/2014/main" id="{D0C795B5-1F6B-46DE-B1BF-D0859C53EAB5}"/>
                </a:ext>
              </a:extLst>
            </p:cNvPr>
            <p:cNvSpPr>
              <a:spLocks/>
            </p:cNvSpPr>
            <p:nvPr/>
          </p:nvSpPr>
          <p:spPr bwMode="auto">
            <a:xfrm rot="-5400000">
              <a:off x="1915" y="1151"/>
              <a:ext cx="228" cy="2700"/>
            </a:xfrm>
            <a:prstGeom prst="rightBrace">
              <a:avLst>
                <a:gd name="adj1" fmla="val 98684"/>
                <a:gd name="adj2" fmla="val 49981"/>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Calibri" panose="020F0502020204030204" pitchFamily="34" charset="0"/>
              </a:endParaRPr>
            </a:p>
          </p:txBody>
        </p:sp>
        <p:sp>
          <p:nvSpPr>
            <p:cNvPr id="158730" name="Text Box 30">
              <a:extLst>
                <a:ext uri="{FF2B5EF4-FFF2-40B4-BE49-F238E27FC236}">
                  <a16:creationId xmlns:a16="http://schemas.microsoft.com/office/drawing/2014/main" id="{A431A1A0-EB1A-4761-93B5-A3D12AB437EA}"/>
                </a:ext>
              </a:extLst>
            </p:cNvPr>
            <p:cNvSpPr txBox="1">
              <a:spLocks noChangeArrowheads="1"/>
            </p:cNvSpPr>
            <p:nvPr/>
          </p:nvSpPr>
          <p:spPr bwMode="auto">
            <a:xfrm>
              <a:off x="679" y="2115"/>
              <a:ext cx="27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de-DE" altLang="en-US"/>
                <a:t>parameters</a:t>
              </a:r>
            </a:p>
          </p:txBody>
        </p:sp>
      </p:grpSp>
      <p:sp>
        <p:nvSpPr>
          <p:cNvPr id="259103" name="Text Box 31">
            <a:extLst>
              <a:ext uri="{FF2B5EF4-FFF2-40B4-BE49-F238E27FC236}">
                <a16:creationId xmlns:a16="http://schemas.microsoft.com/office/drawing/2014/main" id="{96E32CE9-1127-4EB2-AE00-AC3BAB988371}"/>
              </a:ext>
            </a:extLst>
          </p:cNvPr>
          <p:cNvSpPr txBox="1">
            <a:spLocks noChangeArrowheads="1"/>
          </p:cNvSpPr>
          <p:nvPr/>
        </p:nvSpPr>
        <p:spPr bwMode="auto">
          <a:xfrm>
            <a:off x="7092950" y="304800"/>
            <a:ext cx="2051050" cy="4494213"/>
          </a:xfrm>
          <a:prstGeom prst="rect">
            <a:avLst/>
          </a:prstGeom>
          <a:solidFill>
            <a:srgbClr val="DCDCD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de-DE" altLang="en-US" sz="2400" b="1">
                <a:solidFill>
                  <a:schemeClr val="accent2"/>
                </a:solidFill>
              </a:rPr>
              <a:t>phase I:</a:t>
            </a:r>
          </a:p>
          <a:p>
            <a:pPr eaLnBrk="1" hangingPunct="1">
              <a:spcBef>
                <a:spcPct val="50000"/>
              </a:spcBef>
            </a:pPr>
            <a:r>
              <a:rPr lang="de-DE" altLang="en-US" sz="2400" b="1"/>
              <a:t>train network</a:t>
            </a:r>
            <a:br>
              <a:rPr lang="de-DE" altLang="en-US" sz="2400" b="1"/>
            </a:br>
            <a:endParaRPr lang="de-DE" altLang="en-US" sz="1000" b="1"/>
          </a:p>
          <a:p>
            <a:pPr eaLnBrk="1" hangingPunct="1">
              <a:spcBef>
                <a:spcPct val="50000"/>
              </a:spcBef>
            </a:pPr>
            <a:r>
              <a:rPr lang="de-DE" altLang="en-US" sz="2400" b="1">
                <a:solidFill>
                  <a:schemeClr val="accent2"/>
                </a:solidFill>
              </a:rPr>
              <a:t>phase II:</a:t>
            </a:r>
          </a:p>
          <a:p>
            <a:pPr eaLnBrk="1" hangingPunct="1">
              <a:spcBef>
                <a:spcPct val="50000"/>
              </a:spcBef>
            </a:pPr>
            <a:r>
              <a:rPr lang="de-DE" altLang="en-US" sz="2400" b="1"/>
              <a:t>apply network to unkown inputs for classification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076"/>
                                        </p:tgtEl>
                                        <p:attrNameLst>
                                          <p:attrName>style.visibility</p:attrName>
                                        </p:attrNameLst>
                                      </p:cBhvr>
                                      <p:to>
                                        <p:strVal val="visible"/>
                                      </p:to>
                                    </p:set>
                                    <p:anim calcmode="lin" valueType="num">
                                      <p:cBhvr additive="base">
                                        <p:cTn id="7" dur="500" fill="hold"/>
                                        <p:tgtEl>
                                          <p:spTgt spid="259076"/>
                                        </p:tgtEl>
                                        <p:attrNameLst>
                                          <p:attrName>ppt_x</p:attrName>
                                        </p:attrNameLst>
                                      </p:cBhvr>
                                      <p:tavLst>
                                        <p:tav tm="0">
                                          <p:val>
                                            <p:strVal val="#ppt_x"/>
                                          </p:val>
                                        </p:tav>
                                        <p:tav tm="100000">
                                          <p:val>
                                            <p:strVal val="#ppt_x"/>
                                          </p:val>
                                        </p:tav>
                                      </p:tavLst>
                                    </p:anim>
                                    <p:anim calcmode="lin" valueType="num">
                                      <p:cBhvr additive="base">
                                        <p:cTn id="8" dur="500" fill="hold"/>
                                        <p:tgtEl>
                                          <p:spTgt spid="2590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9077"/>
                                        </p:tgtEl>
                                        <p:attrNameLst>
                                          <p:attrName>style.visibility</p:attrName>
                                        </p:attrNameLst>
                                      </p:cBhvr>
                                      <p:to>
                                        <p:strVal val="visible"/>
                                      </p:to>
                                    </p:set>
                                    <p:anim calcmode="lin" valueType="num">
                                      <p:cBhvr additive="base">
                                        <p:cTn id="13" dur="500" fill="hold"/>
                                        <p:tgtEl>
                                          <p:spTgt spid="259077"/>
                                        </p:tgtEl>
                                        <p:attrNameLst>
                                          <p:attrName>ppt_x</p:attrName>
                                        </p:attrNameLst>
                                      </p:cBhvr>
                                      <p:tavLst>
                                        <p:tav tm="0">
                                          <p:val>
                                            <p:strVal val="#ppt_x"/>
                                          </p:val>
                                        </p:tav>
                                        <p:tav tm="100000">
                                          <p:val>
                                            <p:strVal val="#ppt_x"/>
                                          </p:val>
                                        </p:tav>
                                      </p:tavLst>
                                    </p:anim>
                                    <p:anim calcmode="lin" valueType="num">
                                      <p:cBhvr additive="base">
                                        <p:cTn id="14" dur="500" fill="hold"/>
                                        <p:tgtEl>
                                          <p:spTgt spid="25907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9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6" grpId="0"/>
      <p:bldP spid="259077" grpId="0"/>
      <p:bldP spid="259103" grpId="0" animBg="1"/>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8" name="Rectangle 1">
            <a:extLst>
              <a:ext uri="{FF2B5EF4-FFF2-40B4-BE49-F238E27FC236}">
                <a16:creationId xmlns:a16="http://schemas.microsoft.com/office/drawing/2014/main" id="{BDA6CC0A-49EA-4E13-BB8C-B62DC7E60CF2}"/>
              </a:ext>
            </a:extLst>
          </p:cNvPr>
          <p:cNvSpPr>
            <a:spLocks noChangeArrowheads="1"/>
          </p:cNvSpPr>
          <p:nvPr/>
        </p:nvSpPr>
        <p:spPr bwMode="auto">
          <a:xfrm>
            <a:off x="0" y="53340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a:latin typeface="Calibri" panose="020F0502020204030204" pitchFamily="34" charset="0"/>
              </a:rPr>
              <a:t>Typically each backpropagation training session starts with different initial weights and biases, and different divisions of data into training, validation, and test sets. </a:t>
            </a:r>
          </a:p>
          <a:p>
            <a:pPr eaLnBrk="1" hangingPunct="1"/>
            <a:endParaRPr lang="en-US" altLang="en-US" sz="4400">
              <a:latin typeface="Calibri" panose="020F0502020204030204" pitchFamily="34" charset="0"/>
            </a:endParaRPr>
          </a:p>
          <a:p>
            <a:pPr eaLnBrk="1" hangingPunct="1"/>
            <a:r>
              <a:rPr lang="en-US" altLang="en-US" sz="4400">
                <a:latin typeface="Calibri" panose="020F0502020204030204" pitchFamily="34" charset="0"/>
              </a:rPr>
              <a:t>These different conditions can lead to very different solutions for the same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2818">
                                            <p:txEl>
                                              <p:pRg st="0" end="0"/>
                                            </p:txEl>
                                          </p:spTgt>
                                        </p:tgtEl>
                                        <p:attrNameLst>
                                          <p:attrName>style.visibility</p:attrName>
                                        </p:attrNameLst>
                                      </p:cBhvr>
                                      <p:to>
                                        <p:strVal val="visible"/>
                                      </p:to>
                                    </p:set>
                                    <p:anim calcmode="lin" valueType="num">
                                      <p:cBhvr additive="base">
                                        <p:cTn id="7" dur="500" fill="hold"/>
                                        <p:tgtEl>
                                          <p:spTgt spid="8028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2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2818">
                                            <p:txEl>
                                              <p:pRg st="2" end="2"/>
                                            </p:txEl>
                                          </p:spTgt>
                                        </p:tgtEl>
                                        <p:attrNameLst>
                                          <p:attrName>style.visibility</p:attrName>
                                        </p:attrNameLst>
                                      </p:cBhvr>
                                      <p:to>
                                        <p:strVal val="visible"/>
                                      </p:to>
                                    </p:set>
                                    <p:anim calcmode="lin" valueType="num">
                                      <p:cBhvr additive="base">
                                        <p:cTn id="13" dur="500" fill="hold"/>
                                        <p:tgtEl>
                                          <p:spTgt spid="80281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28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2818" grpId="0" build="p"/>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BFE8C7A-EAA7-4F2E-8ACB-00C5C0CF3CE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FE3182-8016-4B9C-AA95-8F9438991002}" type="slidenum">
              <a:rPr lang="en-US" altLang="en-US">
                <a:solidFill>
                  <a:srgbClr val="898989"/>
                </a:solidFill>
                <a:latin typeface="Calibri" panose="020F0502020204030204" pitchFamily="34" charset="0"/>
              </a:rPr>
              <a:pPr eaLnBrk="1" hangingPunct="1"/>
              <a:t>481</a:t>
            </a:fld>
            <a:endParaRPr lang="en-US" altLang="en-US">
              <a:solidFill>
                <a:srgbClr val="898989"/>
              </a:solidFill>
              <a:latin typeface="Calibri" panose="020F0502020204030204" pitchFamily="34" charset="0"/>
            </a:endParaRPr>
          </a:p>
        </p:txBody>
      </p:sp>
      <p:sp>
        <p:nvSpPr>
          <p:cNvPr id="53250" name="Rectangle 2">
            <a:extLst>
              <a:ext uri="{FF2B5EF4-FFF2-40B4-BE49-F238E27FC236}">
                <a16:creationId xmlns:a16="http://schemas.microsoft.com/office/drawing/2014/main" id="{44A729B8-B026-4A26-86A3-04918D3099FB}"/>
              </a:ext>
            </a:extLst>
          </p:cNvPr>
          <p:cNvSpPr>
            <a:spLocks noGrp="1" noChangeArrowheads="1"/>
          </p:cNvSpPr>
          <p:nvPr>
            <p:ph type="title"/>
          </p:nvPr>
        </p:nvSpPr>
        <p:spPr>
          <a:xfrm>
            <a:off x="0" y="0"/>
            <a:ext cx="9144000" cy="1143000"/>
          </a:xfrm>
        </p:spPr>
        <p:txBody>
          <a:bodyPr/>
          <a:lstStyle/>
          <a:p>
            <a:pPr eaLnBrk="1" hangingPunct="1"/>
            <a:r>
              <a:rPr lang="en-US" altLang="ko-KR" sz="4000" b="1">
                <a:ea typeface="Gulim" panose="020B0600000101010101" pitchFamily="34" charset="-127"/>
              </a:rPr>
              <a:t>Generalization, Overfitting and Stopping Criterion</a:t>
            </a:r>
            <a:r>
              <a:rPr lang="en-US" altLang="ko-KR" sz="4000">
                <a:ea typeface="Gulim" panose="020B0600000101010101" pitchFamily="34" charset="-127"/>
              </a:rPr>
              <a:t> </a:t>
            </a:r>
            <a:endParaRPr lang="en-US" altLang="en-US" sz="4000"/>
          </a:p>
        </p:txBody>
      </p:sp>
      <p:sp>
        <p:nvSpPr>
          <p:cNvPr id="53251" name="Rectangle 3">
            <a:extLst>
              <a:ext uri="{FF2B5EF4-FFF2-40B4-BE49-F238E27FC236}">
                <a16:creationId xmlns:a16="http://schemas.microsoft.com/office/drawing/2014/main" id="{53A5E2CA-DD73-4830-BFB4-C1EBA9C85E2E}"/>
              </a:ext>
            </a:extLst>
          </p:cNvPr>
          <p:cNvSpPr>
            <a:spLocks noGrp="1" noChangeArrowheads="1"/>
          </p:cNvSpPr>
          <p:nvPr>
            <p:ph type="body" idx="1"/>
          </p:nvPr>
        </p:nvSpPr>
        <p:spPr>
          <a:xfrm>
            <a:off x="0" y="1752600"/>
            <a:ext cx="9144000" cy="5943600"/>
          </a:xfrm>
        </p:spPr>
        <p:txBody>
          <a:bodyPr/>
          <a:lstStyle/>
          <a:p>
            <a:pPr eaLnBrk="1" hangingPunct="1"/>
            <a:r>
              <a:rPr lang="en-US" altLang="ko-KR" sz="4100" b="1">
                <a:solidFill>
                  <a:srgbClr val="FF0000"/>
                </a:solidFill>
                <a:ea typeface="Gulim" panose="020B0600000101010101" pitchFamily="34" charset="-127"/>
              </a:rPr>
              <a:t>Termination condition</a:t>
            </a:r>
          </a:p>
          <a:p>
            <a:pPr lvl="1" eaLnBrk="1" hangingPunct="1"/>
            <a:r>
              <a:rPr lang="en-US" altLang="ko-KR" sz="4100">
                <a:ea typeface="Gulim" panose="020B0600000101010101" pitchFamily="34" charset="-127"/>
              </a:rPr>
              <a:t> Error E falls below some predetermined threshold</a:t>
            </a:r>
          </a:p>
          <a:p>
            <a:pPr lvl="1" eaLnBrk="1" hangingPunct="1"/>
            <a:endParaRPr lang="en-US" altLang="ko-KR" sz="4100">
              <a:ea typeface="Gulim" panose="020B0600000101010101" pitchFamily="34" charset="-127"/>
            </a:endParaRPr>
          </a:p>
          <a:p>
            <a:pPr lvl="1" eaLnBrk="1" hangingPunct="1"/>
            <a:r>
              <a:rPr lang="en-US" altLang="ko-KR" sz="4100">
                <a:ea typeface="Gulim" panose="020B0600000101010101" pitchFamily="34" charset="-127"/>
              </a:rPr>
              <a:t> Maximum number of epochs is reached</a:t>
            </a:r>
          </a:p>
          <a:p>
            <a:pPr lvl="1" eaLnBrk="1" hangingPunct="1"/>
            <a:endParaRPr lang="en-US" altLang="ko-KR" sz="4100">
              <a:ea typeface="Gulim"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additive="base">
                                        <p:cTn id="7" dur="500" fill="hold"/>
                                        <p:tgtEl>
                                          <p:spTgt spid="53250"/>
                                        </p:tgtEl>
                                        <p:attrNameLst>
                                          <p:attrName>ppt_x</p:attrName>
                                        </p:attrNameLst>
                                      </p:cBhvr>
                                      <p:tavLst>
                                        <p:tav tm="0">
                                          <p:val>
                                            <p:strVal val="#ppt_x"/>
                                          </p:val>
                                        </p:tav>
                                        <p:tav tm="100000">
                                          <p:val>
                                            <p:strVal val="#ppt_x"/>
                                          </p:val>
                                        </p:tav>
                                      </p:tavLst>
                                    </p:anim>
                                    <p:anim calcmode="lin" valueType="num">
                                      <p:cBhvr additive="base">
                                        <p:cTn id="8" dur="500" fill="hold"/>
                                        <p:tgtEl>
                                          <p:spTgt spid="532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3251">
                                            <p:txEl>
                                              <p:pRg st="0" end="0"/>
                                            </p:txEl>
                                          </p:spTgt>
                                        </p:tgtEl>
                                        <p:attrNameLst>
                                          <p:attrName>style.visibility</p:attrName>
                                        </p:attrNameLst>
                                      </p:cBhvr>
                                      <p:to>
                                        <p:strVal val="visible"/>
                                      </p:to>
                                    </p:set>
                                    <p:anim calcmode="lin" valueType="num">
                                      <p:cBhvr additive="base">
                                        <p:cTn id="13" dur="500" fill="hold"/>
                                        <p:tgtEl>
                                          <p:spTgt spid="5325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25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3251">
                                            <p:txEl>
                                              <p:pRg st="1" end="1"/>
                                            </p:txEl>
                                          </p:spTgt>
                                        </p:tgtEl>
                                        <p:attrNameLst>
                                          <p:attrName>style.visibility</p:attrName>
                                        </p:attrNameLst>
                                      </p:cBhvr>
                                      <p:to>
                                        <p:strVal val="visible"/>
                                      </p:to>
                                    </p:set>
                                    <p:anim calcmode="lin" valueType="num">
                                      <p:cBhvr additive="base">
                                        <p:cTn id="17" dur="500" fill="hold"/>
                                        <p:tgtEl>
                                          <p:spTgt spid="5325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325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3251">
                                            <p:txEl>
                                              <p:pRg st="3" end="3"/>
                                            </p:txEl>
                                          </p:spTgt>
                                        </p:tgtEl>
                                        <p:attrNameLst>
                                          <p:attrName>style.visibility</p:attrName>
                                        </p:attrNameLst>
                                      </p:cBhvr>
                                      <p:to>
                                        <p:strVal val="visible"/>
                                      </p:to>
                                    </p:set>
                                    <p:anim calcmode="lin" valueType="num">
                                      <p:cBhvr additive="base">
                                        <p:cTn id="21" dur="5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32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1" grpId="0" build="p"/>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E4EAC86-2DB2-49F3-8F1D-BE55658353D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A9EA86-0B36-4CBE-AB88-A513C7E677CF}" type="slidenum">
              <a:rPr lang="en-US" altLang="en-US">
                <a:solidFill>
                  <a:srgbClr val="898989"/>
                </a:solidFill>
                <a:latin typeface="Calibri" panose="020F0502020204030204" pitchFamily="34" charset="0"/>
              </a:rPr>
              <a:pPr eaLnBrk="1" hangingPunct="1"/>
              <a:t>482</a:t>
            </a:fld>
            <a:endParaRPr lang="en-US" altLang="en-US">
              <a:solidFill>
                <a:srgbClr val="898989"/>
              </a:solidFill>
              <a:latin typeface="Calibri" panose="020F0502020204030204" pitchFamily="34" charset="0"/>
            </a:endParaRPr>
          </a:p>
        </p:txBody>
      </p:sp>
      <p:sp>
        <p:nvSpPr>
          <p:cNvPr id="53251" name="Rectangle 3">
            <a:extLst>
              <a:ext uri="{FF2B5EF4-FFF2-40B4-BE49-F238E27FC236}">
                <a16:creationId xmlns:a16="http://schemas.microsoft.com/office/drawing/2014/main" id="{611B29BF-4D48-4A80-B411-B6A682F9FC40}"/>
              </a:ext>
            </a:extLst>
          </p:cNvPr>
          <p:cNvSpPr>
            <a:spLocks noGrp="1" noChangeArrowheads="1"/>
          </p:cNvSpPr>
          <p:nvPr>
            <p:ph type="body" idx="1"/>
          </p:nvPr>
        </p:nvSpPr>
        <p:spPr>
          <a:xfrm>
            <a:off x="0" y="0"/>
            <a:ext cx="9144000" cy="6858000"/>
          </a:xfrm>
        </p:spPr>
        <p:txBody>
          <a:bodyPr rtlCol="0">
            <a:normAutofit fontScale="77500" lnSpcReduction="20000"/>
          </a:bodyPr>
          <a:lstStyle/>
          <a:p>
            <a:pPr eaLnBrk="1" fontAlgn="auto" hangingPunct="1">
              <a:spcAft>
                <a:spcPts val="0"/>
              </a:spcAft>
              <a:buFont typeface="Arial" panose="020B0604020202020204" pitchFamily="34" charset="0"/>
              <a:buNone/>
              <a:defRPr/>
            </a:pPr>
            <a:r>
              <a:rPr lang="en-US" altLang="ko-KR" sz="6200" b="1" dirty="0" err="1">
                <a:solidFill>
                  <a:srgbClr val="FF0000"/>
                </a:solidFill>
                <a:ea typeface="Gulim" pitchFamily="34" charset="-127"/>
              </a:rPr>
              <a:t>Overfitting</a:t>
            </a:r>
            <a:r>
              <a:rPr lang="en-US" altLang="ko-KR" sz="6200" b="1" dirty="0">
                <a:solidFill>
                  <a:srgbClr val="FF0000"/>
                </a:solidFill>
                <a:ea typeface="Gulim" pitchFamily="34" charset="-127"/>
              </a:rPr>
              <a:t> problem</a:t>
            </a:r>
          </a:p>
          <a:p>
            <a:pPr eaLnBrk="1" fontAlgn="auto" hangingPunct="1">
              <a:spcAft>
                <a:spcPts val="0"/>
              </a:spcAft>
              <a:defRPr/>
            </a:pPr>
            <a:endParaRPr lang="en-US" altLang="ko-KR" sz="4100" b="1" dirty="0">
              <a:solidFill>
                <a:srgbClr val="FF0000"/>
              </a:solidFill>
              <a:ea typeface="Gulim" pitchFamily="34" charset="-127"/>
            </a:endParaRPr>
          </a:p>
          <a:p>
            <a:pPr lvl="1" eaLnBrk="1" fontAlgn="auto" hangingPunct="1">
              <a:spcAft>
                <a:spcPts val="0"/>
              </a:spcAft>
              <a:defRPr/>
            </a:pPr>
            <a:r>
              <a:rPr lang="en-US" altLang="ko-KR" sz="4100" dirty="0">
                <a:ea typeface="Gulim" pitchFamily="34" charset="-127"/>
              </a:rPr>
              <a:t> </a:t>
            </a:r>
            <a:r>
              <a:rPr lang="en-US" altLang="ko-KR" sz="4100" b="1" dirty="0" err="1">
                <a:solidFill>
                  <a:srgbClr val="FF0000"/>
                </a:solidFill>
                <a:ea typeface="Gulim" pitchFamily="34" charset="-127"/>
              </a:rPr>
              <a:t>Backpropagation</a:t>
            </a:r>
            <a:r>
              <a:rPr lang="en-US" altLang="ko-KR" sz="4100" b="1" dirty="0">
                <a:solidFill>
                  <a:srgbClr val="FF0000"/>
                </a:solidFill>
                <a:ea typeface="Gulim" pitchFamily="34" charset="-127"/>
              </a:rPr>
              <a:t> is susceptible to </a:t>
            </a:r>
            <a:r>
              <a:rPr lang="en-US" altLang="ko-KR" sz="4100" b="1" dirty="0" err="1">
                <a:solidFill>
                  <a:srgbClr val="FF0000"/>
                </a:solidFill>
                <a:ea typeface="Gulim" pitchFamily="34" charset="-127"/>
              </a:rPr>
              <a:t>overfitting</a:t>
            </a:r>
            <a:r>
              <a:rPr lang="en-US" altLang="ko-KR" sz="4100" b="1" dirty="0">
                <a:solidFill>
                  <a:srgbClr val="FF0000"/>
                </a:solidFill>
                <a:ea typeface="Gulim" pitchFamily="34" charset="-127"/>
              </a:rPr>
              <a:t> the training examples at the cost of decreasing generalization accuracy over other unseen examples.</a:t>
            </a:r>
            <a:r>
              <a:rPr lang="en-US" sz="4100" b="1" dirty="0">
                <a:solidFill>
                  <a:srgbClr val="FF0000"/>
                </a:solidFill>
              </a:rPr>
              <a:t> </a:t>
            </a:r>
          </a:p>
          <a:p>
            <a:pPr lvl="1" eaLnBrk="1" fontAlgn="auto" hangingPunct="1">
              <a:spcAft>
                <a:spcPts val="0"/>
              </a:spcAft>
              <a:defRPr/>
            </a:pPr>
            <a:endParaRPr lang="en-US" sz="3500" b="1" dirty="0"/>
          </a:p>
          <a:p>
            <a:pPr lvl="1" eaLnBrk="1" fontAlgn="auto" hangingPunct="1">
              <a:spcAft>
                <a:spcPts val="0"/>
              </a:spcAft>
              <a:defRPr/>
            </a:pPr>
            <a:r>
              <a:rPr lang="en-US" sz="4100" b="1" dirty="0"/>
              <a:t>The error on the training set is driven to a very small value, but when new data is presented to the network the error is large.</a:t>
            </a:r>
          </a:p>
          <a:p>
            <a:pPr lvl="1" eaLnBrk="1" fontAlgn="auto" hangingPunct="1">
              <a:spcAft>
                <a:spcPts val="0"/>
              </a:spcAft>
              <a:buFont typeface="Arial" panose="020B0604020202020204" pitchFamily="34" charset="0"/>
              <a:buNone/>
              <a:defRPr/>
            </a:pPr>
            <a:r>
              <a:rPr lang="en-US" sz="4100" b="1" dirty="0"/>
              <a:t> </a:t>
            </a:r>
          </a:p>
          <a:p>
            <a:pPr lvl="1" eaLnBrk="1" fontAlgn="auto" hangingPunct="1">
              <a:spcAft>
                <a:spcPts val="0"/>
              </a:spcAft>
              <a:defRPr/>
            </a:pPr>
            <a:r>
              <a:rPr lang="en-US" sz="4100" b="1" dirty="0"/>
              <a:t>The network has memorized the training examples, but it has not learned to generalize to new situations</a:t>
            </a:r>
            <a:endParaRPr lang="en-US" altLang="ko-KR" sz="4100" b="1" dirty="0">
              <a:ea typeface="Guli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3251">
                                            <p:txEl>
                                              <p:pRg st="2" end="2"/>
                                            </p:txEl>
                                          </p:spTgt>
                                        </p:tgtEl>
                                        <p:attrNameLst>
                                          <p:attrName>style.visibility</p:attrName>
                                        </p:attrNameLst>
                                      </p:cBhvr>
                                      <p:to>
                                        <p:strVal val="visible"/>
                                      </p:to>
                                    </p:set>
                                    <p:anim calcmode="lin" valueType="num">
                                      <p:cBhvr additive="base">
                                        <p:cTn id="13" dur="500" fill="hold"/>
                                        <p:tgtEl>
                                          <p:spTgt spid="532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2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3251">
                                            <p:txEl>
                                              <p:pRg st="4" end="4"/>
                                            </p:txEl>
                                          </p:spTgt>
                                        </p:tgtEl>
                                        <p:attrNameLst>
                                          <p:attrName>style.visibility</p:attrName>
                                        </p:attrNameLst>
                                      </p:cBhvr>
                                      <p:to>
                                        <p:strVal val="visible"/>
                                      </p:to>
                                    </p:set>
                                    <p:anim calcmode="lin" valueType="num">
                                      <p:cBhvr additive="base">
                                        <p:cTn id="19" dur="500" fill="hold"/>
                                        <p:tgtEl>
                                          <p:spTgt spid="5325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2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3251">
                                            <p:txEl>
                                              <p:pRg st="5" end="5"/>
                                            </p:txEl>
                                          </p:spTgt>
                                        </p:tgtEl>
                                        <p:attrNameLst>
                                          <p:attrName>style.visibility</p:attrName>
                                        </p:attrNameLst>
                                      </p:cBhvr>
                                      <p:to>
                                        <p:strVal val="visible"/>
                                      </p:to>
                                    </p:set>
                                    <p:anim calcmode="lin" valueType="num">
                                      <p:cBhvr additive="base">
                                        <p:cTn id="25" dur="500" fill="hold"/>
                                        <p:tgtEl>
                                          <p:spTgt spid="5325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3251">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3251">
                                            <p:txEl>
                                              <p:pRg st="6" end="6"/>
                                            </p:txEl>
                                          </p:spTgt>
                                        </p:tgtEl>
                                        <p:attrNameLst>
                                          <p:attrName>style.visibility</p:attrName>
                                        </p:attrNameLst>
                                      </p:cBhvr>
                                      <p:to>
                                        <p:strVal val="visible"/>
                                      </p:to>
                                    </p:set>
                                    <p:anim calcmode="lin" valueType="num">
                                      <p:cBhvr additive="base">
                                        <p:cTn id="29" dur="500" fill="hold"/>
                                        <p:tgtEl>
                                          <p:spTgt spid="5325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325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90" name="Content Placeholder 2">
            <a:extLst>
              <a:ext uri="{FF2B5EF4-FFF2-40B4-BE49-F238E27FC236}">
                <a16:creationId xmlns:a16="http://schemas.microsoft.com/office/drawing/2014/main" id="{45FE0B32-D9F7-43D8-AFC9-A587B91E270B}"/>
              </a:ext>
            </a:extLst>
          </p:cNvPr>
          <p:cNvSpPr>
            <a:spLocks noGrp="1"/>
          </p:cNvSpPr>
          <p:nvPr>
            <p:ph idx="4294967295"/>
          </p:nvPr>
        </p:nvSpPr>
        <p:spPr>
          <a:xfrm>
            <a:off x="0" y="0"/>
            <a:ext cx="9144000" cy="6858000"/>
          </a:xfrm>
        </p:spPr>
        <p:txBody>
          <a:bodyPr/>
          <a:lstStyle/>
          <a:p>
            <a:pPr>
              <a:buFont typeface="Wingdings" panose="05000000000000000000" pitchFamily="2" charset="2"/>
              <a:buChar char="Ø"/>
            </a:pPr>
            <a:r>
              <a:rPr lang="en-US" altLang="en-US" sz="3600" b="1">
                <a:solidFill>
                  <a:srgbClr val="FF0000"/>
                </a:solidFill>
              </a:rPr>
              <a:t>Over-fitting</a:t>
            </a:r>
            <a:r>
              <a:rPr lang="en-US" altLang="en-US" sz="3600" b="1"/>
              <a:t> results in </a:t>
            </a:r>
            <a:r>
              <a:rPr lang="en-US" altLang="en-US" sz="3600" b="1">
                <a:solidFill>
                  <a:srgbClr val="FF0000"/>
                </a:solidFill>
              </a:rPr>
              <a:t>poor generalization</a:t>
            </a:r>
            <a:r>
              <a:rPr lang="en-US" altLang="en-US" sz="3600" b="1"/>
              <a:t>.</a:t>
            </a:r>
          </a:p>
          <a:p>
            <a:pPr>
              <a:buFont typeface="Wingdings" panose="05000000000000000000" pitchFamily="2" charset="2"/>
              <a:buChar char="Ø"/>
            </a:pPr>
            <a:endParaRPr lang="en-US" altLang="en-US" sz="3600" b="1"/>
          </a:p>
          <a:p>
            <a:pPr>
              <a:buFont typeface="Wingdings" panose="05000000000000000000" pitchFamily="2" charset="2"/>
              <a:buChar char="Ø"/>
            </a:pPr>
            <a:r>
              <a:rPr lang="en-US" altLang="en-US" sz="3600" b="1"/>
              <a:t>network fails to respond well when tested and simulated with an unseen data set. </a:t>
            </a:r>
          </a:p>
          <a:p>
            <a:pPr>
              <a:buFont typeface="Wingdings" panose="05000000000000000000" pitchFamily="2" charset="2"/>
              <a:buChar char="Ø"/>
            </a:pPr>
            <a:endParaRPr lang="en-US" altLang="en-US" sz="3600" b="1"/>
          </a:p>
          <a:p>
            <a:pPr>
              <a:buFont typeface="Wingdings" panose="05000000000000000000" pitchFamily="2" charset="2"/>
              <a:buChar char="Ø"/>
            </a:pPr>
            <a:r>
              <a:rPr lang="en-US" altLang="en-US" sz="3600" b="1"/>
              <a:t>The network actually </a:t>
            </a:r>
            <a:r>
              <a:rPr lang="en-US" altLang="en-US" sz="3600" b="1">
                <a:solidFill>
                  <a:srgbClr val="FF0000"/>
                </a:solidFill>
              </a:rPr>
              <a:t>memorizes</a:t>
            </a:r>
            <a:r>
              <a:rPr lang="en-US" altLang="en-US" sz="3600" b="1"/>
              <a:t> the samples it is trained with, instead of learning to generalize the process to respond to unknown conditions. </a:t>
            </a:r>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5890">
                                            <p:txEl>
                                              <p:pRg st="0" end="0"/>
                                            </p:txEl>
                                          </p:spTgt>
                                        </p:tgtEl>
                                        <p:attrNameLst>
                                          <p:attrName>style.visibility</p:attrName>
                                        </p:attrNameLst>
                                      </p:cBhvr>
                                      <p:to>
                                        <p:strVal val="visible"/>
                                      </p:to>
                                    </p:set>
                                    <p:anim calcmode="lin" valueType="num">
                                      <p:cBhvr additive="base">
                                        <p:cTn id="7" dur="500" fill="hold"/>
                                        <p:tgtEl>
                                          <p:spTgt spid="8058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58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5890">
                                            <p:txEl>
                                              <p:pRg st="2" end="2"/>
                                            </p:txEl>
                                          </p:spTgt>
                                        </p:tgtEl>
                                        <p:attrNameLst>
                                          <p:attrName>style.visibility</p:attrName>
                                        </p:attrNameLst>
                                      </p:cBhvr>
                                      <p:to>
                                        <p:strVal val="visible"/>
                                      </p:to>
                                    </p:set>
                                    <p:anim calcmode="lin" valueType="num">
                                      <p:cBhvr additive="base">
                                        <p:cTn id="13" dur="500" fill="hold"/>
                                        <p:tgtEl>
                                          <p:spTgt spid="80589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58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5890">
                                            <p:txEl>
                                              <p:pRg st="4" end="4"/>
                                            </p:txEl>
                                          </p:spTgt>
                                        </p:tgtEl>
                                        <p:attrNameLst>
                                          <p:attrName>style.visibility</p:attrName>
                                        </p:attrNameLst>
                                      </p:cBhvr>
                                      <p:to>
                                        <p:strVal val="visible"/>
                                      </p:to>
                                    </p:set>
                                    <p:anim calcmode="lin" valueType="num">
                                      <p:cBhvr additive="base">
                                        <p:cTn id="19" dur="500" fill="hold"/>
                                        <p:tgtEl>
                                          <p:spTgt spid="80589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058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890" grpId="0" build="p"/>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7938" name="Picture 4">
            <a:extLst>
              <a:ext uri="{FF2B5EF4-FFF2-40B4-BE49-F238E27FC236}">
                <a16:creationId xmlns:a16="http://schemas.microsoft.com/office/drawing/2014/main" id="{F7D46E5C-FBC6-4965-86FB-C0C3DBDB5FFB}"/>
              </a:ext>
            </a:extLst>
          </p:cNvPr>
          <p:cNvPicPr>
            <a:picLocks noChangeAspect="1" noChangeArrowheads="1"/>
          </p:cNvPicPr>
          <p:nvPr/>
        </p:nvPicPr>
        <p:blipFill>
          <a:blip r:embed="rId2">
            <a:lum bright="-38000"/>
            <a:extLst>
              <a:ext uri="{28A0092B-C50C-407E-A947-70E740481C1C}">
                <a14:useLocalDpi xmlns:a14="http://schemas.microsoft.com/office/drawing/2010/main" val="0"/>
              </a:ext>
            </a:extLst>
          </a:blip>
          <a:srcRect/>
          <a:stretch>
            <a:fillRect/>
          </a:stretch>
        </p:blipFill>
        <p:spPr bwMode="auto">
          <a:xfrm>
            <a:off x="0" y="4591050"/>
            <a:ext cx="47244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7939" name="Picture 5">
            <a:extLst>
              <a:ext uri="{FF2B5EF4-FFF2-40B4-BE49-F238E27FC236}">
                <a16:creationId xmlns:a16="http://schemas.microsoft.com/office/drawing/2014/main" id="{57084265-5CA0-4028-A024-A90464DA0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244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7940" name="Picture 6">
            <a:extLst>
              <a:ext uri="{FF2B5EF4-FFF2-40B4-BE49-F238E27FC236}">
                <a16:creationId xmlns:a16="http://schemas.microsoft.com/office/drawing/2014/main" id="{C4401E39-3BCD-434E-9706-892EE113C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38400"/>
            <a:ext cx="4724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96C8CB1-B342-4C32-B251-8B57D00CD95A}"/>
              </a:ext>
            </a:extLst>
          </p:cNvPr>
          <p:cNvSpPr txBox="1">
            <a:spLocks noChangeArrowheads="1"/>
          </p:cNvSpPr>
          <p:nvPr/>
        </p:nvSpPr>
        <p:spPr bwMode="auto">
          <a:xfrm>
            <a:off x="4724400" y="1143000"/>
            <a:ext cx="312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latin typeface="Calibri" panose="020F0502020204030204" pitchFamily="34" charset="0"/>
              </a:rPr>
              <a:t>Underfitting</a:t>
            </a:r>
          </a:p>
        </p:txBody>
      </p:sp>
      <p:sp>
        <p:nvSpPr>
          <p:cNvPr id="11" name="TextBox 10">
            <a:extLst>
              <a:ext uri="{FF2B5EF4-FFF2-40B4-BE49-F238E27FC236}">
                <a16:creationId xmlns:a16="http://schemas.microsoft.com/office/drawing/2014/main" id="{75C78B4A-2065-4D17-AF04-2A275C87AA95}"/>
              </a:ext>
            </a:extLst>
          </p:cNvPr>
          <p:cNvSpPr txBox="1">
            <a:spLocks noChangeArrowheads="1"/>
          </p:cNvSpPr>
          <p:nvPr/>
        </p:nvSpPr>
        <p:spPr bwMode="auto">
          <a:xfrm>
            <a:off x="4724400" y="3276600"/>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Over-fitting</a:t>
            </a:r>
          </a:p>
        </p:txBody>
      </p:sp>
      <p:sp>
        <p:nvSpPr>
          <p:cNvPr id="12" name="TextBox 11">
            <a:extLst>
              <a:ext uri="{FF2B5EF4-FFF2-40B4-BE49-F238E27FC236}">
                <a16:creationId xmlns:a16="http://schemas.microsoft.com/office/drawing/2014/main" id="{C6F81EC3-21E6-40F6-BFC9-06AC3C21A260}"/>
              </a:ext>
            </a:extLst>
          </p:cNvPr>
          <p:cNvSpPr txBox="1">
            <a:spLocks noChangeArrowheads="1"/>
          </p:cNvSpPr>
          <p:nvPr/>
        </p:nvSpPr>
        <p:spPr bwMode="auto">
          <a:xfrm>
            <a:off x="4724400" y="5638800"/>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Calibri" panose="020F0502020204030204" pitchFamily="34" charset="0"/>
              </a:rPr>
              <a:t>Good-fitting</a:t>
            </a:r>
          </a:p>
        </p:txBody>
      </p:sp>
      <p:sp>
        <p:nvSpPr>
          <p:cNvPr id="8" name="TextBox 7">
            <a:extLst>
              <a:ext uri="{FF2B5EF4-FFF2-40B4-BE49-F238E27FC236}">
                <a16:creationId xmlns:a16="http://schemas.microsoft.com/office/drawing/2014/main" id="{7620F310-EDCE-49F7-9012-9013CAFEAAE0}"/>
              </a:ext>
            </a:extLst>
          </p:cNvPr>
          <p:cNvSpPr txBox="1">
            <a:spLocks noChangeArrowheads="1"/>
          </p:cNvSpPr>
          <p:nvPr/>
        </p:nvSpPr>
        <p:spPr bwMode="auto">
          <a:xfrm>
            <a:off x="4800600" y="0"/>
            <a:ext cx="4191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FF0000"/>
                </a:solidFill>
                <a:latin typeface="Calibri" panose="020F0502020204030204" pitchFamily="34" charset="0"/>
              </a:rPr>
              <a:t>Identify </a:t>
            </a:r>
          </a:p>
          <a:p>
            <a:pPr eaLnBrk="1" hangingPunct="1"/>
            <a:r>
              <a:rPr lang="en-US" altLang="en-US" sz="2800" b="1">
                <a:solidFill>
                  <a:srgbClr val="FF0000"/>
                </a:solidFill>
                <a:latin typeface="Calibri" panose="020F0502020204030204" pitchFamily="34" charset="0"/>
              </a:rPr>
              <a:t>Underfit, Overfit, Goodfit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8" grpId="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62" name="Picture 2">
            <a:extLst>
              <a:ext uri="{FF2B5EF4-FFF2-40B4-BE49-F238E27FC236}">
                <a16:creationId xmlns:a16="http://schemas.microsoft.com/office/drawing/2014/main" id="{3AAC50DF-0B83-4A7E-93F9-75AD1FA2D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9538"/>
            <a:ext cx="8134350" cy="644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010" name="Picture 3">
            <a:extLst>
              <a:ext uri="{FF2B5EF4-FFF2-40B4-BE49-F238E27FC236}">
                <a16:creationId xmlns:a16="http://schemas.microsoft.com/office/drawing/2014/main" id="{CC149BE8-C364-4020-BD6C-AA934531C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3"/>
            <a:ext cx="8999538" cy="677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Content Placeholder 2">
            <a:extLst>
              <a:ext uri="{FF2B5EF4-FFF2-40B4-BE49-F238E27FC236}">
                <a16:creationId xmlns:a16="http://schemas.microsoft.com/office/drawing/2014/main" id="{57929D58-A104-46B4-9FBC-ECBE952AA8BF}"/>
              </a:ext>
            </a:extLst>
          </p:cNvPr>
          <p:cNvSpPr>
            <a:spLocks noGrp="1"/>
          </p:cNvSpPr>
          <p:nvPr>
            <p:ph idx="4294967295"/>
          </p:nvPr>
        </p:nvSpPr>
        <p:spPr>
          <a:xfrm>
            <a:off x="0" y="0"/>
            <a:ext cx="9144000" cy="4525963"/>
          </a:xfrm>
        </p:spPr>
        <p:txBody>
          <a:bodyPr/>
          <a:lstStyle/>
          <a:p>
            <a:pPr>
              <a:buFont typeface="Arial" panose="020B0604020202020204" pitchFamily="34" charset="0"/>
              <a:buNone/>
            </a:pPr>
            <a:endParaRPr lang="en-US" altLang="en-US" sz="4000"/>
          </a:p>
          <a:p>
            <a:endParaRPr lang="en-US" altLang="en-US" sz="4000"/>
          </a:p>
          <a:p>
            <a:r>
              <a:rPr lang="en-US" altLang="en-US" sz="4000"/>
              <a:t> When model is trying too hard to capture the noise [ </a:t>
            </a:r>
            <a:r>
              <a:rPr lang="en-US" altLang="en-US" sz="4000" b="1" i="1"/>
              <a:t>data points that don’t really represent the true properties of your data, but random chance]</a:t>
            </a:r>
            <a:r>
              <a:rPr lang="en-US" altLang="en-US" sz="4000"/>
              <a:t> in   training dataset, then </a:t>
            </a:r>
            <a:r>
              <a:rPr lang="en-US" altLang="en-US" sz="4000" i="1"/>
              <a:t>model will have a low accuracy as  it is overfitting</a:t>
            </a:r>
            <a:r>
              <a:rPr lang="en-US" altLang="en-US" sz="4000"/>
              <a:t>. </a:t>
            </a:r>
          </a:p>
          <a:p>
            <a:endParaRPr lang="en-US" altLang="en-US" sz="4000" b="1" i="1"/>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43" name="Picture 2">
            <a:extLst>
              <a:ext uri="{FF2B5EF4-FFF2-40B4-BE49-F238E27FC236}">
                <a16:creationId xmlns:a16="http://schemas.microsoft.com/office/drawing/2014/main" id="{0E717FCA-C3C8-4B4D-A2DA-7D9CB439B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29443"/>
                                        </p:tgtEl>
                                        <p:attrNameLst>
                                          <p:attrName>style.visibility</p:attrName>
                                        </p:attrNameLst>
                                      </p:cBhvr>
                                      <p:to>
                                        <p:strVal val="visible"/>
                                      </p:to>
                                    </p:set>
                                    <p:anim calcmode="lin" valueType="num">
                                      <p:cBhvr additive="base">
                                        <p:cTn id="7" dur="500" fill="hold"/>
                                        <p:tgtEl>
                                          <p:spTgt spid="829443"/>
                                        </p:tgtEl>
                                        <p:attrNameLst>
                                          <p:attrName>ppt_x</p:attrName>
                                        </p:attrNameLst>
                                      </p:cBhvr>
                                      <p:tavLst>
                                        <p:tav tm="0">
                                          <p:val>
                                            <p:strVal val="#ppt_x"/>
                                          </p:val>
                                        </p:tav>
                                        <p:tav tm="100000">
                                          <p:val>
                                            <p:strVal val="#ppt_x"/>
                                          </p:val>
                                        </p:tav>
                                      </p:tavLst>
                                    </p:anim>
                                    <p:anim calcmode="lin" valueType="num">
                                      <p:cBhvr additive="base">
                                        <p:cTn id="8" dur="500" fill="hold"/>
                                        <p:tgtEl>
                                          <p:spTgt spid="8294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791C9-E64E-4275-81D6-95AC85A1BE9E}"/>
              </a:ext>
            </a:extLst>
          </p:cNvPr>
          <p:cNvSpPr>
            <a:spLocks noGrp="1"/>
          </p:cNvSpPr>
          <p:nvPr>
            <p:ph idx="4294967295"/>
          </p:nvPr>
        </p:nvSpPr>
        <p:spPr>
          <a:xfrm>
            <a:off x="0" y="0"/>
            <a:ext cx="9144000" cy="4525963"/>
          </a:xfrm>
        </p:spPr>
        <p:txBody>
          <a:bodyPr/>
          <a:lstStyle/>
          <a:p>
            <a:r>
              <a:rPr lang="en-US" altLang="en-US" sz="3600" b="1"/>
              <a:t>if the </a:t>
            </a:r>
            <a:r>
              <a:rPr lang="en-US" altLang="en-US" sz="3600" b="1">
                <a:solidFill>
                  <a:srgbClr val="FF0000"/>
                </a:solidFill>
              </a:rPr>
              <a:t>number of parameters in the network is much smaller than the total number of points in the training set</a:t>
            </a:r>
            <a:r>
              <a:rPr lang="en-US" altLang="en-US" sz="3600" b="1"/>
              <a:t>, then there is little or no chance of overfitting.</a:t>
            </a:r>
          </a:p>
          <a:p>
            <a:r>
              <a:rPr lang="en-US" altLang="en-US" sz="4000" b="1">
                <a:solidFill>
                  <a:srgbClr val="FF0000"/>
                </a:solidFill>
              </a:rPr>
              <a:t>  If the size of the training set is Huge, then there is no need to worry overfitting. </a:t>
            </a:r>
          </a:p>
          <a:p>
            <a:endParaRPr lang="en-US" altLang="en-US" sz="3600" b="1"/>
          </a:p>
          <a:p>
            <a:r>
              <a:rPr lang="en-US" altLang="en-US" sz="3600" b="1"/>
              <a:t> </a:t>
            </a:r>
            <a:r>
              <a:rPr lang="en-US" altLang="en-US" sz="4000" b="1">
                <a:solidFill>
                  <a:srgbClr val="FF0000"/>
                </a:solidFill>
              </a:rPr>
              <a:t>Tricky situation </a:t>
            </a:r>
            <a:r>
              <a:rPr lang="en-US" altLang="en-US" sz="4000" b="1"/>
              <a:t>-    situations in which you want to make the most of a </a:t>
            </a:r>
            <a:r>
              <a:rPr lang="en-US" altLang="en-US" sz="4000" b="1">
                <a:solidFill>
                  <a:srgbClr val="FF0000"/>
                </a:solidFill>
              </a:rPr>
              <a:t>limited supply of data.</a:t>
            </a:r>
            <a:endParaRPr lang="en-US" altLang="en-US" sz="36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a:extLst>
              <a:ext uri="{FF2B5EF4-FFF2-40B4-BE49-F238E27FC236}">
                <a16:creationId xmlns:a16="http://schemas.microsoft.com/office/drawing/2014/main" id="{FDEC82F4-7EF6-4302-984A-3FCBE7A27E30}"/>
              </a:ext>
            </a:extLst>
          </p:cNvPr>
          <p:cNvPicPr>
            <a:picLocks noChangeAspect="1" noChangeArrowheads="1"/>
          </p:cNvPicPr>
          <p:nvPr/>
        </p:nvPicPr>
        <p:blipFill>
          <a:blip r:embed="rId2">
            <a:lum bright="-1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6F8D7-8B89-46B9-8BC4-1CB58275AEF2}"/>
              </a:ext>
            </a:extLst>
          </p:cNvPr>
          <p:cNvSpPr>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3600" b="1" i="1">
                <a:solidFill>
                  <a:srgbClr val="FF0000"/>
                </a:solidFill>
                <a:latin typeface="Calibri" panose="020F0502020204030204" pitchFamily="34" charset="0"/>
              </a:rPr>
              <a:t>A small data training sample in comparison to the total number of network parameters is one reason for poor generalization</a:t>
            </a:r>
            <a:r>
              <a:rPr lang="en-US" altLang="en-US" sz="3600" b="1">
                <a:latin typeface="Calibri" panose="020F0502020204030204" pitchFamily="34" charset="0"/>
              </a:rPr>
              <a:t>. </a:t>
            </a:r>
          </a:p>
          <a:p>
            <a:pPr eaLnBrk="1" hangingPunct="1">
              <a:buFont typeface="Wingdings" panose="05000000000000000000" pitchFamily="2" charset="2"/>
              <a:buChar char="Ø"/>
            </a:pPr>
            <a:endParaRPr lang="en-US" altLang="en-US" sz="3600" b="1">
              <a:latin typeface="Calibri" panose="020F0502020204030204" pitchFamily="34" charset="0"/>
            </a:endParaRPr>
          </a:p>
          <a:p>
            <a:pPr eaLnBrk="1" hangingPunct="1">
              <a:buFont typeface="Wingdings" panose="05000000000000000000" pitchFamily="2" charset="2"/>
              <a:buChar char="Ø"/>
            </a:pPr>
            <a:r>
              <a:rPr lang="en-US" altLang="en-US" sz="3600" b="1">
                <a:solidFill>
                  <a:srgbClr val="FF0000"/>
                </a:solidFill>
                <a:latin typeface="Calibri" panose="020F0502020204030204" pitchFamily="34" charset="0"/>
              </a:rPr>
              <a:t>Small network </a:t>
            </a:r>
            <a:r>
              <a:rPr lang="en-US" altLang="en-US" sz="3600" b="1">
                <a:latin typeface="Calibri" panose="020F0502020204030204" pitchFamily="34" charset="0"/>
              </a:rPr>
              <a:t>is unable to over-fit the data. </a:t>
            </a:r>
          </a:p>
          <a:p>
            <a:pPr eaLnBrk="1" hangingPunct="1">
              <a:buFont typeface="Wingdings" panose="05000000000000000000" pitchFamily="2" charset="2"/>
              <a:buChar char="Ø"/>
            </a:pPr>
            <a:endParaRPr lang="en-US" altLang="en-US" sz="3600" b="1">
              <a:latin typeface="Calibri" panose="020F0502020204030204" pitchFamily="34" charset="0"/>
            </a:endParaRPr>
          </a:p>
          <a:p>
            <a:pPr eaLnBrk="1" hangingPunct="1">
              <a:buFont typeface="Wingdings" panose="05000000000000000000" pitchFamily="2" charset="2"/>
              <a:buChar char="Ø"/>
            </a:pPr>
            <a:r>
              <a:rPr lang="en-US" altLang="en-US" sz="3600" b="1">
                <a:solidFill>
                  <a:srgbClr val="FF0000"/>
                </a:solidFill>
                <a:latin typeface="Calibri" panose="020F0502020204030204" pitchFamily="34" charset="0"/>
              </a:rPr>
              <a:t>Large network </a:t>
            </a:r>
            <a:r>
              <a:rPr lang="en-US" altLang="en-US" sz="3600" b="1">
                <a:latin typeface="Calibri" panose="020F0502020204030204" pitchFamily="34" charset="0"/>
              </a:rPr>
              <a:t>creates more </a:t>
            </a:r>
            <a:r>
              <a:rPr lang="en-US" altLang="en-US" sz="3600" b="1">
                <a:solidFill>
                  <a:srgbClr val="FF0000"/>
                </a:solidFill>
                <a:latin typeface="Calibri" panose="020F0502020204030204" pitchFamily="34" charset="0"/>
              </a:rPr>
              <a:t>complex functions</a:t>
            </a:r>
            <a:r>
              <a:rPr lang="en-US" altLang="en-US" sz="3600" b="1">
                <a:latin typeface="Calibri" panose="020F0502020204030204" pitchFamily="34" charset="0"/>
              </a:rPr>
              <a:t>. </a:t>
            </a:r>
          </a:p>
          <a:p>
            <a:pPr eaLnBrk="1" hangingPunct="1">
              <a:buFont typeface="Wingdings" panose="05000000000000000000" pitchFamily="2" charset="2"/>
              <a:buChar char="Ø"/>
            </a:pPr>
            <a:endParaRPr lang="en-US" altLang="en-US" sz="3600" b="1">
              <a:latin typeface="Calibri" panose="020F0502020204030204" pitchFamily="34" charset="0"/>
            </a:endParaRPr>
          </a:p>
          <a:p>
            <a:pPr eaLnBrk="1" hangingPunct="1">
              <a:buFont typeface="Wingdings" panose="05000000000000000000" pitchFamily="2" charset="2"/>
              <a:buChar char="Ø"/>
            </a:pPr>
            <a:r>
              <a:rPr lang="en-US" altLang="en-US" sz="3600" b="1">
                <a:latin typeface="Calibri" panose="020F0502020204030204" pitchFamily="34" charset="0"/>
              </a:rPr>
              <a:t>One way of improving the generalization ability of the network is to use a network that is </a:t>
            </a:r>
            <a:r>
              <a:rPr lang="en-US" altLang="en-US" sz="3600" b="1" i="1">
                <a:solidFill>
                  <a:srgbClr val="FF0000"/>
                </a:solidFill>
                <a:latin typeface="Calibri" panose="020F0502020204030204" pitchFamily="34" charset="0"/>
              </a:rPr>
              <a:t>just large enough to provide an adequate fit</a:t>
            </a:r>
            <a:r>
              <a:rPr lang="en-US" altLang="en-US" sz="3600" b="1">
                <a:latin typeface="Calibri" panose="020F050202020403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A3DD21-779B-4B2F-8628-46C69944EB3F}"/>
              </a:ext>
            </a:extLst>
          </p:cNvPr>
          <p:cNvSpPr txBox="1">
            <a:spLocks noChangeArrowheads="1"/>
          </p:cNvSpPr>
          <p:nvPr/>
        </p:nvSpPr>
        <p:spPr bwMode="auto">
          <a:xfrm>
            <a:off x="0" y="0"/>
            <a:ext cx="9144000" cy="71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Example :  Predicting the wage of a person based on age, age independent variable, wage dependent variable</a:t>
            </a:r>
          </a:p>
          <a:p>
            <a:pPr eaLnBrk="1" hangingPunct="1"/>
            <a:endParaRPr lang="en-US" altLang="en-US" sz="3600" b="1"/>
          </a:p>
          <a:p>
            <a:pPr eaLnBrk="1" hangingPunct="1"/>
            <a:r>
              <a:rPr lang="en-US" altLang="en-US" sz="3600" b="1"/>
              <a:t>This model will mostly fail, too simple</a:t>
            </a:r>
          </a:p>
          <a:p>
            <a:pPr eaLnBrk="1" hangingPunct="1"/>
            <a:endParaRPr lang="en-US" altLang="en-US" sz="3600" b="1"/>
          </a:p>
          <a:p>
            <a:pPr eaLnBrk="1" hangingPunct="1"/>
            <a:r>
              <a:rPr lang="en-US" altLang="en-US" sz="3600" b="1"/>
              <a:t>Add  age, sex, education.    Model becomes more interesting and more complex</a:t>
            </a:r>
          </a:p>
          <a:p>
            <a:pPr eaLnBrk="1" hangingPunct="1"/>
            <a:endParaRPr lang="en-US" altLang="en-US" sz="3600" b="1"/>
          </a:p>
          <a:p>
            <a:pPr eaLnBrk="1" hangingPunct="1"/>
            <a:r>
              <a:rPr lang="en-US" altLang="en-US" sz="3600" b="1"/>
              <a:t>Results are quite good but not as perfect as you wish</a:t>
            </a:r>
          </a:p>
          <a:p>
            <a:pPr eaLnBrk="1" hangingPunct="1"/>
            <a:endParaRPr lang="en-US" altLang="en-US" sz="24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a:extLst>
              <a:ext uri="{FF2B5EF4-FFF2-40B4-BE49-F238E27FC236}">
                <a16:creationId xmlns:a16="http://schemas.microsoft.com/office/drawing/2014/main" id="{DC147652-1E52-418C-A1B2-C26B2DB1D541}"/>
              </a:ext>
            </a:extLst>
          </p:cNvPr>
          <p:cNvSpPr>
            <a:spLocks noChangeArrowheads="1"/>
          </p:cNvSpPr>
          <p:nvPr/>
        </p:nvSpPr>
        <p:spPr bwMode="auto">
          <a:xfrm>
            <a:off x="0" y="0"/>
            <a:ext cx="9144000" cy="649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Add more variables : location, profession of parents, social background, number of children, weight, number of books, preferred color, best meal, last holiday destination</a:t>
            </a:r>
          </a:p>
          <a:p>
            <a:pPr eaLnBrk="1" hangingPunct="1"/>
            <a:endParaRPr lang="en-US" altLang="en-US" sz="3200" b="1"/>
          </a:p>
          <a:p>
            <a:pPr eaLnBrk="1" hangingPunct="1"/>
            <a:r>
              <a:rPr lang="en-US" altLang="en-US" sz="3200" b="1"/>
              <a:t>Your model will do good but it is probably overfillting</a:t>
            </a:r>
          </a:p>
          <a:p>
            <a:pPr eaLnBrk="1" hangingPunct="1"/>
            <a:endParaRPr lang="en-US" altLang="en-US" sz="3200" b="1"/>
          </a:p>
          <a:p>
            <a:pPr eaLnBrk="1" hangingPunct="1"/>
            <a:r>
              <a:rPr lang="en-US" altLang="en-US" sz="3200" b="1"/>
              <a:t>Poor prediction and generalization power</a:t>
            </a:r>
          </a:p>
          <a:p>
            <a:pPr eaLnBrk="1" hangingPunct="1"/>
            <a:endParaRPr lang="en-US" altLang="en-US" sz="3200" b="1"/>
          </a:p>
          <a:p>
            <a:pPr eaLnBrk="1" hangingPunct="1"/>
            <a:r>
              <a:rPr lang="en-US" altLang="en-US" sz="3200" b="1"/>
              <a:t>Sticks too much to data and model has probably learnt the background noise while being fit  - not acceptable</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8" name="Rectangle 1">
            <a:extLst>
              <a:ext uri="{FF2B5EF4-FFF2-40B4-BE49-F238E27FC236}">
                <a16:creationId xmlns:a16="http://schemas.microsoft.com/office/drawing/2014/main" id="{123FA962-5EF0-4CF3-AD51-4F3B7D90B9E4}"/>
              </a:ext>
            </a:extLst>
          </p:cNvPr>
          <p:cNvSpPr>
            <a:spLocks noChangeArrowheads="1"/>
          </p:cNvSpPr>
          <p:nvPr/>
        </p:nvSpPr>
        <p:spPr bwMode="auto">
          <a:xfrm>
            <a:off x="0" y="0"/>
            <a:ext cx="9144000" cy="849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400">
                <a:solidFill>
                  <a:srgbClr val="FF0000"/>
                </a:solidFill>
              </a:rPr>
              <a:t>Regularization is a technique to avoid over-fitting</a:t>
            </a:r>
          </a:p>
          <a:p>
            <a:pPr eaLnBrk="1" hangingPunct="1"/>
            <a:r>
              <a:rPr lang="en-US" altLang="en-US" sz="3200"/>
              <a:t>Regularization is tuning or selecting the preferred </a:t>
            </a:r>
            <a:r>
              <a:rPr lang="en-US" altLang="en-US" sz="3200">
                <a:solidFill>
                  <a:srgbClr val="FF0000"/>
                </a:solidFill>
              </a:rPr>
              <a:t>level of model complexity </a:t>
            </a:r>
            <a:r>
              <a:rPr lang="en-US" altLang="en-US" sz="3200"/>
              <a:t>so your models are better at predicting (generalizing). </a:t>
            </a:r>
          </a:p>
          <a:p>
            <a:pPr eaLnBrk="1" hangingPunct="1"/>
            <a:endParaRPr lang="en-US" altLang="en-US" sz="3200"/>
          </a:p>
          <a:p>
            <a:pPr eaLnBrk="1" hangingPunct="1"/>
            <a:r>
              <a:rPr lang="en-US" altLang="en-US" sz="3200" i="1"/>
              <a:t>If you don't do this your models may be too complex and overfit or too simple and underfit, either way giving poor predictions.</a:t>
            </a:r>
          </a:p>
          <a:p>
            <a:pPr eaLnBrk="1" hangingPunct="1"/>
            <a:endParaRPr lang="en-US" altLang="en-US" sz="3200" i="1"/>
          </a:p>
          <a:p>
            <a:pPr eaLnBrk="1" hangingPunct="1"/>
            <a:r>
              <a:rPr lang="en-US" altLang="en-US" sz="3200" i="1"/>
              <a:t>The idea behind regularization is that models that overfit the data are complex models that have too many parameters</a:t>
            </a:r>
          </a:p>
          <a:p>
            <a:pPr eaLnBrk="1" hangingPunct="1"/>
            <a:endParaRPr lang="en-US" altLang="en-US" sz="3200" i="1"/>
          </a:p>
          <a:p>
            <a:pPr eaLnBrk="1" hangingPunct="1"/>
            <a:endParaRPr lang="en-US" altLang="en-US" sz="2800"/>
          </a:p>
          <a:p>
            <a:pPr eaLnBrk="1" hangingPunct="1"/>
            <a:endParaRPr lang="en-US" altLang="en-US" sz="2800"/>
          </a:p>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7938">
                                            <p:txEl>
                                              <p:pRg st="0" end="0"/>
                                            </p:txEl>
                                          </p:spTgt>
                                        </p:tgtEl>
                                        <p:attrNameLst>
                                          <p:attrName>style.visibility</p:attrName>
                                        </p:attrNameLst>
                                      </p:cBhvr>
                                      <p:to>
                                        <p:strVal val="visible"/>
                                      </p:to>
                                    </p:set>
                                    <p:anim calcmode="lin" valueType="num">
                                      <p:cBhvr additive="base">
                                        <p:cTn id="7" dur="500" fill="hold"/>
                                        <p:tgtEl>
                                          <p:spTgt spid="8079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079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7938">
                                            <p:txEl>
                                              <p:pRg st="1" end="1"/>
                                            </p:txEl>
                                          </p:spTgt>
                                        </p:tgtEl>
                                        <p:attrNameLst>
                                          <p:attrName>style.visibility</p:attrName>
                                        </p:attrNameLst>
                                      </p:cBhvr>
                                      <p:to>
                                        <p:strVal val="visible"/>
                                      </p:to>
                                    </p:set>
                                    <p:anim calcmode="lin" valueType="num">
                                      <p:cBhvr additive="base">
                                        <p:cTn id="13" dur="500" fill="hold"/>
                                        <p:tgtEl>
                                          <p:spTgt spid="80793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079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07938">
                                            <p:txEl>
                                              <p:pRg st="3" end="3"/>
                                            </p:txEl>
                                          </p:spTgt>
                                        </p:tgtEl>
                                        <p:attrNameLst>
                                          <p:attrName>style.visibility</p:attrName>
                                        </p:attrNameLst>
                                      </p:cBhvr>
                                      <p:to>
                                        <p:strVal val="visible"/>
                                      </p:to>
                                    </p:set>
                                    <p:anim calcmode="lin" valueType="num">
                                      <p:cBhvr additive="base">
                                        <p:cTn id="19" dur="500" fill="hold"/>
                                        <p:tgtEl>
                                          <p:spTgt spid="80793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079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07938">
                                            <p:txEl>
                                              <p:pRg st="5" end="5"/>
                                            </p:txEl>
                                          </p:spTgt>
                                        </p:tgtEl>
                                        <p:attrNameLst>
                                          <p:attrName>style.visibility</p:attrName>
                                        </p:attrNameLst>
                                      </p:cBhvr>
                                      <p:to>
                                        <p:strVal val="visible"/>
                                      </p:to>
                                    </p:set>
                                    <p:anim calcmode="lin" valueType="num">
                                      <p:cBhvr additive="base">
                                        <p:cTn id="25" dur="500" fill="hold"/>
                                        <p:tgtEl>
                                          <p:spTgt spid="80793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0793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8" grpId="0" build="p"/>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E5A36D-5E28-49C5-B220-65941F4B126F}"/>
              </a:ext>
            </a:extLst>
          </p:cNvPr>
          <p:cNvSpPr/>
          <p:nvPr/>
        </p:nvSpPr>
        <p:spPr>
          <a:xfrm>
            <a:off x="0" y="0"/>
            <a:ext cx="9144000" cy="6986588"/>
          </a:xfrm>
          <a:prstGeom prst="rect">
            <a:avLst/>
          </a:prstGeom>
        </p:spPr>
        <p:txBody>
          <a:bodyPr>
            <a:spAutoFit/>
          </a:bodyPr>
          <a:lstStyle/>
          <a:p>
            <a:pPr>
              <a:defRPr/>
            </a:pPr>
            <a:r>
              <a:rPr lang="en-US" dirty="0"/>
              <a:t> </a:t>
            </a:r>
            <a:r>
              <a:rPr lang="en-US" sz="3600" dirty="0">
                <a:solidFill>
                  <a:srgbClr val="FF0000"/>
                </a:solidFill>
              </a:rPr>
              <a:t>Two methods of avoiding </a:t>
            </a:r>
            <a:r>
              <a:rPr lang="en-US" sz="3600" dirty="0" err="1">
                <a:solidFill>
                  <a:srgbClr val="FF0000"/>
                </a:solidFill>
              </a:rPr>
              <a:t>Overfiltting</a:t>
            </a:r>
            <a:r>
              <a:rPr lang="en-US" sz="3600" dirty="0">
                <a:solidFill>
                  <a:srgbClr val="FF0000"/>
                </a:solidFill>
              </a:rPr>
              <a:t> :</a:t>
            </a:r>
          </a:p>
          <a:p>
            <a:pPr>
              <a:defRPr/>
            </a:pPr>
            <a:endParaRPr lang="en-US" sz="3200" dirty="0"/>
          </a:p>
          <a:p>
            <a:pPr marL="514350" indent="-514350">
              <a:buFont typeface="+mj-lt"/>
              <a:buAutoNum type="arabicPeriod"/>
              <a:defRPr/>
            </a:pPr>
            <a:r>
              <a:rPr lang="en-US" sz="3200" dirty="0"/>
              <a:t> </a:t>
            </a:r>
            <a:r>
              <a:rPr lang="en-US" sz="3600" dirty="0"/>
              <a:t>A </a:t>
            </a:r>
            <a:r>
              <a:rPr lang="en-US" sz="3600" dirty="0">
                <a:solidFill>
                  <a:srgbClr val="FF0000"/>
                </a:solidFill>
              </a:rPr>
              <a:t>tuning parameter </a:t>
            </a:r>
            <a:r>
              <a:rPr lang="en-US" sz="3600" dirty="0"/>
              <a:t>which lets you change the complexity or smoothness of the model, or a selection of models of differing complexity/smoothness.</a:t>
            </a:r>
          </a:p>
          <a:p>
            <a:pPr marL="514350" indent="-514350">
              <a:buFont typeface="+mj-lt"/>
              <a:buAutoNum type="arabicPeriod"/>
              <a:defRPr/>
            </a:pPr>
            <a:endParaRPr lang="en-US" sz="3600" dirty="0"/>
          </a:p>
          <a:p>
            <a:pPr marL="514350" indent="-514350">
              <a:buFont typeface="+mj-lt"/>
              <a:buAutoNum type="arabicPeriod"/>
              <a:defRPr/>
            </a:pPr>
            <a:r>
              <a:rPr lang="en-US" sz="3600" dirty="0"/>
              <a:t>Using </a:t>
            </a:r>
            <a:r>
              <a:rPr lang="en-US" sz="3600" dirty="0">
                <a:solidFill>
                  <a:srgbClr val="FF0000"/>
                </a:solidFill>
              </a:rPr>
              <a:t>cross-validation</a:t>
            </a:r>
            <a:r>
              <a:rPr lang="en-US" sz="3600" dirty="0"/>
              <a:t> or a set of </a:t>
            </a:r>
            <a:r>
              <a:rPr lang="en-US" sz="3600" dirty="0">
                <a:solidFill>
                  <a:srgbClr val="FF0000"/>
                </a:solidFill>
              </a:rPr>
              <a:t>validation data</a:t>
            </a:r>
          </a:p>
          <a:p>
            <a:pPr marL="514350" indent="-514350">
              <a:defRPr/>
            </a:pPr>
            <a:endParaRPr lang="en-US" sz="3200" dirty="0"/>
          </a:p>
          <a:p>
            <a:pPr>
              <a:defRPr/>
            </a:pPr>
            <a:r>
              <a:rPr lang="en-US" sz="3200" i="1" dirty="0"/>
              <a:t>Basically the complexity parameter (or change the model) is adjusted  to give the best model predictions.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Content Placeholder 2">
            <a:extLst>
              <a:ext uri="{FF2B5EF4-FFF2-40B4-BE49-F238E27FC236}">
                <a16:creationId xmlns:a16="http://schemas.microsoft.com/office/drawing/2014/main" id="{870C9F09-1EFF-4DAA-B7B2-2F21866F96AC}"/>
              </a:ext>
            </a:extLst>
          </p:cNvPr>
          <p:cNvSpPr>
            <a:spLocks noGrp="1"/>
          </p:cNvSpPr>
          <p:nvPr>
            <p:ph idx="4294967295"/>
          </p:nvPr>
        </p:nvSpPr>
        <p:spPr>
          <a:xfrm>
            <a:off x="0" y="0"/>
            <a:ext cx="9144000" cy="2895600"/>
          </a:xfrm>
        </p:spPr>
        <p:txBody>
          <a:bodyPr/>
          <a:lstStyle/>
          <a:p>
            <a:r>
              <a:rPr lang="en-US" altLang="en-US" sz="4000" b="1">
                <a:solidFill>
                  <a:srgbClr val="FF0000"/>
                </a:solidFill>
              </a:rPr>
              <a:t>Regularization</a:t>
            </a:r>
            <a:r>
              <a:rPr lang="en-US" altLang="en-US" sz="4000" b="1"/>
              <a:t> </a:t>
            </a:r>
          </a:p>
          <a:p>
            <a:r>
              <a:rPr lang="en-US" altLang="en-US" sz="4000" b="1"/>
              <a:t>The first method for </a:t>
            </a:r>
            <a:r>
              <a:rPr lang="en-US" altLang="en-US" sz="4000" b="1">
                <a:solidFill>
                  <a:srgbClr val="FF0000"/>
                </a:solidFill>
              </a:rPr>
              <a:t>improving generalization </a:t>
            </a:r>
            <a:r>
              <a:rPr lang="en-US" altLang="en-US" sz="4000" b="1"/>
              <a:t>is called </a:t>
            </a:r>
            <a:r>
              <a:rPr lang="en-US" altLang="en-US" sz="4000" b="1">
                <a:solidFill>
                  <a:srgbClr val="FF0000"/>
                </a:solidFill>
              </a:rPr>
              <a:t>regularization</a:t>
            </a:r>
            <a:r>
              <a:rPr lang="en-US" altLang="en-US" sz="4000" b="1"/>
              <a:t>. </a:t>
            </a:r>
          </a:p>
          <a:p>
            <a:pPr>
              <a:buFont typeface="Arial" panose="020B0604020202020204" pitchFamily="34" charset="0"/>
              <a:buNone/>
            </a:pPr>
            <a:endParaRPr lang="en-US" altLang="en-US" sz="4000" b="1"/>
          </a:p>
          <a:p>
            <a:r>
              <a:rPr lang="en-US" altLang="en-US" sz="4000" b="1"/>
              <a:t>This involves </a:t>
            </a:r>
            <a:r>
              <a:rPr lang="en-US" altLang="en-US" sz="4000" b="1">
                <a:solidFill>
                  <a:srgbClr val="FF0000"/>
                </a:solidFill>
              </a:rPr>
              <a:t>modifying </a:t>
            </a:r>
            <a:r>
              <a:rPr lang="en-US" altLang="en-US" sz="4000" b="1"/>
              <a:t>the</a:t>
            </a:r>
            <a:r>
              <a:rPr lang="en-US" altLang="en-US" sz="4000" b="1">
                <a:solidFill>
                  <a:srgbClr val="FF0000"/>
                </a:solidFill>
              </a:rPr>
              <a:t> Performance Function(PF)</a:t>
            </a:r>
          </a:p>
        </p:txBody>
      </p:sp>
      <p:graphicFrame>
        <p:nvGraphicFramePr>
          <p:cNvPr id="4" name="Object 4">
            <a:extLst>
              <a:ext uri="{FF2B5EF4-FFF2-40B4-BE49-F238E27FC236}">
                <a16:creationId xmlns:a16="http://schemas.microsoft.com/office/drawing/2014/main" id="{B614A260-2876-42F5-8599-0A45A2AE24F7}"/>
              </a:ext>
            </a:extLst>
          </p:cNvPr>
          <p:cNvGraphicFramePr>
            <a:graphicFrameLocks noChangeAspect="1"/>
          </p:cNvGraphicFramePr>
          <p:nvPr/>
        </p:nvGraphicFramePr>
        <p:xfrm>
          <a:off x="228600" y="4572000"/>
          <a:ext cx="8459788" cy="1892300"/>
        </p:xfrm>
        <a:graphic>
          <a:graphicData uri="http://schemas.openxmlformats.org/presentationml/2006/ole">
            <mc:AlternateContent xmlns:mc="http://schemas.openxmlformats.org/markup-compatibility/2006">
              <mc:Choice xmlns:v="urn:schemas-microsoft-com:vml" Requires="v">
                <p:oleObj spid="_x0000_s94214" name="Equation" r:id="rId3" imgW="1930320" imgH="431640" progId="Equation.DSMT4">
                  <p:embed/>
                </p:oleObj>
              </mc:Choice>
              <mc:Fallback>
                <p:oleObj name="Equation" r:id="rId3" imgW="19303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572000"/>
                        <a:ext cx="8459788"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30466">
                                            <p:txEl>
                                              <p:pRg st="0" end="0"/>
                                            </p:txEl>
                                          </p:spTgt>
                                        </p:tgtEl>
                                        <p:attrNameLst>
                                          <p:attrName>style.visibility</p:attrName>
                                        </p:attrNameLst>
                                      </p:cBhvr>
                                      <p:to>
                                        <p:strVal val="visible"/>
                                      </p:to>
                                    </p:set>
                                    <p:anim calcmode="lin" valueType="num">
                                      <p:cBhvr additive="base">
                                        <p:cTn id="7" dur="500" fill="hold"/>
                                        <p:tgtEl>
                                          <p:spTgt spid="830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30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30466">
                                            <p:txEl>
                                              <p:pRg st="1" end="1"/>
                                            </p:txEl>
                                          </p:spTgt>
                                        </p:tgtEl>
                                        <p:attrNameLst>
                                          <p:attrName>style.visibility</p:attrName>
                                        </p:attrNameLst>
                                      </p:cBhvr>
                                      <p:to>
                                        <p:strVal val="visible"/>
                                      </p:to>
                                    </p:set>
                                    <p:anim calcmode="lin" valueType="num">
                                      <p:cBhvr additive="base">
                                        <p:cTn id="13" dur="500" fill="hold"/>
                                        <p:tgtEl>
                                          <p:spTgt spid="830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30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30466">
                                            <p:txEl>
                                              <p:pRg st="3" end="3"/>
                                            </p:txEl>
                                          </p:spTgt>
                                        </p:tgtEl>
                                        <p:attrNameLst>
                                          <p:attrName>style.visibility</p:attrName>
                                        </p:attrNameLst>
                                      </p:cBhvr>
                                      <p:to>
                                        <p:strVal val="visible"/>
                                      </p:to>
                                    </p:set>
                                    <p:anim calcmode="lin" valueType="num">
                                      <p:cBhvr additive="base">
                                        <p:cTn id="19" dur="500" fill="hold"/>
                                        <p:tgtEl>
                                          <p:spTgt spid="83046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304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66" grpId="0" build="p"/>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4">
            <a:extLst>
              <a:ext uri="{FF2B5EF4-FFF2-40B4-BE49-F238E27FC236}">
                <a16:creationId xmlns:a16="http://schemas.microsoft.com/office/drawing/2014/main" id="{8C32B7A5-2C60-4A19-8110-06A372E35221}"/>
              </a:ext>
            </a:extLst>
          </p:cNvPr>
          <p:cNvSpPr>
            <a:spLocks noChangeArrowheads="1"/>
          </p:cNvSpPr>
          <p:nvPr/>
        </p:nvSpPr>
        <p:spPr bwMode="auto">
          <a:xfrm>
            <a:off x="0" y="0"/>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modify the performance function(PF)  by adding a term that consists of the mean of the sum of squares of the network weights and biases</a:t>
            </a:r>
          </a:p>
        </p:txBody>
      </p:sp>
      <p:graphicFrame>
        <p:nvGraphicFramePr>
          <p:cNvPr id="7" name="Object 2">
            <a:extLst>
              <a:ext uri="{FF2B5EF4-FFF2-40B4-BE49-F238E27FC236}">
                <a16:creationId xmlns:a16="http://schemas.microsoft.com/office/drawing/2014/main" id="{A0330FC8-2939-42F6-8707-C6F4487B00A9}"/>
              </a:ext>
            </a:extLst>
          </p:cNvPr>
          <p:cNvGraphicFramePr>
            <a:graphicFrameLocks noChangeAspect="1"/>
          </p:cNvGraphicFramePr>
          <p:nvPr/>
        </p:nvGraphicFramePr>
        <p:xfrm>
          <a:off x="1447800" y="3733800"/>
          <a:ext cx="5141913" cy="2432050"/>
        </p:xfrm>
        <a:graphic>
          <a:graphicData uri="http://schemas.openxmlformats.org/presentationml/2006/ole">
            <mc:AlternateContent xmlns:mc="http://schemas.openxmlformats.org/markup-compatibility/2006">
              <mc:Choice xmlns:v="urn:schemas-microsoft-com:vml" Requires="v">
                <p:oleObj spid="_x0000_s95238" name="Equation" r:id="rId3" imgW="939600" imgH="444240" progId="Equation.DSMT4">
                  <p:embed/>
                </p:oleObj>
              </mc:Choice>
              <mc:Fallback>
                <p:oleObj name="Equation" r:id="rId3" imgW="939600" imgH="444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733800"/>
                        <a:ext cx="5141913" cy="243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1874"/>
                                        </p:tgtEl>
                                        <p:attrNameLst>
                                          <p:attrName>style.visibility</p:attrName>
                                        </p:attrNameLst>
                                      </p:cBhvr>
                                      <p:to>
                                        <p:strVal val="visible"/>
                                      </p:to>
                                    </p:set>
                                    <p:anim calcmode="lin" valueType="num">
                                      <p:cBhvr additive="base">
                                        <p:cTn id="13" dur="500" fill="hold"/>
                                        <p:tgtEl>
                                          <p:spTgt spid="591874"/>
                                        </p:tgtEl>
                                        <p:attrNameLst>
                                          <p:attrName>ppt_x</p:attrName>
                                        </p:attrNameLst>
                                      </p:cBhvr>
                                      <p:tavLst>
                                        <p:tav tm="0">
                                          <p:val>
                                            <p:strVal val="#ppt_x"/>
                                          </p:val>
                                        </p:tav>
                                        <p:tav tm="100000">
                                          <p:val>
                                            <p:strVal val="#ppt_x"/>
                                          </p:val>
                                        </p:tav>
                                      </p:tavLst>
                                    </p:anim>
                                    <p:anim calcmode="lin" valueType="num">
                                      <p:cBhvr additive="base">
                                        <p:cTn id="14" dur="500" fill="hold"/>
                                        <p:tgtEl>
                                          <p:spTgt spid="5918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6" name="Rectangle 6">
            <a:extLst>
              <a:ext uri="{FF2B5EF4-FFF2-40B4-BE49-F238E27FC236}">
                <a16:creationId xmlns:a16="http://schemas.microsoft.com/office/drawing/2014/main" id="{B356E7BD-1C65-42ED-B750-9ABCA2658F18}"/>
              </a:ext>
            </a:extLst>
          </p:cNvPr>
          <p:cNvSpPr>
            <a:spLocks noChangeArrowheads="1"/>
          </p:cNvSpPr>
          <p:nvPr/>
        </p:nvSpPr>
        <p:spPr bwMode="auto">
          <a:xfrm>
            <a:off x="0" y="1981200"/>
            <a:ext cx="5670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l-GR" altLang="en-US" sz="3600">
                <a:latin typeface="Cambria" panose="02040503050406030204" pitchFamily="18" charset="0"/>
              </a:rPr>
              <a:t>γ</a:t>
            </a:r>
            <a:r>
              <a:rPr lang="en-US" altLang="en-US" sz="3600">
                <a:latin typeface="Cambria" panose="02040503050406030204" pitchFamily="18" charset="0"/>
              </a:rPr>
              <a:t>    </a:t>
            </a:r>
            <a:r>
              <a:rPr lang="en-US" altLang="en-US" sz="3600"/>
              <a:t>is the </a:t>
            </a:r>
            <a:r>
              <a:rPr lang="en-US" altLang="en-US" sz="3600">
                <a:solidFill>
                  <a:srgbClr val="FF0000"/>
                </a:solidFill>
              </a:rPr>
              <a:t>performance ratio</a:t>
            </a:r>
          </a:p>
        </p:txBody>
      </p:sp>
      <p:sp>
        <p:nvSpPr>
          <p:cNvPr id="6" name="Rectangle 5">
            <a:extLst>
              <a:ext uri="{FF2B5EF4-FFF2-40B4-BE49-F238E27FC236}">
                <a16:creationId xmlns:a16="http://schemas.microsoft.com/office/drawing/2014/main" id="{CAD86FE1-27B3-4952-BF54-F92173CFAA3A}"/>
              </a:ext>
            </a:extLst>
          </p:cNvPr>
          <p:cNvSpPr>
            <a:spLocks noChangeArrowheads="1"/>
          </p:cNvSpPr>
          <p:nvPr/>
        </p:nvSpPr>
        <p:spPr bwMode="auto">
          <a:xfrm>
            <a:off x="0" y="3163888"/>
            <a:ext cx="91440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Using this performance function will cause the network to have smaller weights and biases, and this will force the network response to be smoother and less likely to overfit. </a:t>
            </a:r>
          </a:p>
        </p:txBody>
      </p:sp>
      <p:graphicFrame>
        <p:nvGraphicFramePr>
          <p:cNvPr id="96258" name="Object 7">
            <a:extLst>
              <a:ext uri="{FF2B5EF4-FFF2-40B4-BE49-F238E27FC236}">
                <a16:creationId xmlns:a16="http://schemas.microsoft.com/office/drawing/2014/main" id="{8DDC8CA7-3AE0-4B67-AF28-251B162D9B84}"/>
              </a:ext>
            </a:extLst>
          </p:cNvPr>
          <p:cNvGraphicFramePr>
            <a:graphicFrameLocks noChangeAspect="1"/>
          </p:cNvGraphicFramePr>
          <p:nvPr/>
        </p:nvGraphicFramePr>
        <p:xfrm>
          <a:off x="0" y="533400"/>
          <a:ext cx="9134475" cy="1066800"/>
        </p:xfrm>
        <a:graphic>
          <a:graphicData uri="http://schemas.openxmlformats.org/presentationml/2006/ole">
            <mc:AlternateContent xmlns:mc="http://schemas.openxmlformats.org/markup-compatibility/2006">
              <mc:Choice xmlns:v="urn:schemas-microsoft-com:vml" Requires="v">
                <p:oleObj spid="_x0000_s96263" name="Equation" r:id="rId3" imgW="1739880" imgH="203040" progId="Equation.DSMT4">
                  <p:embed/>
                </p:oleObj>
              </mc:Choice>
              <mc:Fallback>
                <p:oleObj name="Equation" r:id="rId3" imgW="1739880" imgH="2030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
                        <a:ext cx="9134475"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1876"/>
                                        </p:tgtEl>
                                        <p:attrNameLst>
                                          <p:attrName>style.visibility</p:attrName>
                                        </p:attrNameLst>
                                      </p:cBhvr>
                                      <p:to>
                                        <p:strVal val="visible"/>
                                      </p:to>
                                    </p:set>
                                    <p:anim calcmode="lin" valueType="num">
                                      <p:cBhvr additive="base">
                                        <p:cTn id="7" dur="500" fill="hold"/>
                                        <p:tgtEl>
                                          <p:spTgt spid="591876"/>
                                        </p:tgtEl>
                                        <p:attrNameLst>
                                          <p:attrName>ppt_x</p:attrName>
                                        </p:attrNameLst>
                                      </p:cBhvr>
                                      <p:tavLst>
                                        <p:tav tm="0">
                                          <p:val>
                                            <p:strVal val="#ppt_x"/>
                                          </p:val>
                                        </p:tav>
                                        <p:tav tm="100000">
                                          <p:val>
                                            <p:strVal val="#ppt_x"/>
                                          </p:val>
                                        </p:tav>
                                      </p:tavLst>
                                    </p:anim>
                                    <p:anim calcmode="lin" valueType="num">
                                      <p:cBhvr additive="base">
                                        <p:cTn id="8" dur="500" fill="hold"/>
                                        <p:tgtEl>
                                          <p:spTgt spid="59187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6" grpId="0"/>
      <p:bldP spid="6" grpId="0"/>
    </p:bld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4">
            <a:extLst>
              <a:ext uri="{FF2B5EF4-FFF2-40B4-BE49-F238E27FC236}">
                <a16:creationId xmlns:a16="http://schemas.microsoft.com/office/drawing/2014/main" id="{AFB3DDF6-E1A1-459D-B26A-B5C482094A19}"/>
              </a:ext>
            </a:extLst>
          </p:cNvPr>
          <p:cNvSpPr>
            <a:spLocks noChangeArrowheads="1"/>
          </p:cNvSpPr>
          <p:nvPr/>
        </p:nvSpPr>
        <p:spPr bwMode="auto">
          <a:xfrm>
            <a:off x="0" y="0"/>
            <a:ext cx="91440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t>p = [-1 -1 2 2;0 5 0 5]; t = [-1 -1 1 1]; </a:t>
            </a:r>
          </a:p>
          <a:p>
            <a:pPr eaLnBrk="1" hangingPunct="1"/>
            <a:endParaRPr lang="en-US" altLang="en-US" sz="3600"/>
          </a:p>
          <a:p>
            <a:pPr eaLnBrk="1" hangingPunct="1"/>
            <a:r>
              <a:rPr lang="en-US" altLang="en-US" sz="3200"/>
              <a:t>net=newff(minmax(p),[3,1],{'tansig','purelin'},); </a:t>
            </a:r>
            <a:endParaRPr lang="en-US" altLang="en-US" sz="2800"/>
          </a:p>
          <a:p>
            <a:pPr eaLnBrk="1" hangingPunct="1"/>
            <a:endParaRPr lang="en-US" altLang="en-US" sz="2800">
              <a:solidFill>
                <a:srgbClr val="FF0000"/>
              </a:solidFill>
            </a:endParaRPr>
          </a:p>
          <a:p>
            <a:pPr eaLnBrk="1" hangingPunct="1"/>
            <a:r>
              <a:rPr lang="en-US" altLang="en-US" sz="3600">
                <a:solidFill>
                  <a:srgbClr val="FF0000"/>
                </a:solidFill>
              </a:rPr>
              <a:t>net.performFcn = 'msereg'; </a:t>
            </a:r>
          </a:p>
          <a:p>
            <a:pPr eaLnBrk="1" hangingPunct="1"/>
            <a:r>
              <a:rPr lang="en-US" altLang="en-US" sz="3600">
                <a:solidFill>
                  <a:srgbClr val="FF0000"/>
                </a:solidFill>
              </a:rPr>
              <a:t>net.performParam.ratio = 0.5; </a:t>
            </a:r>
          </a:p>
          <a:p>
            <a:pPr eaLnBrk="1" hangingPunct="1"/>
            <a:endParaRPr lang="en-US" altLang="en-US" sz="2400"/>
          </a:p>
          <a:p>
            <a:pPr eaLnBrk="1" hangingPunct="1"/>
            <a:r>
              <a:rPr lang="en-US" altLang="en-US" sz="3200"/>
              <a:t>net.trainParam.show = 5; </a:t>
            </a:r>
          </a:p>
          <a:p>
            <a:pPr eaLnBrk="1" hangingPunct="1"/>
            <a:r>
              <a:rPr lang="en-US" altLang="en-US" sz="3200"/>
              <a:t>net.trainParam.epochs = 300; </a:t>
            </a:r>
          </a:p>
          <a:p>
            <a:pPr eaLnBrk="1" hangingPunct="1"/>
            <a:r>
              <a:rPr lang="en-US" altLang="en-US" sz="3200"/>
              <a:t>net.trainParam.goal = 1e-5; </a:t>
            </a:r>
          </a:p>
          <a:p>
            <a:pPr eaLnBrk="1" hangingPunct="1"/>
            <a:r>
              <a:rPr lang="en-US" altLang="en-US" sz="3200"/>
              <a:t>[net,tr]=train(net,p,t);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2899"/>
                                        </p:tgtEl>
                                        <p:attrNameLst>
                                          <p:attrName>style.visibility</p:attrName>
                                        </p:attrNameLst>
                                      </p:cBhvr>
                                      <p:to>
                                        <p:strVal val="visible"/>
                                      </p:to>
                                    </p:set>
                                    <p:anim calcmode="lin" valueType="num">
                                      <p:cBhvr additive="base">
                                        <p:cTn id="7" dur="500" fill="hold"/>
                                        <p:tgtEl>
                                          <p:spTgt spid="592899"/>
                                        </p:tgtEl>
                                        <p:attrNameLst>
                                          <p:attrName>ppt_x</p:attrName>
                                        </p:attrNameLst>
                                      </p:cBhvr>
                                      <p:tavLst>
                                        <p:tav tm="0">
                                          <p:val>
                                            <p:strVal val="#ppt_x"/>
                                          </p:val>
                                        </p:tav>
                                        <p:tav tm="100000">
                                          <p:val>
                                            <p:strVal val="#ppt_x"/>
                                          </p:val>
                                        </p:tav>
                                      </p:tavLst>
                                    </p:anim>
                                    <p:anim calcmode="lin" valueType="num">
                                      <p:cBhvr additive="base">
                                        <p:cTn id="8" dur="500" fill="hold"/>
                                        <p:tgtEl>
                                          <p:spTgt spid="5928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9" grpId="0"/>
    </p:bld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Content Placeholder 2">
            <a:extLst>
              <a:ext uri="{FF2B5EF4-FFF2-40B4-BE49-F238E27FC236}">
                <a16:creationId xmlns:a16="http://schemas.microsoft.com/office/drawing/2014/main" id="{60C42CC5-B29F-4320-B177-651701675F3D}"/>
              </a:ext>
            </a:extLst>
          </p:cNvPr>
          <p:cNvSpPr>
            <a:spLocks noGrp="1"/>
          </p:cNvSpPr>
          <p:nvPr>
            <p:ph idx="4294967295"/>
          </p:nvPr>
        </p:nvSpPr>
        <p:spPr>
          <a:xfrm>
            <a:off x="0" y="0"/>
            <a:ext cx="9144000" cy="6629400"/>
          </a:xfrm>
        </p:spPr>
        <p:txBody>
          <a:bodyPr/>
          <a:lstStyle/>
          <a:p>
            <a:pPr eaLnBrk="1" hangingPunct="1"/>
            <a:r>
              <a:rPr lang="en-US" altLang="en-US" sz="4400" b="1">
                <a:solidFill>
                  <a:srgbClr val="FF0000"/>
                </a:solidFill>
              </a:rPr>
              <a:t>Early Stopping</a:t>
            </a:r>
          </a:p>
          <a:p>
            <a:pPr eaLnBrk="1" hangingPunct="1"/>
            <a:r>
              <a:rPr lang="en-US" altLang="en-US" sz="3600" b="1"/>
              <a:t>The default method for improving generalization is called </a:t>
            </a:r>
            <a:r>
              <a:rPr lang="en-US" altLang="en-US" sz="3600" b="1" i="1">
                <a:solidFill>
                  <a:srgbClr val="FF0000"/>
                </a:solidFill>
              </a:rPr>
              <a:t>early stopping</a:t>
            </a:r>
            <a:r>
              <a:rPr lang="en-US" altLang="en-US" sz="3600" b="1"/>
              <a:t>. </a:t>
            </a:r>
          </a:p>
          <a:p>
            <a:pPr eaLnBrk="1" hangingPunct="1"/>
            <a:r>
              <a:rPr lang="en-US" altLang="en-US" sz="3600" b="1"/>
              <a:t>This technique is automatically provided for all of the supervised network creation functions, including the backpropagation network creation functions such as </a:t>
            </a:r>
            <a:r>
              <a:rPr lang="en-US" altLang="en-US" sz="3600" b="1">
                <a:hlinkClick r:id="rId2"/>
              </a:rPr>
              <a:t>feedforwardnet</a:t>
            </a:r>
            <a:r>
              <a:rPr lang="en-US" altLang="en-US" sz="3600" b="1"/>
              <a:t>.</a:t>
            </a:r>
          </a:p>
          <a:p>
            <a:pPr eaLnBrk="1" hangingPunct="1"/>
            <a:endParaRPr lang="en-US" altLang="en-US" sz="3600" b="1"/>
          </a:p>
          <a:p>
            <a:pPr eaLnBrk="1" hangingPunct="1"/>
            <a:r>
              <a:rPr lang="en-US" altLang="en-US" sz="3600" b="1"/>
              <a:t>In this technique the </a:t>
            </a:r>
            <a:r>
              <a:rPr lang="en-US" altLang="en-US" sz="4400" b="1">
                <a:solidFill>
                  <a:srgbClr val="FF0000"/>
                </a:solidFill>
              </a:rPr>
              <a:t>available data is divided/split  into three subsets</a:t>
            </a:r>
            <a:r>
              <a:rPr lang="en-US" altLang="en-US" sz="4000">
                <a:solidFill>
                  <a:srgbClr val="FF0000"/>
                </a:solidFill>
              </a:rPr>
              <a:t>. </a:t>
            </a:r>
            <a:endParaRPr lang="en-US" altLang="en-US">
              <a:solidFill>
                <a:srgbClr val="FF0000"/>
              </a:solidFill>
            </a:endParaRPr>
          </a:p>
          <a:p>
            <a:pPr eaLnBrk="1" hangingPunct="1"/>
            <a:endParaRPr lang="en-US" altLang="en-US"/>
          </a:p>
          <a:p>
            <a:pPr eaLnBrk="1" hangingPunct="1"/>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4802">
                                            <p:txEl>
                                              <p:pRg st="0" end="0"/>
                                            </p:txEl>
                                          </p:spTgt>
                                        </p:tgtEl>
                                        <p:attrNameLst>
                                          <p:attrName>style.visibility</p:attrName>
                                        </p:attrNameLst>
                                      </p:cBhvr>
                                      <p:to>
                                        <p:strVal val="visible"/>
                                      </p:to>
                                    </p:set>
                                    <p:anim calcmode="lin" valueType="num">
                                      <p:cBhvr additive="base">
                                        <p:cTn id="7" dur="500" fill="hold"/>
                                        <p:tgtEl>
                                          <p:spTgt spid="8448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48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44802">
                                            <p:txEl>
                                              <p:pRg st="1" end="1"/>
                                            </p:txEl>
                                          </p:spTgt>
                                        </p:tgtEl>
                                        <p:attrNameLst>
                                          <p:attrName>style.visibility</p:attrName>
                                        </p:attrNameLst>
                                      </p:cBhvr>
                                      <p:to>
                                        <p:strVal val="visible"/>
                                      </p:to>
                                    </p:set>
                                    <p:anim calcmode="lin" valueType="num">
                                      <p:cBhvr additive="base">
                                        <p:cTn id="13" dur="500" fill="hold"/>
                                        <p:tgtEl>
                                          <p:spTgt spid="8448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448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44802">
                                            <p:txEl>
                                              <p:pRg st="2" end="2"/>
                                            </p:txEl>
                                          </p:spTgt>
                                        </p:tgtEl>
                                        <p:attrNameLst>
                                          <p:attrName>style.visibility</p:attrName>
                                        </p:attrNameLst>
                                      </p:cBhvr>
                                      <p:to>
                                        <p:strVal val="visible"/>
                                      </p:to>
                                    </p:set>
                                    <p:anim calcmode="lin" valueType="num">
                                      <p:cBhvr additive="base">
                                        <p:cTn id="19" dur="500" fill="hold"/>
                                        <p:tgtEl>
                                          <p:spTgt spid="84480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448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44802">
                                            <p:txEl>
                                              <p:pRg st="4" end="4"/>
                                            </p:txEl>
                                          </p:spTgt>
                                        </p:tgtEl>
                                        <p:attrNameLst>
                                          <p:attrName>style.visibility</p:attrName>
                                        </p:attrNameLst>
                                      </p:cBhvr>
                                      <p:to>
                                        <p:strVal val="visible"/>
                                      </p:to>
                                    </p:set>
                                    <p:anim calcmode="lin" valueType="num">
                                      <p:cBhvr additive="base">
                                        <p:cTn id="25" dur="500" fill="hold"/>
                                        <p:tgtEl>
                                          <p:spTgt spid="84480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448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0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a:extLst>
              <a:ext uri="{FF2B5EF4-FFF2-40B4-BE49-F238E27FC236}">
                <a16:creationId xmlns:a16="http://schemas.microsoft.com/office/drawing/2014/main" id="{EE521B46-C39B-4445-B070-BCFF0596207F}"/>
              </a:ext>
            </a:extLst>
          </p:cNvPr>
          <p:cNvSpPr>
            <a:spLocks noGrp="1" noChangeArrowheads="1"/>
          </p:cNvSpPr>
          <p:nvPr>
            <p:ph type="body" idx="4294967295"/>
          </p:nvPr>
        </p:nvSpPr>
        <p:spPr>
          <a:xfrm>
            <a:off x="0" y="0"/>
            <a:ext cx="9144000" cy="2514600"/>
          </a:xfrm>
        </p:spPr>
        <p:txBody>
          <a:bodyPr/>
          <a:lstStyle/>
          <a:p>
            <a:pPr eaLnBrk="1" hangingPunct="1"/>
            <a:r>
              <a:rPr lang="en-US" altLang="en-US" sz="3600">
                <a:solidFill>
                  <a:srgbClr val="FF00FF"/>
                </a:solidFill>
              </a:rPr>
              <a:t>ANN :  A computer program designed to recognize patterns and learn </a:t>
            </a:r>
            <a:r>
              <a:rPr lang="en-US" altLang="en-US" sz="3600" b="1">
                <a:solidFill>
                  <a:srgbClr val="00B050"/>
                </a:solidFill>
              </a:rPr>
              <a:t>“like” </a:t>
            </a:r>
            <a:r>
              <a:rPr lang="en-US" altLang="en-US" sz="3600">
                <a:solidFill>
                  <a:srgbClr val="FF00FF"/>
                </a:solidFill>
              </a:rPr>
              <a:t>human brain</a:t>
            </a:r>
          </a:p>
        </p:txBody>
      </p:sp>
      <p:pic>
        <p:nvPicPr>
          <p:cNvPr id="5" name="Picture 1" descr="curious_facts_about_our_brain_640_0-1.jpg">
            <a:extLst>
              <a:ext uri="{FF2B5EF4-FFF2-40B4-BE49-F238E27FC236}">
                <a16:creationId xmlns:a16="http://schemas.microsoft.com/office/drawing/2014/main" id="{EF83F550-0B53-40C0-803A-DB3F9BAA3D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
            <a:extLst>
              <a:ext uri="{FF2B5EF4-FFF2-40B4-BE49-F238E27FC236}">
                <a16:creationId xmlns:a16="http://schemas.microsoft.com/office/drawing/2014/main" id="{8C09EA2A-B63B-443C-9F06-C479D5A3212B}"/>
              </a:ext>
            </a:extLst>
          </p:cNvPr>
          <p:cNvSpPr txBox="1">
            <a:spLocks noChangeArrowheads="1"/>
          </p:cNvSpPr>
          <p:nvPr/>
        </p:nvSpPr>
        <p:spPr bwMode="auto">
          <a:xfrm>
            <a:off x="0" y="5287963"/>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highly highly complex, non-linear </a:t>
            </a:r>
          </a:p>
          <a:p>
            <a:pPr eaLnBrk="1" hangingPunct="1"/>
            <a:r>
              <a:rPr lang="en-US" altLang="en-US" sz="3200"/>
              <a:t>composed of some 10</a:t>
            </a:r>
            <a:r>
              <a:rPr lang="en-US" altLang="en-US" sz="3200" baseline="30000"/>
              <a:t>14</a:t>
            </a:r>
            <a:r>
              <a:rPr lang="en-US" altLang="en-US" sz="3200"/>
              <a:t> neurons, connected densely ( nearly 10</a:t>
            </a:r>
            <a:r>
              <a:rPr lang="en-US" altLang="en-US" sz="3200" baseline="30000"/>
              <a:t>4</a:t>
            </a:r>
            <a:r>
              <a:rPr lang="en-US" altLang="en-US" sz="3200"/>
              <a:t>  connections per neuron)</a:t>
            </a:r>
            <a:r>
              <a:rPr lang="en-US" altLang="en-US" sz="3200" baseline="30000"/>
              <a:t>      </a:t>
            </a:r>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Box 1">
            <a:extLst>
              <a:ext uri="{FF2B5EF4-FFF2-40B4-BE49-F238E27FC236}">
                <a16:creationId xmlns:a16="http://schemas.microsoft.com/office/drawing/2014/main" id="{0D768AB6-E8D8-4362-B303-37019FF3E63F}"/>
              </a:ext>
            </a:extLst>
          </p:cNvPr>
          <p:cNvSpPr txBox="1">
            <a:spLocks noChangeArrowheads="1"/>
          </p:cNvSpPr>
          <p:nvPr/>
        </p:nvSpPr>
        <p:spPr bwMode="auto">
          <a:xfrm>
            <a:off x="381000" y="1600200"/>
            <a:ext cx="8305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6000"/>
              <a:t>PERFORMACE MEASURE OF</a:t>
            </a:r>
          </a:p>
          <a:p>
            <a:pPr eaLnBrk="1" hangingPunct="1"/>
            <a:r>
              <a:rPr lang="en-US" altLang="en-US" sz="6000"/>
              <a:t> IMAGE CLASSIFICATION</a:t>
            </a: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4E0180-8D7E-4C85-B50F-CB1ACC1A904A}"/>
              </a:ext>
            </a:extLst>
          </p:cNvPr>
          <p:cNvSpPr>
            <a:spLocks noChangeArrowheads="1"/>
          </p:cNvSpPr>
          <p:nvPr/>
        </p:nvSpPr>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solidFill>
                  <a:srgbClr val="FF0000"/>
                </a:solidFill>
                <a:latin typeface="Calibri" panose="020F0502020204030204" pitchFamily="34" charset="0"/>
              </a:rPr>
              <a:t>Training Set</a:t>
            </a:r>
            <a:r>
              <a:rPr lang="en-US" altLang="en-US" sz="4000">
                <a:solidFill>
                  <a:srgbClr val="FF0000"/>
                </a:solidFill>
                <a:latin typeface="Calibri" panose="020F0502020204030204" pitchFamily="34" charset="0"/>
              </a:rPr>
              <a:t>: </a:t>
            </a:r>
            <a:r>
              <a:rPr lang="en-US" altLang="en-US" sz="4000" b="1">
                <a:latin typeface="Calibri" panose="020F0502020204030204" pitchFamily="34" charset="0"/>
              </a:rPr>
              <a:t>this data set is used to </a:t>
            </a:r>
            <a:r>
              <a:rPr lang="en-US" altLang="en-US" sz="4000" b="1">
                <a:solidFill>
                  <a:srgbClr val="FF0000"/>
                </a:solidFill>
                <a:latin typeface="Calibri" panose="020F0502020204030204" pitchFamily="34" charset="0"/>
              </a:rPr>
              <a:t>adjust the weights</a:t>
            </a:r>
            <a:r>
              <a:rPr lang="en-US" altLang="en-US" sz="4000" b="1">
                <a:latin typeface="Calibri" panose="020F0502020204030204" pitchFamily="34" charset="0"/>
              </a:rPr>
              <a:t> on the neural network.</a:t>
            </a:r>
          </a:p>
          <a:p>
            <a:pPr eaLnBrk="1" hangingPunct="1"/>
            <a:endParaRPr lang="en-US" altLang="en-US" sz="4000">
              <a:latin typeface="Calibri" panose="020F0502020204030204" pitchFamily="34" charset="0"/>
            </a:endParaRPr>
          </a:p>
          <a:p>
            <a:pPr eaLnBrk="1" hangingPunct="1"/>
            <a:r>
              <a:rPr lang="en-US" altLang="en-US" sz="4000" b="1">
                <a:solidFill>
                  <a:srgbClr val="FF0000"/>
                </a:solidFill>
                <a:latin typeface="Calibri" panose="020F0502020204030204" pitchFamily="34" charset="0"/>
              </a:rPr>
              <a:t>Testing Set</a:t>
            </a:r>
            <a:r>
              <a:rPr lang="en-US" altLang="en-US" sz="4000">
                <a:solidFill>
                  <a:srgbClr val="FF0000"/>
                </a:solidFill>
                <a:latin typeface="Calibri" panose="020F0502020204030204" pitchFamily="34" charset="0"/>
              </a:rPr>
              <a:t>: </a:t>
            </a:r>
            <a:r>
              <a:rPr lang="en-US" altLang="en-US" sz="4000" b="1">
                <a:latin typeface="Calibri" panose="020F0502020204030204" pitchFamily="34" charset="0"/>
              </a:rPr>
              <a:t>this data set is used </a:t>
            </a:r>
            <a:r>
              <a:rPr lang="en-US" altLang="en-US" sz="4000" b="1">
                <a:solidFill>
                  <a:srgbClr val="FF0000"/>
                </a:solidFill>
                <a:latin typeface="Calibri" panose="020F0502020204030204" pitchFamily="34" charset="0"/>
              </a:rPr>
              <a:t>only for testing</a:t>
            </a:r>
            <a:r>
              <a:rPr lang="en-US" altLang="en-US" sz="4000" b="1">
                <a:latin typeface="Calibri" panose="020F0502020204030204" pitchFamily="34" charset="0"/>
              </a:rPr>
              <a:t> the final solution in order to confirm the actual predictive power of the network.</a:t>
            </a:r>
          </a:p>
          <a:p>
            <a:pPr eaLnBrk="1" hangingPunct="1"/>
            <a:endParaRPr lang="en-US" altLang="en-US" sz="4000">
              <a:latin typeface="Calibri" panose="020F0502020204030204" pitchFamily="34" charset="0"/>
            </a:endParaRPr>
          </a:p>
          <a:p>
            <a:pPr eaLnBrk="1" hangingPunct="1"/>
            <a:r>
              <a:rPr lang="en-US" altLang="en-US" sz="4000" b="1">
                <a:solidFill>
                  <a:srgbClr val="FF0000"/>
                </a:solidFill>
                <a:latin typeface="Calibri" panose="020F0502020204030204" pitchFamily="34" charset="0"/>
              </a:rPr>
              <a:t>Validation Set</a:t>
            </a:r>
            <a:r>
              <a:rPr lang="en-US" altLang="en-US" sz="4000">
                <a:latin typeface="Calibri" panose="020F0502020204030204" pitchFamily="34" charset="0"/>
              </a:rPr>
              <a:t>: </a:t>
            </a:r>
            <a:r>
              <a:rPr lang="en-US" altLang="en-US" sz="4000" b="1">
                <a:latin typeface="Calibri" panose="020F0502020204030204" pitchFamily="34" charset="0"/>
              </a:rPr>
              <a:t>this data set is used to </a:t>
            </a:r>
            <a:r>
              <a:rPr lang="en-US" altLang="en-US" sz="4000" b="1">
                <a:solidFill>
                  <a:srgbClr val="FF0000"/>
                </a:solidFill>
                <a:latin typeface="Calibri" panose="020F0502020204030204" pitchFamily="34" charset="0"/>
              </a:rPr>
              <a:t>minimize overfitting. </a:t>
            </a:r>
          </a:p>
          <a:p>
            <a:pPr eaLnBrk="1" hangingPunct="1"/>
            <a:endParaRPr lang="en-US" altLang="en-US" sz="400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a:extLst>
              <a:ext uri="{FF2B5EF4-FFF2-40B4-BE49-F238E27FC236}">
                <a16:creationId xmlns:a16="http://schemas.microsoft.com/office/drawing/2014/main" id="{7305EF86-35D6-46DC-8C7B-841D9FAE5A84}"/>
              </a:ext>
            </a:extLst>
          </p:cNvPr>
          <p:cNvSpPr>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3600" b="1">
                <a:latin typeface="Calibri" panose="020F0502020204030204" pitchFamily="34" charset="0"/>
              </a:rPr>
              <a:t>Better way of working out when to stop network training is to use a </a:t>
            </a:r>
            <a:r>
              <a:rPr lang="en-US" altLang="en-US" sz="3600" b="1">
                <a:solidFill>
                  <a:srgbClr val="FF0000"/>
                </a:solidFill>
                <a:latin typeface="Calibri" panose="020F0502020204030204" pitchFamily="34" charset="0"/>
              </a:rPr>
              <a:t>Validation Set</a:t>
            </a:r>
            <a:r>
              <a:rPr lang="en-US" altLang="en-US" sz="3600" b="1">
                <a:latin typeface="Calibri" panose="020F0502020204030204" pitchFamily="34" charset="0"/>
              </a:rPr>
              <a:t>. This stops the network </a:t>
            </a:r>
            <a:r>
              <a:rPr lang="en-US" altLang="en-US" sz="3600" b="1">
                <a:solidFill>
                  <a:srgbClr val="FF0000"/>
                </a:solidFill>
                <a:latin typeface="Calibri" panose="020F0502020204030204" pitchFamily="34" charset="0"/>
              </a:rPr>
              <a:t>overtraining</a:t>
            </a:r>
            <a:r>
              <a:rPr lang="en-US" altLang="en-US" sz="3600" b="1">
                <a:latin typeface="Calibri" panose="020F0502020204030204" pitchFamily="34" charset="0"/>
              </a:rPr>
              <a:t> (becoming too accurate, which can lessen its performance).</a:t>
            </a:r>
          </a:p>
          <a:p>
            <a:pPr eaLnBrk="1" hangingPunct="1">
              <a:buFont typeface="Wingdings" panose="05000000000000000000" pitchFamily="2" charset="2"/>
              <a:buChar char="Ø"/>
            </a:pPr>
            <a:endParaRPr lang="en-US" altLang="en-US" sz="3600" b="1">
              <a:latin typeface="Calibri" panose="020F0502020204030204" pitchFamily="34" charset="0"/>
            </a:endParaRPr>
          </a:p>
          <a:p>
            <a:pPr eaLnBrk="1" hangingPunct="1">
              <a:buFont typeface="Wingdings" panose="05000000000000000000" pitchFamily="2" charset="2"/>
              <a:buChar char="Ø"/>
            </a:pPr>
            <a:r>
              <a:rPr lang="en-US" altLang="en-US" sz="3600" b="1">
                <a:latin typeface="Calibri" panose="020F0502020204030204" pitchFamily="34" charset="0"/>
              </a:rPr>
              <a:t>It does this by having a second set of patterns which are noisy versions of the training set (</a:t>
            </a:r>
            <a:r>
              <a:rPr lang="en-US" altLang="en-US" sz="3600" b="1">
                <a:solidFill>
                  <a:srgbClr val="FF0000"/>
                </a:solidFill>
                <a:latin typeface="Calibri" panose="020F0502020204030204" pitchFamily="34" charset="0"/>
              </a:rPr>
              <a:t>but aren’t used for training themselves</a:t>
            </a:r>
            <a:r>
              <a:rPr lang="en-US" altLang="en-US" sz="3600" b="1">
                <a:latin typeface="Calibri" panose="020F0502020204030204" pitchFamily="34" charset="0"/>
              </a:rPr>
              <a:t>). </a:t>
            </a:r>
          </a:p>
          <a:p>
            <a:pPr eaLnBrk="1" hangingPunct="1">
              <a:buFont typeface="Wingdings" panose="05000000000000000000" pitchFamily="2" charset="2"/>
              <a:buChar char="Ø"/>
            </a:pPr>
            <a:r>
              <a:rPr lang="en-US" altLang="en-US" sz="3600" b="1">
                <a:latin typeface="Calibri" panose="020F0502020204030204" pitchFamily="34" charset="0"/>
              </a:rPr>
              <a:t>Each time after the network has been trained; this set (called the </a:t>
            </a:r>
            <a:r>
              <a:rPr lang="en-US" altLang="en-US" sz="3600" b="1">
                <a:solidFill>
                  <a:srgbClr val="FF0000"/>
                </a:solidFill>
                <a:latin typeface="Calibri" panose="020F0502020204030204" pitchFamily="34" charset="0"/>
              </a:rPr>
              <a:t>Validation Set</a:t>
            </a:r>
            <a:r>
              <a:rPr lang="en-US" altLang="en-US" sz="3600" b="1">
                <a:latin typeface="Calibri" panose="020F0502020204030204" pitchFamily="34" charset="0"/>
              </a:rPr>
              <a:t>) is used to calculate an error.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6850">
                                            <p:txEl>
                                              <p:pRg st="0" end="0"/>
                                            </p:txEl>
                                          </p:spTgt>
                                        </p:tgtEl>
                                        <p:attrNameLst>
                                          <p:attrName>style.visibility</p:attrName>
                                        </p:attrNameLst>
                                      </p:cBhvr>
                                      <p:to>
                                        <p:strVal val="visible"/>
                                      </p:to>
                                    </p:set>
                                    <p:anim calcmode="lin" valueType="num">
                                      <p:cBhvr additive="base">
                                        <p:cTn id="7" dur="500" fill="hold"/>
                                        <p:tgtEl>
                                          <p:spTgt spid="8468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468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46850">
                                            <p:txEl>
                                              <p:pRg st="2" end="2"/>
                                            </p:txEl>
                                          </p:spTgt>
                                        </p:tgtEl>
                                        <p:attrNameLst>
                                          <p:attrName>style.visibility</p:attrName>
                                        </p:attrNameLst>
                                      </p:cBhvr>
                                      <p:to>
                                        <p:strVal val="visible"/>
                                      </p:to>
                                    </p:set>
                                    <p:anim calcmode="lin" valueType="num">
                                      <p:cBhvr additive="base">
                                        <p:cTn id="13" dur="500" fill="hold"/>
                                        <p:tgtEl>
                                          <p:spTgt spid="84685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468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46850">
                                            <p:txEl>
                                              <p:pRg st="3" end="3"/>
                                            </p:txEl>
                                          </p:spTgt>
                                        </p:tgtEl>
                                        <p:attrNameLst>
                                          <p:attrName>style.visibility</p:attrName>
                                        </p:attrNameLst>
                                      </p:cBhvr>
                                      <p:to>
                                        <p:strVal val="visible"/>
                                      </p:to>
                                    </p:set>
                                    <p:anim calcmode="lin" valueType="num">
                                      <p:cBhvr additive="base">
                                        <p:cTn id="19" dur="500" fill="hold"/>
                                        <p:tgtEl>
                                          <p:spTgt spid="84685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4685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850" grpId="0" build="p"/>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D0A89-8156-4D55-8E09-69BBE544A5B0}"/>
              </a:ext>
            </a:extLst>
          </p:cNvPr>
          <p:cNvSpPr>
            <a:spLocks noChangeArrowheads="1"/>
          </p:cNvSpPr>
          <p:nvPr/>
        </p:nvSpPr>
        <p:spPr bwMode="auto">
          <a:xfrm>
            <a:off x="0" y="0"/>
            <a:ext cx="9144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solidFill>
                  <a:srgbClr val="FF0000"/>
                </a:solidFill>
                <a:latin typeface="Calibri" panose="020F0502020204030204" pitchFamily="34" charset="0"/>
              </a:rPr>
              <a:t>Validation data Set </a:t>
            </a:r>
            <a:r>
              <a:rPr lang="en-US" altLang="en-US" sz="3600">
                <a:latin typeface="Calibri" panose="020F0502020204030204" pitchFamily="34" charset="0"/>
              </a:rPr>
              <a:t> </a:t>
            </a:r>
            <a:r>
              <a:rPr lang="en-US" altLang="en-US" sz="3600" b="1">
                <a:latin typeface="Calibri" panose="020F0502020204030204" pitchFamily="34" charset="0"/>
              </a:rPr>
              <a:t>is used to minimize overfitting. </a:t>
            </a:r>
          </a:p>
          <a:p>
            <a:pPr eaLnBrk="1" hangingPunct="1"/>
            <a:endParaRPr lang="en-US" altLang="en-US" sz="3600" b="1">
              <a:latin typeface="Calibri" panose="020F0502020204030204" pitchFamily="34" charset="0"/>
            </a:endParaRPr>
          </a:p>
          <a:p>
            <a:pPr eaLnBrk="1" hangingPunct="1"/>
            <a:r>
              <a:rPr lang="en-US" altLang="en-US" sz="3600" b="1">
                <a:latin typeface="Calibri" panose="020F0502020204030204" pitchFamily="34" charset="0"/>
              </a:rPr>
              <a:t>Weights of the network are not Adjusted with </a:t>
            </a:r>
            <a:r>
              <a:rPr lang="en-US" altLang="en-US" sz="3600" b="1">
                <a:solidFill>
                  <a:srgbClr val="FF0000"/>
                </a:solidFill>
                <a:latin typeface="Calibri" panose="020F0502020204030204" pitchFamily="34" charset="0"/>
              </a:rPr>
              <a:t>Validation data Set </a:t>
            </a:r>
          </a:p>
          <a:p>
            <a:pPr eaLnBrk="1" hangingPunct="1"/>
            <a:endParaRPr lang="en-US" altLang="en-US" sz="3600" b="1">
              <a:solidFill>
                <a:srgbClr val="FF0000"/>
              </a:solidFill>
              <a:latin typeface="Calibri" panose="020F0502020204030204" pitchFamily="34" charset="0"/>
            </a:endParaRPr>
          </a:p>
          <a:p>
            <a:pPr eaLnBrk="1" hangingPunct="1"/>
            <a:r>
              <a:rPr lang="en-US" altLang="en-US" sz="3600" b="1">
                <a:latin typeface="Calibri" panose="020F0502020204030204" pitchFamily="34" charset="0"/>
              </a:rPr>
              <a:t>just verifying that any increase in accuracy over the training data set actually yields an increase in accuracy over a validation data set that has not been shown to the network before, or at least the network hasn't trained on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589546-5487-4383-8967-E6112C3DBE0C}"/>
              </a:ext>
            </a:extLst>
          </p:cNvPr>
          <p:cNvSpPr>
            <a:spLocks noChangeArrowheads="1"/>
          </p:cNvSpPr>
          <p:nvPr/>
        </p:nvSpPr>
        <p:spPr bwMode="auto">
          <a:xfrm>
            <a:off x="0" y="0"/>
            <a:ext cx="9144000" cy="711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b="1">
                <a:latin typeface="Calibri" panose="020F0502020204030204" pitchFamily="34" charset="0"/>
              </a:rPr>
              <a:t>If the accuracy over the training data set increases, but the accuracy over then validation data set stays the same or decreases, then you're overfitting your neural network and you should stop training.</a:t>
            </a:r>
            <a:r>
              <a:rPr lang="en-US" altLang="en-US" sz="4000"/>
              <a:t> </a:t>
            </a:r>
          </a:p>
          <a:p>
            <a:pPr eaLnBrk="1" hangingPunct="1"/>
            <a:endParaRPr lang="en-US" altLang="en-US" sz="3600"/>
          </a:p>
          <a:p>
            <a:pPr eaLnBrk="1" hangingPunct="1"/>
            <a:r>
              <a:rPr lang="en-US" altLang="en-US" sz="3600" b="1"/>
              <a:t>When the validation error increases for a </a:t>
            </a:r>
            <a:r>
              <a:rPr lang="en-US" altLang="en-US" sz="3600" b="1">
                <a:solidFill>
                  <a:srgbClr val="FF0000"/>
                </a:solidFill>
              </a:rPr>
              <a:t>specified number of iterations, the training is stopped, </a:t>
            </a:r>
            <a:r>
              <a:rPr lang="en-US" altLang="en-US" sz="3600" b="1"/>
              <a:t>and the weights and biases at the minimum of the validation error are returned. </a:t>
            </a:r>
            <a:endParaRPr lang="en-US" altLang="en-US" sz="3600" b="1">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1970" name="Picture 2">
            <a:extLst>
              <a:ext uri="{FF2B5EF4-FFF2-40B4-BE49-F238E27FC236}">
                <a16:creationId xmlns:a16="http://schemas.microsoft.com/office/drawing/2014/main" id="{79718720-8E07-43FF-99F5-F897988D6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89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2994" name="Picture 2">
            <a:extLst>
              <a:ext uri="{FF2B5EF4-FFF2-40B4-BE49-F238E27FC236}">
                <a16:creationId xmlns:a16="http://schemas.microsoft.com/office/drawing/2014/main" id="{C32A27BA-173C-4E99-960B-B9B5448EF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1752600"/>
            <a:ext cx="912653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itle 1">
            <a:extLst>
              <a:ext uri="{FF2B5EF4-FFF2-40B4-BE49-F238E27FC236}">
                <a16:creationId xmlns:a16="http://schemas.microsoft.com/office/drawing/2014/main" id="{B59BB3A1-4EC5-4315-9A73-2845E5866ABB}"/>
              </a:ext>
            </a:extLst>
          </p:cNvPr>
          <p:cNvSpPr>
            <a:spLocks noGrp="1"/>
          </p:cNvSpPr>
          <p:nvPr>
            <p:ph type="title"/>
          </p:nvPr>
        </p:nvSpPr>
        <p:spPr/>
        <p:txBody>
          <a:bodyPr/>
          <a:lstStyle/>
          <a:p>
            <a:r>
              <a:rPr lang="en-US" altLang="en-US"/>
              <a:t>END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3">
            <a:extLst>
              <a:ext uri="{FF2B5EF4-FFF2-40B4-BE49-F238E27FC236}">
                <a16:creationId xmlns:a16="http://schemas.microsoft.com/office/drawing/2014/main" id="{28182FD9-CFA0-4D91-828E-C6F3461CB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a:extLst>
              <a:ext uri="{FF2B5EF4-FFF2-40B4-BE49-F238E27FC236}">
                <a16:creationId xmlns:a16="http://schemas.microsoft.com/office/drawing/2014/main" id="{A34D8B86-6601-40BF-A105-EA7F0E68B42A}"/>
              </a:ext>
            </a:extLst>
          </p:cNvPr>
          <p:cNvSpPr>
            <a:spLocks noChangeArrowheads="1"/>
          </p:cNvSpPr>
          <p:nvPr/>
        </p:nvSpPr>
        <p:spPr bwMode="auto">
          <a:xfrm>
            <a:off x="0" y="0"/>
            <a:ext cx="9144000" cy="698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Times New Roman" panose="02020603050405020304" pitchFamily="18" charset="0"/>
              </a:rPr>
              <a:t>If an </a:t>
            </a:r>
            <a:r>
              <a:rPr lang="en-US" altLang="en-US" sz="3200" b="1">
                <a:solidFill>
                  <a:srgbClr val="FF0000"/>
                </a:solidFill>
                <a:latin typeface="Times New Roman" panose="02020603050405020304" pitchFamily="18" charset="0"/>
              </a:rPr>
              <a:t>authorized person </a:t>
            </a:r>
            <a:r>
              <a:rPr lang="en-US" altLang="en-US" sz="3200" b="1">
                <a:latin typeface="Times New Roman" panose="02020603050405020304" pitchFamily="18" charset="0"/>
              </a:rPr>
              <a:t>is recognized correctly, it counts to the number of </a:t>
            </a:r>
            <a:r>
              <a:rPr lang="en-US" altLang="en-US" sz="3200" b="1">
                <a:solidFill>
                  <a:srgbClr val="FF0000"/>
                </a:solidFill>
                <a:latin typeface="Times New Roman" panose="02020603050405020304" pitchFamily="18" charset="0"/>
              </a:rPr>
              <a:t>True Positives (TP)</a:t>
            </a:r>
            <a:r>
              <a:rPr lang="en-US" altLang="en-US" sz="3200" b="1">
                <a:latin typeface="Times New Roman" panose="02020603050405020304" pitchFamily="18" charset="0"/>
              </a:rPr>
              <a:t> </a:t>
            </a:r>
          </a:p>
          <a:p>
            <a:pPr eaLnBrk="1" hangingPunct="1"/>
            <a:endParaRPr lang="en-US" altLang="en-US" sz="3200" b="1">
              <a:latin typeface="Times New Roman" panose="02020603050405020304" pitchFamily="18" charset="0"/>
            </a:endParaRPr>
          </a:p>
          <a:p>
            <a:pPr eaLnBrk="1" hangingPunct="1"/>
            <a:r>
              <a:rPr lang="en-US" altLang="en-US" sz="3200" b="1">
                <a:latin typeface="Times New Roman" panose="02020603050405020304" pitchFamily="18" charset="0"/>
              </a:rPr>
              <a:t>if a test image  is </a:t>
            </a:r>
            <a:r>
              <a:rPr lang="en-US" altLang="en-US" sz="3200" b="1">
                <a:solidFill>
                  <a:srgbClr val="FF0000"/>
                </a:solidFill>
                <a:latin typeface="Times New Roman" panose="02020603050405020304" pitchFamily="18" charset="0"/>
              </a:rPr>
              <a:t>rejected</a:t>
            </a:r>
            <a:r>
              <a:rPr lang="en-US" altLang="en-US" sz="3200" b="1">
                <a:latin typeface="Times New Roman" panose="02020603050405020304" pitchFamily="18" charset="0"/>
              </a:rPr>
              <a:t> and labeled as </a:t>
            </a:r>
            <a:r>
              <a:rPr lang="en-US" altLang="en-US" sz="3200" b="1">
                <a:solidFill>
                  <a:srgbClr val="FF0000"/>
                </a:solidFill>
                <a:latin typeface="Times New Roman" panose="02020603050405020304" pitchFamily="18" charset="0"/>
              </a:rPr>
              <a:t>impostor</a:t>
            </a:r>
            <a:r>
              <a:rPr lang="en-US" altLang="en-US" sz="3200" b="1">
                <a:latin typeface="Times New Roman" panose="02020603050405020304" pitchFamily="18" charset="0"/>
              </a:rPr>
              <a:t> due to classifier's </a:t>
            </a:r>
            <a:r>
              <a:rPr lang="en-US" altLang="en-US" sz="3200" b="1">
                <a:solidFill>
                  <a:srgbClr val="FF0000"/>
                </a:solidFill>
                <a:latin typeface="Times New Roman" panose="02020603050405020304" pitchFamily="18" charset="0"/>
              </a:rPr>
              <a:t>limited ability to recognize correctly</a:t>
            </a:r>
            <a:r>
              <a:rPr lang="en-US" altLang="en-US" sz="3200" b="1">
                <a:latin typeface="Times New Roman" panose="02020603050405020304" pitchFamily="18" charset="0"/>
              </a:rPr>
              <a:t>, the count adds to the number of </a:t>
            </a:r>
          </a:p>
          <a:p>
            <a:pPr eaLnBrk="1" hangingPunct="1"/>
            <a:r>
              <a:rPr lang="en-US" altLang="en-US" sz="3200" b="1">
                <a:solidFill>
                  <a:srgbClr val="FF0000"/>
                </a:solidFill>
                <a:latin typeface="Times New Roman" panose="02020603050405020304" pitchFamily="18" charset="0"/>
              </a:rPr>
              <a:t>False Negatives (FN). </a:t>
            </a:r>
          </a:p>
          <a:p>
            <a:pPr eaLnBrk="1" hangingPunct="1"/>
            <a:endParaRPr lang="en-US" altLang="en-US" sz="3200" b="1">
              <a:latin typeface="Times New Roman" panose="02020603050405020304" pitchFamily="18" charset="0"/>
            </a:endParaRPr>
          </a:p>
          <a:p>
            <a:pPr eaLnBrk="1" hangingPunct="1"/>
            <a:r>
              <a:rPr lang="en-US" altLang="en-US" sz="3200" b="1">
                <a:latin typeface="Times New Roman" panose="02020603050405020304" pitchFamily="18" charset="0"/>
              </a:rPr>
              <a:t>If a test image of a person from the </a:t>
            </a:r>
            <a:r>
              <a:rPr lang="en-US" altLang="en-US" sz="3200" b="1">
                <a:solidFill>
                  <a:srgbClr val="FF0000"/>
                </a:solidFill>
                <a:latin typeface="Times New Roman" panose="02020603050405020304" pitchFamily="18" charset="0"/>
              </a:rPr>
              <a:t>impostor </a:t>
            </a:r>
            <a:r>
              <a:rPr lang="en-US" altLang="en-US" sz="3200" b="1">
                <a:latin typeface="Times New Roman" panose="02020603050405020304" pitchFamily="18" charset="0"/>
              </a:rPr>
              <a:t>database is </a:t>
            </a:r>
            <a:r>
              <a:rPr lang="en-US" altLang="en-US" sz="3200" b="1">
                <a:solidFill>
                  <a:srgbClr val="FF0000"/>
                </a:solidFill>
                <a:latin typeface="Times New Roman" panose="02020603050405020304" pitchFamily="18" charset="0"/>
              </a:rPr>
              <a:t>recognized correctly as impostor</a:t>
            </a:r>
            <a:r>
              <a:rPr lang="en-US" altLang="en-US" sz="3200" b="1">
                <a:latin typeface="Times New Roman" panose="02020603050405020304" pitchFamily="18" charset="0"/>
              </a:rPr>
              <a:t>, then it counts </a:t>
            </a:r>
            <a:r>
              <a:rPr lang="en-US" altLang="en-US" sz="3200" b="1">
                <a:solidFill>
                  <a:srgbClr val="FF0000"/>
                </a:solidFill>
                <a:latin typeface="Times New Roman" panose="02020603050405020304" pitchFamily="18" charset="0"/>
              </a:rPr>
              <a:t>True Negatives (TN), </a:t>
            </a:r>
            <a:r>
              <a:rPr lang="en-US" altLang="en-US" sz="3200" b="1">
                <a:latin typeface="Times New Roman" panose="02020603050405020304" pitchFamily="18" charset="0"/>
              </a:rPr>
              <a:t>while </a:t>
            </a:r>
          </a:p>
          <a:p>
            <a:pPr eaLnBrk="1" hangingPunct="1"/>
            <a:endParaRPr lang="en-US" altLang="en-US" sz="3200" b="1">
              <a:latin typeface="Times New Roman" panose="02020603050405020304" pitchFamily="18" charset="0"/>
            </a:endParaRPr>
          </a:p>
          <a:p>
            <a:pPr eaLnBrk="1" hangingPunct="1"/>
            <a:r>
              <a:rPr lang="en-US" altLang="en-US" sz="3200" b="1">
                <a:latin typeface="Times New Roman" panose="02020603050405020304" pitchFamily="18" charset="0"/>
              </a:rPr>
              <a:t>if an impostor is recognized as an authorized person, it counts as </a:t>
            </a:r>
            <a:r>
              <a:rPr lang="en-US" altLang="en-US" sz="3200" b="1">
                <a:solidFill>
                  <a:srgbClr val="FF0000"/>
                </a:solidFill>
                <a:latin typeface="Times New Roman" panose="02020603050405020304" pitchFamily="18" charset="0"/>
              </a:rPr>
              <a:t>False Positives (FP) </a:t>
            </a:r>
            <a:r>
              <a:rPr lang="en-US" altLang="en-US" sz="3200" b="1">
                <a:latin typeface="Times New Roman" panose="02020603050405020304" pitchFamily="18" charset="0"/>
              </a:rPr>
              <a:t>. </a:t>
            </a:r>
            <a:endParaRPr lang="en-US" altLang="en-US" sz="32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3730">
                                            <p:txEl>
                                              <p:pRg st="2" end="2"/>
                                            </p:txEl>
                                          </p:spTgt>
                                        </p:tgtEl>
                                        <p:attrNameLst>
                                          <p:attrName>style.visibility</p:attrName>
                                        </p:attrNameLst>
                                      </p:cBhvr>
                                      <p:to>
                                        <p:strVal val="visible"/>
                                      </p:to>
                                    </p:set>
                                    <p:anim calcmode="lin" valueType="num">
                                      <p:cBhvr additive="base">
                                        <p:cTn id="13" dur="500" fill="hold"/>
                                        <p:tgtEl>
                                          <p:spTgt spid="737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3730">
                                            <p:txEl>
                                              <p:pRg st="3" end="3"/>
                                            </p:txEl>
                                          </p:spTgt>
                                        </p:tgtEl>
                                        <p:attrNameLst>
                                          <p:attrName>style.visibility</p:attrName>
                                        </p:attrNameLst>
                                      </p:cBhvr>
                                      <p:to>
                                        <p:strVal val="visible"/>
                                      </p:to>
                                    </p:set>
                                    <p:anim calcmode="lin" valueType="num">
                                      <p:cBhvr additive="base">
                                        <p:cTn id="19"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3730">
                                            <p:txEl>
                                              <p:pRg st="5" end="5"/>
                                            </p:txEl>
                                          </p:spTgt>
                                        </p:tgtEl>
                                        <p:attrNameLst>
                                          <p:attrName>style.visibility</p:attrName>
                                        </p:attrNameLst>
                                      </p:cBhvr>
                                      <p:to>
                                        <p:strVal val="visible"/>
                                      </p:to>
                                    </p:set>
                                    <p:anim calcmode="lin" valueType="num">
                                      <p:cBhvr additive="base">
                                        <p:cTn id="25" dur="500" fill="hold"/>
                                        <p:tgtEl>
                                          <p:spTgt spid="7373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373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3730">
                                            <p:txEl>
                                              <p:pRg st="7" end="7"/>
                                            </p:txEl>
                                          </p:spTgt>
                                        </p:tgtEl>
                                        <p:attrNameLst>
                                          <p:attrName>style.visibility</p:attrName>
                                        </p:attrNameLst>
                                      </p:cBhvr>
                                      <p:to>
                                        <p:strVal val="visible"/>
                                      </p:to>
                                    </p:set>
                                    <p:anim calcmode="lin" valueType="num">
                                      <p:cBhvr additive="base">
                                        <p:cTn id="31" dur="500" fill="hold"/>
                                        <p:tgtEl>
                                          <p:spTgt spid="73730">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373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E1BEDD4-1C9A-440D-A357-FD39D784FFBB}"/>
              </a:ext>
            </a:extLst>
          </p:cNvPr>
          <p:cNvGraphicFramePr>
            <a:graphicFrameLocks noGrp="1"/>
          </p:cNvGraphicFramePr>
          <p:nvPr/>
        </p:nvGraphicFramePr>
        <p:xfrm>
          <a:off x="0" y="0"/>
          <a:ext cx="9144000" cy="3622677"/>
        </p:xfrm>
        <a:graphic>
          <a:graphicData uri="http://schemas.openxmlformats.org/drawingml/2006/table">
            <a:tbl>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717581">
                <a:tc>
                  <a:txBody>
                    <a:bodyPr/>
                    <a:lstStyle/>
                    <a:p>
                      <a:pPr marL="0" marR="0" algn="ctr">
                        <a:lnSpc>
                          <a:spcPct val="115000"/>
                        </a:lnSpc>
                        <a:spcBef>
                          <a:spcPts val="0"/>
                        </a:spcBef>
                        <a:spcAft>
                          <a:spcPts val="0"/>
                        </a:spcAft>
                        <a:tabLst>
                          <a:tab pos="438150" algn="l"/>
                        </a:tabLst>
                      </a:pPr>
                      <a:r>
                        <a:rPr lang="en-US" sz="3200" dirty="0">
                          <a:latin typeface="Times New Roman"/>
                          <a:ea typeface="Calibri"/>
                          <a:cs typeface="Mangal"/>
                        </a:rPr>
                        <a:t>Term</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gn="ctr">
                        <a:lnSpc>
                          <a:spcPct val="115000"/>
                        </a:lnSpc>
                        <a:spcBef>
                          <a:spcPts val="0"/>
                        </a:spcBef>
                        <a:spcAft>
                          <a:spcPts val="0"/>
                        </a:spcAft>
                        <a:tabLst>
                          <a:tab pos="438150" algn="l"/>
                        </a:tabLst>
                      </a:pPr>
                      <a:r>
                        <a:rPr lang="en-US" sz="3200">
                          <a:latin typeface="Times New Roman"/>
                          <a:ea typeface="Calibri"/>
                          <a:cs typeface="Mangal"/>
                        </a:rPr>
                        <a:t>Meaning</a:t>
                      </a:r>
                      <a:endParaRPr lang="en-US" sz="280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734967">
                <a:tc>
                  <a:txBody>
                    <a:bodyPr/>
                    <a:lstStyle/>
                    <a:p>
                      <a:pPr marL="0" marR="0">
                        <a:lnSpc>
                          <a:spcPct val="115000"/>
                        </a:lnSpc>
                        <a:spcBef>
                          <a:spcPts val="0"/>
                        </a:spcBef>
                        <a:spcAft>
                          <a:spcPts val="0"/>
                        </a:spcAft>
                        <a:tabLst>
                          <a:tab pos="438150" algn="l"/>
                        </a:tabLst>
                      </a:pPr>
                      <a:r>
                        <a:rPr lang="en-US" sz="3200" dirty="0">
                          <a:latin typeface="Times New Roman"/>
                          <a:ea typeface="Calibri"/>
                          <a:cs typeface="Mangal"/>
                        </a:rPr>
                        <a:t>True Positive (TP)</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15000"/>
                        </a:lnSpc>
                        <a:spcBef>
                          <a:spcPts val="0"/>
                        </a:spcBef>
                        <a:spcAft>
                          <a:spcPts val="0"/>
                        </a:spcAft>
                        <a:tabLst>
                          <a:tab pos="438150" algn="l"/>
                        </a:tabLst>
                      </a:pPr>
                      <a:r>
                        <a:rPr lang="en-US" sz="3200" dirty="0">
                          <a:latin typeface="Times New Roman"/>
                          <a:ea typeface="Calibri"/>
                          <a:cs typeface="Mangal"/>
                        </a:rPr>
                        <a:t>Correct Identification</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717581">
                <a:tc>
                  <a:txBody>
                    <a:bodyPr/>
                    <a:lstStyle/>
                    <a:p>
                      <a:pPr marL="0" marR="0">
                        <a:lnSpc>
                          <a:spcPct val="115000"/>
                        </a:lnSpc>
                        <a:spcBef>
                          <a:spcPts val="0"/>
                        </a:spcBef>
                        <a:spcAft>
                          <a:spcPts val="0"/>
                        </a:spcAft>
                        <a:tabLst>
                          <a:tab pos="438150" algn="l"/>
                        </a:tabLst>
                      </a:pPr>
                      <a:r>
                        <a:rPr lang="en-US" sz="3200" dirty="0">
                          <a:latin typeface="Times New Roman"/>
                          <a:ea typeface="Calibri"/>
                          <a:cs typeface="Mangal"/>
                        </a:rPr>
                        <a:t>True Negative (TN)</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15000"/>
                        </a:lnSpc>
                        <a:spcBef>
                          <a:spcPts val="0"/>
                        </a:spcBef>
                        <a:spcAft>
                          <a:spcPts val="0"/>
                        </a:spcAft>
                        <a:tabLst>
                          <a:tab pos="438150" algn="l"/>
                        </a:tabLst>
                      </a:pPr>
                      <a:r>
                        <a:rPr lang="en-US" sz="3200" dirty="0">
                          <a:latin typeface="Times New Roman"/>
                          <a:ea typeface="Calibri"/>
                          <a:cs typeface="Mangal"/>
                        </a:rPr>
                        <a:t>Correct Rejection</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717581">
                <a:tc>
                  <a:txBody>
                    <a:bodyPr/>
                    <a:lstStyle/>
                    <a:p>
                      <a:pPr marL="0" marR="0">
                        <a:lnSpc>
                          <a:spcPct val="115000"/>
                        </a:lnSpc>
                        <a:spcBef>
                          <a:spcPts val="0"/>
                        </a:spcBef>
                        <a:spcAft>
                          <a:spcPts val="0"/>
                        </a:spcAft>
                        <a:tabLst>
                          <a:tab pos="438150" algn="l"/>
                        </a:tabLst>
                      </a:pPr>
                      <a:r>
                        <a:rPr lang="en-US" sz="3200">
                          <a:latin typeface="Times New Roman"/>
                          <a:ea typeface="Calibri"/>
                          <a:cs typeface="Mangal"/>
                        </a:rPr>
                        <a:t>False Negative (FN)</a:t>
                      </a:r>
                      <a:endParaRPr lang="en-US" sz="280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15000"/>
                        </a:lnSpc>
                        <a:spcBef>
                          <a:spcPts val="0"/>
                        </a:spcBef>
                        <a:spcAft>
                          <a:spcPts val="0"/>
                        </a:spcAft>
                        <a:tabLst>
                          <a:tab pos="438150" algn="l"/>
                        </a:tabLst>
                      </a:pPr>
                      <a:r>
                        <a:rPr lang="en-US" sz="3200" dirty="0">
                          <a:latin typeface="Times New Roman"/>
                          <a:ea typeface="Calibri"/>
                          <a:cs typeface="Mangal"/>
                        </a:rPr>
                        <a:t>Incorrect Rejection</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734967">
                <a:tc>
                  <a:txBody>
                    <a:bodyPr/>
                    <a:lstStyle/>
                    <a:p>
                      <a:pPr marL="0" marR="0">
                        <a:lnSpc>
                          <a:spcPct val="115000"/>
                        </a:lnSpc>
                        <a:spcBef>
                          <a:spcPts val="0"/>
                        </a:spcBef>
                        <a:spcAft>
                          <a:spcPts val="0"/>
                        </a:spcAft>
                        <a:tabLst>
                          <a:tab pos="438150" algn="l"/>
                        </a:tabLst>
                      </a:pPr>
                      <a:r>
                        <a:rPr lang="en-US" sz="3200">
                          <a:latin typeface="Times New Roman"/>
                          <a:ea typeface="Calibri"/>
                          <a:cs typeface="Mangal"/>
                        </a:rPr>
                        <a:t>False Positive (FP)</a:t>
                      </a:r>
                      <a:endParaRPr lang="en-US" sz="280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15000"/>
                        </a:lnSpc>
                        <a:spcBef>
                          <a:spcPts val="0"/>
                        </a:spcBef>
                        <a:spcAft>
                          <a:spcPts val="0"/>
                        </a:spcAft>
                        <a:tabLst>
                          <a:tab pos="438150" algn="l"/>
                        </a:tabLst>
                      </a:pPr>
                      <a:r>
                        <a:rPr lang="en-US" sz="3200" dirty="0">
                          <a:latin typeface="Times New Roman"/>
                          <a:ea typeface="Calibri"/>
                          <a:cs typeface="Mangal"/>
                        </a:rPr>
                        <a:t>Incorrect Identification</a:t>
                      </a:r>
                      <a:endParaRPr lang="en-US" sz="2800" dirty="0">
                        <a:latin typeface="Calibri"/>
                        <a:ea typeface="Calibri"/>
                        <a:cs typeface="Mangal"/>
                      </a:endParaRPr>
                    </a:p>
                  </a:txBody>
                  <a:tcPr marL="73025" marR="73025"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666710B3-FE21-4547-B7DA-C44D2D8826F3}"/>
              </a:ext>
            </a:extLst>
          </p:cNvPr>
          <p:cNvSpPr>
            <a:spLocks noChangeArrowheads="1"/>
          </p:cNvSpPr>
          <p:nvPr/>
        </p:nvSpPr>
        <p:spPr bwMode="auto">
          <a:xfrm>
            <a:off x="0" y="4549775"/>
            <a:ext cx="9144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r>
              <a:rPr lang="en-US" altLang="en-US" sz="3600" b="1" i="1">
                <a:solidFill>
                  <a:srgbClr val="FF0000"/>
                </a:solidFill>
                <a:latin typeface="Times New Roman" panose="02020603050405020304" pitchFamily="18" charset="0"/>
              </a:rPr>
              <a:t>A classifier is said to be </a:t>
            </a:r>
            <a:r>
              <a:rPr lang="en-US" altLang="en-US" sz="3600" b="1" i="1">
                <a:solidFill>
                  <a:srgbClr val="0070C0"/>
                </a:solidFill>
                <a:latin typeface="Times New Roman" panose="02020603050405020304" pitchFamily="18" charset="0"/>
              </a:rPr>
              <a:t>efficient</a:t>
            </a:r>
            <a:r>
              <a:rPr lang="en-US" altLang="en-US" sz="3600" b="1" i="1">
                <a:solidFill>
                  <a:srgbClr val="FF0000"/>
                </a:solidFill>
                <a:latin typeface="Times New Roman" panose="02020603050405020304" pitchFamily="18" charset="0"/>
              </a:rPr>
              <a:t> when not only does it recognize the authorized test image correctly, but also rejects the impostors (unauthorized persons) in the test samples.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a:extLst>
              <a:ext uri="{FF2B5EF4-FFF2-40B4-BE49-F238E27FC236}">
                <a16:creationId xmlns:a16="http://schemas.microsoft.com/office/drawing/2014/main" id="{84B82752-39C4-4ADA-B5D9-4E19763E1C70}"/>
              </a:ext>
            </a:extLst>
          </p:cNvPr>
          <p:cNvSpPr>
            <a:spLocks noChangeArrowheads="1"/>
          </p:cNvSpPr>
          <p:nvPr/>
        </p:nvSpPr>
        <p:spPr bwMode="auto">
          <a:xfrm>
            <a:off x="228600" y="1371600"/>
            <a:ext cx="58785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9600" b="1" i="1">
                <a:latin typeface="Times New Roman" panose="02020603050405020304" pitchFamily="18" charset="0"/>
              </a:rPr>
              <a:t>Sensitivity</a:t>
            </a:r>
          </a:p>
          <a:p>
            <a:r>
              <a:rPr lang="en-US" altLang="en-US" sz="9600" b="1" i="1">
                <a:latin typeface="Times New Roman" panose="02020603050405020304" pitchFamily="18" charset="0"/>
              </a:rPr>
              <a:t>&amp;</a:t>
            </a:r>
          </a:p>
          <a:p>
            <a:pPr>
              <a:buFontTx/>
              <a:buChar char="•"/>
            </a:pPr>
            <a:r>
              <a:rPr lang="en-US" altLang="en-US" sz="9600" b="1" i="1">
                <a:latin typeface="Times New Roman" panose="02020603050405020304" pitchFamily="18" charset="0"/>
              </a:rPr>
              <a:t>Specificity</a:t>
            </a:r>
            <a:endParaRPr lang="en-US" altLang="en-US" sz="7200" b="1">
              <a:latin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
            <a:extLst>
              <a:ext uri="{FF2B5EF4-FFF2-40B4-BE49-F238E27FC236}">
                <a16:creationId xmlns:a16="http://schemas.microsoft.com/office/drawing/2014/main" id="{86EF82C2-610C-40F6-86C2-D22789784DC0}"/>
              </a:ext>
            </a:extLst>
          </p:cNvPr>
          <p:cNvSpPr>
            <a:spLocks noChangeArrowheads="1"/>
          </p:cNvSpPr>
          <p:nvPr/>
        </p:nvSpPr>
        <p:spPr bwMode="auto">
          <a:xfrm>
            <a:off x="0" y="0"/>
            <a:ext cx="9144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r>
              <a:rPr lang="en-US" altLang="en-US" sz="3600" b="1">
                <a:solidFill>
                  <a:srgbClr val="FF0000"/>
                </a:solidFill>
                <a:latin typeface="Times New Roman" panose="02020603050405020304" pitchFamily="18" charset="0"/>
              </a:rPr>
              <a:t>Sensitivity</a:t>
            </a:r>
            <a:r>
              <a:rPr lang="en-US" altLang="en-US" sz="3600" b="1">
                <a:latin typeface="Times New Roman" panose="02020603050405020304" pitchFamily="18" charset="0"/>
              </a:rPr>
              <a:t>, also called as </a:t>
            </a:r>
            <a:r>
              <a:rPr lang="en-US" altLang="en-US" sz="3600" b="1" i="1">
                <a:solidFill>
                  <a:srgbClr val="FF0000"/>
                </a:solidFill>
                <a:latin typeface="Times New Roman" panose="02020603050405020304" pitchFamily="18" charset="0"/>
              </a:rPr>
              <a:t>Recall</a:t>
            </a:r>
            <a:r>
              <a:rPr lang="en-US" altLang="en-US" sz="3600" b="1">
                <a:latin typeface="Times New Roman" panose="02020603050405020304" pitchFamily="18" charset="0"/>
              </a:rPr>
              <a:t>, measures the </a:t>
            </a:r>
          </a:p>
          <a:p>
            <a:r>
              <a:rPr lang="en-US" altLang="en-US" sz="3600" b="1" i="1">
                <a:solidFill>
                  <a:srgbClr val="FF0000"/>
                </a:solidFill>
                <a:latin typeface="Times New Roman" panose="02020603050405020304" pitchFamily="18" charset="0"/>
              </a:rPr>
              <a:t>True Positive Rate</a:t>
            </a:r>
            <a:r>
              <a:rPr lang="en-US" altLang="en-US" sz="3600" b="1">
                <a:solidFill>
                  <a:srgbClr val="FF0000"/>
                </a:solidFill>
                <a:latin typeface="Times New Roman" panose="02020603050405020304" pitchFamily="18" charset="0"/>
              </a:rPr>
              <a:t> (TPR) </a:t>
            </a:r>
            <a:r>
              <a:rPr lang="en-US" altLang="en-US" sz="3600" b="1">
                <a:latin typeface="Times New Roman" panose="02020603050405020304" pitchFamily="18" charset="0"/>
              </a:rPr>
              <a:t>of the classification while </a:t>
            </a:r>
          </a:p>
          <a:p>
            <a:r>
              <a:rPr lang="en-US" altLang="en-US" sz="3600" b="1">
                <a:solidFill>
                  <a:srgbClr val="FF0000"/>
                </a:solidFill>
                <a:latin typeface="Times New Roman" panose="02020603050405020304" pitchFamily="18" charset="0"/>
              </a:rPr>
              <a:t>Specificity</a:t>
            </a:r>
            <a:r>
              <a:rPr lang="en-US" altLang="en-US" sz="3600" b="1">
                <a:latin typeface="Times New Roman" panose="02020603050405020304" pitchFamily="18" charset="0"/>
              </a:rPr>
              <a:t> </a:t>
            </a:r>
            <a:r>
              <a:rPr lang="en-US" altLang="en-US" sz="3200" b="1">
                <a:latin typeface="Times New Roman" panose="02020603050405020304" pitchFamily="18" charset="0"/>
              </a:rPr>
              <a:t>is the measure of  </a:t>
            </a:r>
            <a:r>
              <a:rPr lang="en-US" altLang="en-US" sz="3600" b="1" i="1">
                <a:solidFill>
                  <a:srgbClr val="FF0000"/>
                </a:solidFill>
                <a:latin typeface="Times New Roman" panose="02020603050405020304" pitchFamily="18" charset="0"/>
              </a:rPr>
              <a:t>True Negative Rate </a:t>
            </a:r>
            <a:r>
              <a:rPr lang="en-US" altLang="en-US" sz="3600" b="1">
                <a:solidFill>
                  <a:srgbClr val="FF0000"/>
                </a:solidFill>
                <a:latin typeface="Times New Roman" panose="02020603050405020304" pitchFamily="18" charset="0"/>
              </a:rPr>
              <a:t>(TNR). </a:t>
            </a:r>
            <a:endParaRPr lang="en-US" altLang="en-US" sz="4800" b="1">
              <a:solidFill>
                <a:srgbClr val="FF0000"/>
              </a:solidFill>
            </a:endParaRPr>
          </a:p>
        </p:txBody>
      </p:sp>
      <p:sp>
        <p:nvSpPr>
          <p:cNvPr id="75779" name="Rectangle 2">
            <a:extLst>
              <a:ext uri="{FF2B5EF4-FFF2-40B4-BE49-F238E27FC236}">
                <a16:creationId xmlns:a16="http://schemas.microsoft.com/office/drawing/2014/main" id="{22547836-87E6-4796-8195-D3D15E483FC7}"/>
              </a:ext>
            </a:extLst>
          </p:cNvPr>
          <p:cNvSpPr>
            <a:spLocks noChangeArrowheads="1"/>
          </p:cNvSpPr>
          <p:nvPr/>
        </p:nvSpPr>
        <p:spPr bwMode="auto">
          <a:xfrm>
            <a:off x="0" y="2971800"/>
            <a:ext cx="9144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latin typeface="Times New Roman" panose="02020603050405020304" pitchFamily="18" charset="0"/>
              </a:rPr>
              <a:t>A perfect classifier:</a:t>
            </a:r>
          </a:p>
          <a:p>
            <a:pPr eaLnBrk="1" hangingPunct="1"/>
            <a:r>
              <a:rPr lang="en-US" altLang="en-US" sz="3600" b="1">
                <a:latin typeface="Times New Roman" panose="02020603050405020304" pitchFamily="18" charset="0"/>
              </a:rPr>
              <a:t> </a:t>
            </a:r>
            <a:r>
              <a:rPr lang="en-US" altLang="en-US" sz="3600" b="1">
                <a:solidFill>
                  <a:srgbClr val="0070C0"/>
                </a:solidFill>
                <a:latin typeface="Times New Roman" panose="02020603050405020304" pitchFamily="18" charset="0"/>
              </a:rPr>
              <a:t>100% Sensitive(</a:t>
            </a:r>
            <a:r>
              <a:rPr lang="en-US" altLang="en-US" sz="3600" b="1">
                <a:latin typeface="Times New Roman" panose="02020603050405020304" pitchFamily="18" charset="0"/>
              </a:rPr>
              <a:t> all test samples belonging to authorized database are recognized by the classifier as authorized) </a:t>
            </a:r>
          </a:p>
          <a:p>
            <a:pPr eaLnBrk="1" hangingPunct="1"/>
            <a:endParaRPr lang="en-US" altLang="en-US" sz="3600" b="1">
              <a:latin typeface="Times New Roman" panose="02020603050405020304" pitchFamily="18" charset="0"/>
            </a:endParaRPr>
          </a:p>
          <a:p>
            <a:pPr eaLnBrk="1" hangingPunct="1"/>
            <a:r>
              <a:rPr lang="en-US" altLang="en-US" sz="3600" b="1">
                <a:solidFill>
                  <a:srgbClr val="0070C0"/>
                </a:solidFill>
                <a:latin typeface="Times New Roman" panose="02020603050405020304" pitchFamily="18" charset="0"/>
              </a:rPr>
              <a:t>100% Specific(</a:t>
            </a:r>
            <a:r>
              <a:rPr lang="en-US" altLang="en-US" sz="3600" b="1">
                <a:latin typeface="Times New Roman" panose="02020603050405020304" pitchFamily="18" charset="0"/>
              </a:rPr>
              <a:t> all impostors are identified as unauthorized).</a:t>
            </a:r>
            <a:endParaRPr lang="en-US" altLang="en-US" sz="3600"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ppt_x"/>
                                          </p:val>
                                        </p:tav>
                                        <p:tav tm="100000">
                                          <p:val>
                                            <p:strVal val="#ppt_x"/>
                                          </p:val>
                                        </p:tav>
                                      </p:tavLst>
                                    </p:anim>
                                    <p:anim calcmode="lin" valueType="num">
                                      <p:cBhvr additive="base">
                                        <p:cTn id="8" dur="500" fill="hold"/>
                                        <p:tgtEl>
                                          <p:spTgt spid="757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779">
                                            <p:txEl>
                                              <p:pRg st="0" end="0"/>
                                            </p:txEl>
                                          </p:spTgt>
                                        </p:tgtEl>
                                        <p:attrNameLst>
                                          <p:attrName>style.visibility</p:attrName>
                                        </p:attrNameLst>
                                      </p:cBhvr>
                                      <p:to>
                                        <p:strVal val="visible"/>
                                      </p:to>
                                    </p:set>
                                    <p:anim calcmode="lin" valueType="num">
                                      <p:cBhvr additive="base">
                                        <p:cTn id="13" dur="500" fill="hold"/>
                                        <p:tgtEl>
                                          <p:spTgt spid="7577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779">
                                            <p:txEl>
                                              <p:pRg st="1" end="1"/>
                                            </p:txEl>
                                          </p:spTgt>
                                        </p:tgtEl>
                                        <p:attrNameLst>
                                          <p:attrName>style.visibility</p:attrName>
                                        </p:attrNameLst>
                                      </p:cBhvr>
                                      <p:to>
                                        <p:strVal val="visible"/>
                                      </p:to>
                                    </p:set>
                                    <p:anim calcmode="lin" valueType="num">
                                      <p:cBhvr additive="base">
                                        <p:cTn id="19" dur="500" fill="hold"/>
                                        <p:tgtEl>
                                          <p:spTgt spid="7577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779">
                                            <p:txEl>
                                              <p:pRg st="3" end="3"/>
                                            </p:txEl>
                                          </p:spTgt>
                                        </p:tgtEl>
                                        <p:attrNameLst>
                                          <p:attrName>style.visibility</p:attrName>
                                        </p:attrNameLst>
                                      </p:cBhvr>
                                      <p:to>
                                        <p:strVal val="visible"/>
                                      </p:to>
                                    </p:set>
                                    <p:anim calcmode="lin" valueType="num">
                                      <p:cBhvr additive="base">
                                        <p:cTn id="25" dur="500" fill="hold"/>
                                        <p:tgtEl>
                                          <p:spTgt spid="757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7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75779"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a:extLst>
              <a:ext uri="{FF2B5EF4-FFF2-40B4-BE49-F238E27FC236}">
                <a16:creationId xmlns:a16="http://schemas.microsoft.com/office/drawing/2014/main" id="{141B34C3-00CB-4D35-BE99-02D0CE07316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5" name="Rectangle 4">
            <a:extLst>
              <a:ext uri="{FF2B5EF4-FFF2-40B4-BE49-F238E27FC236}">
                <a16:creationId xmlns:a16="http://schemas.microsoft.com/office/drawing/2014/main" id="{915C0A66-2322-43DD-84A8-FB693CF9CE26}"/>
              </a:ext>
            </a:extLst>
          </p:cNvPr>
          <p:cNvSpPr>
            <a:spLocks noChangeArrowheads="1"/>
          </p:cNvSpPr>
          <p:nvPr/>
        </p:nvSpPr>
        <p:spPr bwMode="auto">
          <a:xfrm>
            <a:off x="0" y="0"/>
            <a:ext cx="9144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latin typeface="Times New Roman" panose="02020603050405020304" pitchFamily="18" charset="0"/>
              </a:rPr>
              <a:t>Consider the total number of test images from the </a:t>
            </a:r>
            <a:r>
              <a:rPr lang="en-US" altLang="en-US" sz="3200" b="1">
                <a:solidFill>
                  <a:srgbClr val="FF0000"/>
                </a:solidFill>
                <a:latin typeface="Times New Roman" panose="02020603050405020304" pitchFamily="18" charset="0"/>
              </a:rPr>
              <a:t>authorized database as </a:t>
            </a:r>
            <a:r>
              <a:rPr lang="en-US" altLang="en-US" sz="3200" b="1" i="1">
                <a:solidFill>
                  <a:srgbClr val="FF0000"/>
                </a:solidFill>
                <a:latin typeface="Times New Roman" panose="02020603050405020304" pitchFamily="18" charset="0"/>
              </a:rPr>
              <a:t>P(=TP+FN)</a:t>
            </a:r>
            <a:r>
              <a:rPr lang="en-US" altLang="en-US" sz="3200" b="1">
                <a:solidFill>
                  <a:srgbClr val="FF0000"/>
                </a:solidFill>
                <a:latin typeface="Times New Roman" panose="02020603050405020304" pitchFamily="18" charset="0"/>
              </a:rPr>
              <a:t> </a:t>
            </a:r>
            <a:r>
              <a:rPr lang="en-US" altLang="en-US" sz="3200" b="1">
                <a:latin typeface="Times New Roman" panose="02020603050405020304" pitchFamily="18" charset="0"/>
              </a:rPr>
              <a:t>and the number of test images from the </a:t>
            </a:r>
            <a:r>
              <a:rPr lang="en-US" altLang="en-US" sz="3200" b="1">
                <a:solidFill>
                  <a:srgbClr val="FF0000"/>
                </a:solidFill>
                <a:latin typeface="Times New Roman" panose="02020603050405020304" pitchFamily="18" charset="0"/>
              </a:rPr>
              <a:t>impostor database as </a:t>
            </a:r>
            <a:r>
              <a:rPr lang="en-US" altLang="en-US" sz="3200" b="1" i="1">
                <a:solidFill>
                  <a:srgbClr val="FF0000"/>
                </a:solidFill>
                <a:latin typeface="Times New Roman" panose="02020603050405020304" pitchFamily="18" charset="0"/>
              </a:rPr>
              <a:t>N (=TN+FP)</a:t>
            </a:r>
            <a:r>
              <a:rPr lang="en-US" altLang="en-US" sz="3200" b="1">
                <a:latin typeface="Times New Roman" panose="02020603050405020304" pitchFamily="18" charset="0"/>
              </a:rPr>
              <a:t>. </a:t>
            </a:r>
          </a:p>
          <a:p>
            <a:pPr eaLnBrk="1" hangingPunct="1"/>
            <a:endParaRPr lang="en-US" altLang="en-US" sz="3200" b="1">
              <a:latin typeface="Times New Roman" panose="02020603050405020304" pitchFamily="18" charset="0"/>
            </a:endParaRPr>
          </a:p>
        </p:txBody>
      </p:sp>
      <p:pic>
        <p:nvPicPr>
          <p:cNvPr id="167940" name="Picture 3">
            <a:extLst>
              <a:ext uri="{FF2B5EF4-FFF2-40B4-BE49-F238E27FC236}">
                <a16:creationId xmlns:a16="http://schemas.microsoft.com/office/drawing/2014/main" id="{F298FA18-9F01-4404-9C52-67237AEFB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44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80B43A5B-F4C8-403A-9B9B-A9CC344654F4}"/>
              </a:ext>
            </a:extLst>
          </p:cNvPr>
          <p:cNvSpPr>
            <a:spLocks noChangeArrowheads="1"/>
          </p:cNvSpPr>
          <p:nvPr/>
        </p:nvSpPr>
        <p:spPr bwMode="auto">
          <a:xfrm>
            <a:off x="0" y="0"/>
            <a:ext cx="91440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pPr algn="just"/>
            <a:r>
              <a:rPr lang="en-US" altLang="en-US" sz="3600" b="1" i="1">
                <a:solidFill>
                  <a:srgbClr val="FF0000"/>
                </a:solidFill>
                <a:latin typeface="Times New Roman" panose="02020603050405020304" pitchFamily="18" charset="0"/>
              </a:rPr>
              <a:t>Sensitivity</a:t>
            </a:r>
            <a:r>
              <a:rPr lang="en-US" altLang="en-US" sz="3600">
                <a:solidFill>
                  <a:srgbClr val="FF0000"/>
                </a:solidFill>
                <a:latin typeface="Times New Roman" panose="02020603050405020304" pitchFamily="18" charset="0"/>
              </a:rPr>
              <a:t> (TPR) also called RECALL</a:t>
            </a:r>
            <a:r>
              <a:rPr lang="en-US" altLang="en-US" sz="3600">
                <a:latin typeface="Times New Roman" panose="02020603050405020304" pitchFamily="18" charset="0"/>
              </a:rPr>
              <a:t>is :</a:t>
            </a:r>
          </a:p>
          <a:p>
            <a:pPr algn="just"/>
            <a:r>
              <a:rPr lang="en-US" altLang="en-US" sz="4400" b="1" i="1">
                <a:solidFill>
                  <a:srgbClr val="FF0000"/>
                </a:solidFill>
                <a:latin typeface="Times New Roman" panose="02020603050405020304" pitchFamily="18" charset="0"/>
              </a:rPr>
              <a:t>Ratio of true positives and the total number of positive samples</a:t>
            </a:r>
            <a:r>
              <a:rPr lang="en-US" altLang="en-US" sz="4400" i="1">
                <a:solidFill>
                  <a:srgbClr val="FF0000"/>
                </a:solidFill>
                <a:latin typeface="Times New Roman" panose="02020603050405020304" pitchFamily="18" charset="0"/>
              </a:rPr>
              <a:t> </a:t>
            </a:r>
            <a:r>
              <a:rPr lang="en-US" altLang="en-US" sz="3600">
                <a:latin typeface="Times New Roman" panose="02020603050405020304" pitchFamily="18" charset="0"/>
              </a:rPr>
              <a:t>used in training. </a:t>
            </a:r>
            <a:endParaRPr lang="en-US" altLang="en-US" sz="4800"/>
          </a:p>
        </p:txBody>
      </p:sp>
      <p:graphicFrame>
        <p:nvGraphicFramePr>
          <p:cNvPr id="891908" name="Object 6">
            <a:extLst>
              <a:ext uri="{FF2B5EF4-FFF2-40B4-BE49-F238E27FC236}">
                <a16:creationId xmlns:a16="http://schemas.microsoft.com/office/drawing/2014/main" id="{3AD06B3E-7408-4F73-B8DE-58822E5AE3D5}"/>
              </a:ext>
            </a:extLst>
          </p:cNvPr>
          <p:cNvGraphicFramePr>
            <a:graphicFrameLocks noChangeAspect="1"/>
          </p:cNvGraphicFramePr>
          <p:nvPr/>
        </p:nvGraphicFramePr>
        <p:xfrm>
          <a:off x="228600" y="2362200"/>
          <a:ext cx="8235950" cy="1187450"/>
        </p:xfrm>
        <a:graphic>
          <a:graphicData uri="http://schemas.openxmlformats.org/presentationml/2006/ole">
            <mc:AlternateContent xmlns:mc="http://schemas.openxmlformats.org/markup-compatibility/2006">
              <mc:Choice xmlns:v="urn:schemas-microsoft-com:vml" Requires="v">
                <p:oleObj spid="_x0000_s1032" name="Equation" r:id="rId3" imgW="2730240" imgH="393480" progId="Equation.DSMT4">
                  <p:embed/>
                </p:oleObj>
              </mc:Choice>
              <mc:Fallback>
                <p:oleObj name="Equation" r:id="rId3" imgW="2730240" imgH="393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62200"/>
                        <a:ext cx="823595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8" name="Picture 3">
            <a:extLst>
              <a:ext uri="{FF2B5EF4-FFF2-40B4-BE49-F238E27FC236}">
                <a16:creationId xmlns:a16="http://schemas.microsoft.com/office/drawing/2014/main" id="{17FD89E7-35DF-483A-A851-7BE66B190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91908"/>
                                        </p:tgtEl>
                                        <p:attrNameLst>
                                          <p:attrName>style.visibility</p:attrName>
                                        </p:attrNameLst>
                                      </p:cBhvr>
                                      <p:to>
                                        <p:strVal val="visible"/>
                                      </p:to>
                                    </p:set>
                                    <p:anim calcmode="lin" valueType="num">
                                      <p:cBhvr additive="base">
                                        <p:cTn id="13" dur="500" fill="hold"/>
                                        <p:tgtEl>
                                          <p:spTgt spid="891908"/>
                                        </p:tgtEl>
                                        <p:attrNameLst>
                                          <p:attrName>ppt_x</p:attrName>
                                        </p:attrNameLst>
                                      </p:cBhvr>
                                      <p:tavLst>
                                        <p:tav tm="0">
                                          <p:val>
                                            <p:strVal val="#ppt_x"/>
                                          </p:val>
                                        </p:tav>
                                        <p:tav tm="100000">
                                          <p:val>
                                            <p:strVal val="#ppt_x"/>
                                          </p:val>
                                        </p:tav>
                                      </p:tavLst>
                                    </p:anim>
                                    <p:anim calcmode="lin" valueType="num">
                                      <p:cBhvr additive="base">
                                        <p:cTn id="14" dur="500" fill="hold"/>
                                        <p:tgtEl>
                                          <p:spTgt spid="8919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C58A7E5-553A-454E-AD12-0BFED649542A}"/>
              </a:ext>
            </a:extLst>
          </p:cNvPr>
          <p:cNvSpPr>
            <a:spLocks noChangeArrowheads="1"/>
          </p:cNvSpPr>
          <p:nvPr/>
        </p:nvSpPr>
        <p:spPr bwMode="auto">
          <a:xfrm>
            <a:off x="0" y="-185738"/>
            <a:ext cx="9144000"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pPr algn="just"/>
            <a:r>
              <a:rPr lang="en-US" altLang="en-US" sz="4000" b="1" i="1">
                <a:solidFill>
                  <a:srgbClr val="FF0000"/>
                </a:solidFill>
                <a:latin typeface="Times New Roman" panose="02020603050405020304" pitchFamily="18" charset="0"/>
              </a:rPr>
              <a:t>Specificity(TNR):</a:t>
            </a:r>
            <a:r>
              <a:rPr lang="en-US" altLang="en-US" sz="4800" b="1" i="1">
                <a:solidFill>
                  <a:srgbClr val="FF0000"/>
                </a:solidFill>
                <a:latin typeface="Times New Roman" panose="02020603050405020304" pitchFamily="18" charset="0"/>
              </a:rPr>
              <a:t>Ratio of true negatives and the total number of negative samples</a:t>
            </a:r>
            <a:r>
              <a:rPr lang="en-US" altLang="en-US" sz="4000" i="1">
                <a:latin typeface="Times New Roman" panose="02020603050405020304" pitchFamily="18" charset="0"/>
              </a:rPr>
              <a:t> </a:t>
            </a:r>
            <a:r>
              <a:rPr lang="en-US" altLang="en-US" sz="4000">
                <a:latin typeface="Times New Roman" panose="02020603050405020304" pitchFamily="18" charset="0"/>
              </a:rPr>
              <a:t>used in training. </a:t>
            </a:r>
            <a:endParaRPr lang="en-US" altLang="en-US" sz="5400"/>
          </a:p>
        </p:txBody>
      </p:sp>
      <p:graphicFrame>
        <p:nvGraphicFramePr>
          <p:cNvPr id="2050" name="Object 6">
            <a:extLst>
              <a:ext uri="{FF2B5EF4-FFF2-40B4-BE49-F238E27FC236}">
                <a16:creationId xmlns:a16="http://schemas.microsoft.com/office/drawing/2014/main" id="{F95BC38D-98AF-4A9D-A2F2-ED4ACB80643A}"/>
              </a:ext>
            </a:extLst>
          </p:cNvPr>
          <p:cNvGraphicFramePr>
            <a:graphicFrameLocks noChangeAspect="1"/>
          </p:cNvGraphicFramePr>
          <p:nvPr/>
        </p:nvGraphicFramePr>
        <p:xfrm>
          <a:off x="685800" y="2133600"/>
          <a:ext cx="6588125" cy="1187450"/>
        </p:xfrm>
        <a:graphic>
          <a:graphicData uri="http://schemas.openxmlformats.org/presentationml/2006/ole">
            <mc:AlternateContent xmlns:mc="http://schemas.openxmlformats.org/markup-compatibility/2006">
              <mc:Choice xmlns:v="urn:schemas-microsoft-com:vml" Requires="v">
                <p:oleObj spid="_x0000_s2056" name="Equation" r:id="rId3" imgW="2184120" imgH="393480" progId="Equation.DSMT4">
                  <p:embed/>
                </p:oleObj>
              </mc:Choice>
              <mc:Fallback>
                <p:oleObj name="Equation" r:id="rId3" imgW="2184120" imgH="393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133600"/>
                        <a:ext cx="6588125"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2" name="Picture 3">
            <a:extLst>
              <a:ext uri="{FF2B5EF4-FFF2-40B4-BE49-F238E27FC236}">
                <a16:creationId xmlns:a16="http://schemas.microsoft.com/office/drawing/2014/main" id="{0DCB160F-1E98-4F8C-B795-F409505D2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76600"/>
            <a:ext cx="9144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46BA5D6-5617-4A3A-A55F-694CC6BC81AD}"/>
              </a:ext>
            </a:extLst>
          </p:cNvPr>
          <p:cNvSpPr>
            <a:spLocks noChangeArrowheads="1"/>
          </p:cNvSpPr>
          <p:nvPr/>
        </p:nvSpPr>
        <p:spPr bwMode="auto">
          <a:xfrm>
            <a:off x="0" y="31750"/>
            <a:ext cx="9144000"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pPr algn="just"/>
            <a:r>
              <a:rPr lang="en-US" altLang="en-US" sz="4000" b="1">
                <a:solidFill>
                  <a:srgbClr val="0070C0"/>
                </a:solidFill>
                <a:latin typeface="Times New Roman" panose="02020603050405020304" pitchFamily="18" charset="0"/>
              </a:rPr>
              <a:t>Fall Out </a:t>
            </a:r>
            <a:r>
              <a:rPr lang="en-US" altLang="en-US" sz="4000" b="1">
                <a:solidFill>
                  <a:srgbClr val="FF0000"/>
                </a:solidFill>
                <a:latin typeface="Times New Roman" panose="02020603050405020304" pitchFamily="18" charset="0"/>
              </a:rPr>
              <a:t>is a measure of</a:t>
            </a:r>
          </a:p>
          <a:p>
            <a:pPr algn="just"/>
            <a:r>
              <a:rPr lang="en-US" altLang="en-US" sz="3600" b="1">
                <a:solidFill>
                  <a:srgbClr val="FF0000"/>
                </a:solidFill>
                <a:latin typeface="Times New Roman" panose="02020603050405020304" pitchFamily="18" charset="0"/>
              </a:rPr>
              <a:t>False  Positive Rate = False Acceptance Rate</a:t>
            </a:r>
          </a:p>
          <a:p>
            <a:pPr algn="just"/>
            <a:r>
              <a:rPr lang="en-US" altLang="en-US" sz="4000" b="1">
                <a:solidFill>
                  <a:srgbClr val="FF0000"/>
                </a:solidFill>
                <a:latin typeface="Times New Roman" panose="02020603050405020304" pitchFamily="18" charset="0"/>
              </a:rPr>
              <a:t>(FPR= FAR). </a:t>
            </a:r>
            <a:endParaRPr lang="en-US" altLang="en-US" sz="5400" b="1">
              <a:solidFill>
                <a:srgbClr val="FF0000"/>
              </a:solidFill>
            </a:endParaRPr>
          </a:p>
        </p:txBody>
      </p:sp>
      <p:graphicFrame>
        <p:nvGraphicFramePr>
          <p:cNvPr id="3075" name="Object 7">
            <a:extLst>
              <a:ext uri="{FF2B5EF4-FFF2-40B4-BE49-F238E27FC236}">
                <a16:creationId xmlns:a16="http://schemas.microsoft.com/office/drawing/2014/main" id="{0AF14219-77A7-458E-A6AE-3C188424F57A}"/>
              </a:ext>
            </a:extLst>
          </p:cNvPr>
          <p:cNvGraphicFramePr>
            <a:graphicFrameLocks noChangeAspect="1"/>
          </p:cNvGraphicFramePr>
          <p:nvPr/>
        </p:nvGraphicFramePr>
        <p:xfrm>
          <a:off x="98425" y="2325688"/>
          <a:ext cx="8651875" cy="2359025"/>
        </p:xfrm>
        <a:graphic>
          <a:graphicData uri="http://schemas.openxmlformats.org/presentationml/2006/ole">
            <mc:AlternateContent xmlns:mc="http://schemas.openxmlformats.org/markup-compatibility/2006">
              <mc:Choice xmlns:v="urn:schemas-microsoft-com:vml" Requires="v">
                <p:oleObj spid="_x0000_s3079" name="Equation" r:id="rId3" imgW="2234880" imgH="609480" progId="Equation.DSMT4">
                  <p:embed/>
                </p:oleObj>
              </mc:Choice>
              <mc:Fallback>
                <p:oleObj name="Equation" r:id="rId3" imgW="2234880" imgH="60948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 y="2325688"/>
                        <a:ext cx="8651875" cy="235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additive="base">
                                        <p:cTn id="13" dur="500" fill="hold"/>
                                        <p:tgtEl>
                                          <p:spTgt spid="3075"/>
                                        </p:tgtEl>
                                        <p:attrNameLst>
                                          <p:attrName>ppt_x</p:attrName>
                                        </p:attrNameLst>
                                      </p:cBhvr>
                                      <p:tavLst>
                                        <p:tav tm="0">
                                          <p:val>
                                            <p:strVal val="#ppt_x"/>
                                          </p:val>
                                        </p:tav>
                                        <p:tav tm="100000">
                                          <p:val>
                                            <p:strVal val="#ppt_x"/>
                                          </p:val>
                                        </p:tav>
                                      </p:tavLst>
                                    </p:anim>
                                    <p:anim calcmode="lin" valueType="num">
                                      <p:cBhvr additive="base">
                                        <p:cTn id="1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73AB38DA-0E48-4EB8-9A96-ECAB2D4CB1A6}"/>
              </a:ext>
            </a:extLst>
          </p:cNvPr>
          <p:cNvSpPr>
            <a:spLocks noGrp="1" noChangeArrowheads="1"/>
          </p:cNvSpPr>
          <p:nvPr>
            <p:ph type="body" idx="1"/>
          </p:nvPr>
        </p:nvSpPr>
        <p:spPr>
          <a:xfrm>
            <a:off x="0" y="0"/>
            <a:ext cx="9144000" cy="6858000"/>
          </a:xfrm>
        </p:spPr>
        <p:txBody>
          <a:bodyPr/>
          <a:lstStyle/>
          <a:p>
            <a:pPr eaLnBrk="1" hangingPunct="1">
              <a:lnSpc>
                <a:spcPct val="80000"/>
              </a:lnSpc>
              <a:buFont typeface="Arial" panose="020B0604020202020204" pitchFamily="34" charset="0"/>
              <a:buNone/>
            </a:pPr>
            <a:endParaRPr lang="en-US" altLang="en-US" b="1"/>
          </a:p>
          <a:p>
            <a:pPr eaLnBrk="1" hangingPunct="1">
              <a:lnSpc>
                <a:spcPct val="80000"/>
              </a:lnSpc>
            </a:pPr>
            <a:r>
              <a:rPr lang="en-US" altLang="en-US" sz="4000" b="1"/>
              <a:t>Like human brain, </a:t>
            </a:r>
            <a:r>
              <a:rPr lang="en-US" altLang="en-US" sz="4000" b="1">
                <a:solidFill>
                  <a:srgbClr val="FF0000"/>
                </a:solidFill>
              </a:rPr>
              <a:t>neural networks possess the ability to acquire and store knowledge. </a:t>
            </a:r>
          </a:p>
          <a:p>
            <a:pPr eaLnBrk="1" hangingPunct="1">
              <a:lnSpc>
                <a:spcPct val="80000"/>
              </a:lnSpc>
            </a:pPr>
            <a:endParaRPr lang="en-US" altLang="en-US" sz="4000" b="1"/>
          </a:p>
          <a:p>
            <a:pPr eaLnBrk="1" hangingPunct="1">
              <a:lnSpc>
                <a:spcPct val="80000"/>
              </a:lnSpc>
            </a:pPr>
            <a:r>
              <a:rPr lang="en-US" altLang="en-US" sz="4000" b="1"/>
              <a:t> NNs are well suited for domains of </a:t>
            </a:r>
            <a:r>
              <a:rPr lang="en-US" altLang="en-US" sz="4000" b="1">
                <a:solidFill>
                  <a:srgbClr val="FF0000"/>
                </a:solidFill>
              </a:rPr>
              <a:t>non-linearity</a:t>
            </a:r>
            <a:r>
              <a:rPr lang="en-US" altLang="en-US" sz="4000" b="1"/>
              <a:t> </a:t>
            </a:r>
            <a:r>
              <a:rPr lang="en-US" altLang="en-US" sz="4000" b="1">
                <a:solidFill>
                  <a:srgbClr val="FF0000"/>
                </a:solidFill>
              </a:rPr>
              <a:t>and high complexity that are ill defined, unknown, or just too complex</a:t>
            </a:r>
            <a:r>
              <a:rPr lang="en-US" altLang="en-US" sz="4000" b="1"/>
              <a:t> for standard programming practices. </a:t>
            </a:r>
          </a:p>
          <a:p>
            <a:pPr eaLnBrk="1" hangingPunct="1">
              <a:lnSpc>
                <a:spcPct val="80000"/>
              </a:lnSpc>
            </a:pPr>
            <a:endParaRPr lang="en-US" altLang="en-US" sz="4000" b="1"/>
          </a:p>
          <a:p>
            <a:pPr eaLnBrk="1" hangingPunct="1">
              <a:lnSpc>
                <a:spcPct val="80000"/>
              </a:lnSpc>
            </a:pPr>
            <a:r>
              <a:rPr lang="en-US" altLang="en-US" sz="3600" b="1"/>
              <a:t>Rather than explicit programming, </a:t>
            </a:r>
            <a:r>
              <a:rPr lang="en-US" altLang="en-US" sz="4800" b="1">
                <a:solidFill>
                  <a:srgbClr val="FF0000"/>
                </a:solidFill>
              </a:rPr>
              <a:t>learning algorithms</a:t>
            </a:r>
            <a:r>
              <a:rPr lang="en-US" altLang="en-US" sz="3600" b="1">
                <a:solidFill>
                  <a:srgbClr val="FF0000"/>
                </a:solidFill>
              </a:rPr>
              <a:t> </a:t>
            </a:r>
            <a:r>
              <a:rPr lang="en-US" altLang="en-US" sz="3600" b="1"/>
              <a:t>are used</a:t>
            </a:r>
            <a:r>
              <a:rPr lang="en-US" altLang="en-US" sz="4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058">
                                            <p:txEl>
                                              <p:pRg st="1" end="1"/>
                                            </p:txEl>
                                          </p:spTgt>
                                        </p:tgtEl>
                                        <p:attrNameLst>
                                          <p:attrName>style.visibility</p:attrName>
                                        </p:attrNameLst>
                                      </p:cBhvr>
                                      <p:to>
                                        <p:strVal val="visible"/>
                                      </p:to>
                                    </p:set>
                                    <p:anim calcmode="lin" valueType="num">
                                      <p:cBhvr additive="base">
                                        <p:cTn id="7" dur="500" fill="hold"/>
                                        <p:tgtEl>
                                          <p:spTgt spid="4505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5058">
                                            <p:txEl>
                                              <p:pRg st="3" end="3"/>
                                            </p:txEl>
                                          </p:spTgt>
                                        </p:tgtEl>
                                        <p:attrNameLst>
                                          <p:attrName>style.visibility</p:attrName>
                                        </p:attrNameLst>
                                      </p:cBhvr>
                                      <p:to>
                                        <p:strVal val="visible"/>
                                      </p:to>
                                    </p:set>
                                    <p:anim calcmode="lin" valueType="num">
                                      <p:cBhvr additive="base">
                                        <p:cTn id="13" dur="500" fill="hold"/>
                                        <p:tgtEl>
                                          <p:spTgt spid="4505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5058">
                                            <p:txEl>
                                              <p:pRg st="5" end="5"/>
                                            </p:txEl>
                                          </p:spTgt>
                                        </p:tgtEl>
                                        <p:attrNameLst>
                                          <p:attrName>style.visibility</p:attrName>
                                        </p:attrNameLst>
                                      </p:cBhvr>
                                      <p:to>
                                        <p:strVal val="visible"/>
                                      </p:to>
                                    </p:set>
                                    <p:anim calcmode="lin" valueType="num">
                                      <p:cBhvr additive="base">
                                        <p:cTn id="19" dur="500" fill="hold"/>
                                        <p:tgtEl>
                                          <p:spTgt spid="4505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1">
            <a:extLst>
              <a:ext uri="{FF2B5EF4-FFF2-40B4-BE49-F238E27FC236}">
                <a16:creationId xmlns:a16="http://schemas.microsoft.com/office/drawing/2014/main" id="{6C5C29BA-03F6-4DE6-90EB-650E9E914819}"/>
              </a:ext>
            </a:extLst>
          </p:cNvPr>
          <p:cNvSpPr>
            <a:spLocks noChangeArrowheads="1"/>
          </p:cNvSpPr>
          <p:nvPr/>
        </p:nvSpPr>
        <p:spPr bwMode="auto">
          <a:xfrm>
            <a:off x="0" y="1939925"/>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tabLst>
                <a:tab pos="438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8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8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8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8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8150" algn="l"/>
              </a:tabLst>
              <a:defRPr>
                <a:solidFill>
                  <a:schemeClr val="tx1"/>
                </a:solidFill>
                <a:latin typeface="Arial" panose="020B0604020202020204" pitchFamily="34" charset="0"/>
                <a:cs typeface="Arial" panose="020B0604020202020204" pitchFamily="34" charset="0"/>
              </a:defRPr>
            </a:lvl9pPr>
          </a:lstStyle>
          <a:p>
            <a:pPr algn="just"/>
            <a:r>
              <a:rPr lang="en-US" altLang="en-US" sz="3200" b="1" i="1">
                <a:latin typeface="Times New Roman" panose="02020603050405020304" pitchFamily="18" charset="0"/>
              </a:rPr>
              <a:t>Precision</a:t>
            </a:r>
            <a:r>
              <a:rPr lang="en-US" altLang="en-US" sz="3200">
                <a:latin typeface="Times New Roman" panose="02020603050405020304" pitchFamily="18" charset="0"/>
              </a:rPr>
              <a:t> also known as </a:t>
            </a:r>
            <a:r>
              <a:rPr lang="en-US" altLang="en-US" sz="3200" b="1">
                <a:latin typeface="Times New Roman" panose="02020603050405020304" pitchFamily="18" charset="0"/>
              </a:rPr>
              <a:t>Positive Predictive Value (PPV) is</a:t>
            </a:r>
            <a:endParaRPr lang="en-US" altLang="en-US" sz="3200">
              <a:latin typeface="Times New Roman" panose="02020603050405020304" pitchFamily="18" charset="0"/>
            </a:endParaRPr>
          </a:p>
          <a:p>
            <a:pPr algn="just"/>
            <a:r>
              <a:rPr lang="en-US" altLang="en-US" sz="3200" b="1">
                <a:solidFill>
                  <a:srgbClr val="FF0000"/>
                </a:solidFill>
                <a:latin typeface="Times New Roman" panose="02020603050405020304" pitchFamily="18" charset="0"/>
              </a:rPr>
              <a:t>Ratio of TP to all those who TESTED POSITIVE</a:t>
            </a:r>
            <a:r>
              <a:rPr lang="en-US" altLang="en-US" sz="3200" b="1">
                <a:latin typeface="Times New Roman" panose="02020603050405020304" pitchFamily="18" charset="0"/>
              </a:rPr>
              <a:t>, </a:t>
            </a:r>
          </a:p>
          <a:p>
            <a:pPr algn="just"/>
            <a:endParaRPr lang="en-US" altLang="en-US" sz="3200" b="1">
              <a:latin typeface="Times New Roman" panose="02020603050405020304" pitchFamily="18" charset="0"/>
            </a:endParaRPr>
          </a:p>
          <a:p>
            <a:pPr algn="just"/>
            <a:r>
              <a:rPr lang="en-US" altLang="en-US" sz="3200" b="1">
                <a:latin typeface="Times New Roman" panose="02020603050405020304" pitchFamily="18" charset="0"/>
              </a:rPr>
              <a:t>While </a:t>
            </a:r>
          </a:p>
          <a:p>
            <a:pPr algn="just"/>
            <a:r>
              <a:rPr lang="en-US" altLang="en-US" sz="3200" b="1">
                <a:latin typeface="Times New Roman" panose="02020603050405020304" pitchFamily="18" charset="0"/>
              </a:rPr>
              <a:t>Sensitivity (TPR) is </a:t>
            </a:r>
            <a:r>
              <a:rPr lang="en-US" altLang="en-US" sz="3200" b="1">
                <a:solidFill>
                  <a:srgbClr val="FF0000"/>
                </a:solidFill>
                <a:latin typeface="Times New Roman" panose="02020603050405020304" pitchFamily="18" charset="0"/>
              </a:rPr>
              <a:t>Ratio of TP to those who are TRULY POSITIVE</a:t>
            </a:r>
            <a:endParaRPr lang="en-US" altLang="en-US" sz="4400" b="1">
              <a:solidFill>
                <a:srgbClr val="FF0000"/>
              </a:solidFill>
            </a:endParaRPr>
          </a:p>
        </p:txBody>
      </p:sp>
      <p:sp>
        <p:nvSpPr>
          <p:cNvPr id="4101" name="Rectangle 3">
            <a:extLst>
              <a:ext uri="{FF2B5EF4-FFF2-40B4-BE49-F238E27FC236}">
                <a16:creationId xmlns:a16="http://schemas.microsoft.com/office/drawing/2014/main" id="{36CC94FE-60CA-430D-AD63-24DBC63C3D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graphicFrame>
        <p:nvGraphicFramePr>
          <p:cNvPr id="3074" name="Object 5">
            <a:extLst>
              <a:ext uri="{FF2B5EF4-FFF2-40B4-BE49-F238E27FC236}">
                <a16:creationId xmlns:a16="http://schemas.microsoft.com/office/drawing/2014/main" id="{59859B77-AC02-49E3-83C4-156D25D15D75}"/>
              </a:ext>
            </a:extLst>
          </p:cNvPr>
          <p:cNvGraphicFramePr>
            <a:graphicFrameLocks noChangeAspect="1"/>
          </p:cNvGraphicFramePr>
          <p:nvPr/>
        </p:nvGraphicFramePr>
        <p:xfrm>
          <a:off x="457200" y="5670550"/>
          <a:ext cx="8235950" cy="1187450"/>
        </p:xfrm>
        <a:graphic>
          <a:graphicData uri="http://schemas.openxmlformats.org/presentationml/2006/ole">
            <mc:AlternateContent xmlns:mc="http://schemas.openxmlformats.org/markup-compatibility/2006">
              <mc:Choice xmlns:v="urn:schemas-microsoft-com:vml" Requires="v">
                <p:oleObj spid="_x0000_s4109" name="Equation" r:id="rId3" imgW="2730240" imgH="393480" progId="Equation.3">
                  <p:embed/>
                </p:oleObj>
              </mc:Choice>
              <mc:Fallback>
                <p:oleObj name="Equation" r:id="rId3" imgW="2730240" imgH="393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670550"/>
                        <a:ext cx="823595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6">
            <a:extLst>
              <a:ext uri="{FF2B5EF4-FFF2-40B4-BE49-F238E27FC236}">
                <a16:creationId xmlns:a16="http://schemas.microsoft.com/office/drawing/2014/main" id="{587A394A-D66C-4D87-A89F-EC694991DE8A}"/>
              </a:ext>
            </a:extLst>
          </p:cNvPr>
          <p:cNvGraphicFramePr>
            <a:graphicFrameLocks noChangeAspect="1"/>
          </p:cNvGraphicFramePr>
          <p:nvPr/>
        </p:nvGraphicFramePr>
        <p:xfrm>
          <a:off x="2514600" y="3429000"/>
          <a:ext cx="4676775" cy="1050925"/>
        </p:xfrm>
        <a:graphic>
          <a:graphicData uri="http://schemas.openxmlformats.org/presentationml/2006/ole">
            <mc:AlternateContent xmlns:mc="http://schemas.openxmlformats.org/markup-compatibility/2006">
              <mc:Choice xmlns:v="urn:schemas-microsoft-com:vml" Requires="v">
                <p:oleObj spid="_x0000_s4110" name="Equation" r:id="rId5" imgW="1752480" imgH="393480" progId="Equation.3">
                  <p:embed/>
                </p:oleObj>
              </mc:Choice>
              <mc:Fallback>
                <p:oleObj name="Equation" r:id="rId5" imgW="1752480" imgH="3934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429000"/>
                        <a:ext cx="4676775" cy="1050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102" name="Picture 3">
            <a:extLst>
              <a:ext uri="{FF2B5EF4-FFF2-40B4-BE49-F238E27FC236}">
                <a16:creationId xmlns:a16="http://schemas.microsoft.com/office/drawing/2014/main" id="{B2A08858-58B9-4EF0-8FE1-CCB28713A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5400"/>
            <a:ext cx="9144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6">
                                            <p:txEl>
                                              <p:pRg st="0" end="0"/>
                                            </p:txEl>
                                          </p:spTgt>
                                        </p:tgtEl>
                                        <p:attrNameLst>
                                          <p:attrName>style.visibility</p:attrName>
                                        </p:attrNameLst>
                                      </p:cBhvr>
                                      <p:to>
                                        <p:strVal val="visible"/>
                                      </p:to>
                                    </p:set>
                                    <p:anim calcmode="lin" valueType="num">
                                      <p:cBhvr additive="base">
                                        <p:cTn id="7" dur="500" fill="hold"/>
                                        <p:tgtEl>
                                          <p:spTgt spid="307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6">
                                            <p:txEl>
                                              <p:pRg st="1" end="1"/>
                                            </p:txEl>
                                          </p:spTgt>
                                        </p:tgtEl>
                                        <p:attrNameLst>
                                          <p:attrName>style.visibility</p:attrName>
                                        </p:attrNameLst>
                                      </p:cBhvr>
                                      <p:to>
                                        <p:strVal val="visible"/>
                                      </p:to>
                                    </p:set>
                                    <p:anim calcmode="lin" valueType="num">
                                      <p:cBhvr additive="base">
                                        <p:cTn id="13" dur="500" fill="hold"/>
                                        <p:tgtEl>
                                          <p:spTgt spid="307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6">
                                            <p:txEl>
                                              <p:pRg st="3" end="3"/>
                                            </p:txEl>
                                          </p:spTgt>
                                        </p:tgtEl>
                                        <p:attrNameLst>
                                          <p:attrName>style.visibility</p:attrName>
                                        </p:attrNameLst>
                                      </p:cBhvr>
                                      <p:to>
                                        <p:strVal val="visible"/>
                                      </p:to>
                                    </p:set>
                                    <p:anim calcmode="lin" valueType="num">
                                      <p:cBhvr additive="base">
                                        <p:cTn id="19" dur="500" fill="hold"/>
                                        <p:tgtEl>
                                          <p:spTgt spid="307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76">
                                            <p:txEl>
                                              <p:pRg st="4" end="4"/>
                                            </p:txEl>
                                          </p:spTgt>
                                        </p:tgtEl>
                                        <p:attrNameLst>
                                          <p:attrName>style.visibility</p:attrName>
                                        </p:attrNameLst>
                                      </p:cBhvr>
                                      <p:to>
                                        <p:strVal val="visible"/>
                                      </p:to>
                                    </p:set>
                                    <p:anim calcmode="lin" valueType="num">
                                      <p:cBhvr additive="base">
                                        <p:cTn id="25" dur="500" fill="hold"/>
                                        <p:tgtEl>
                                          <p:spTgt spid="307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7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anim calcmode="lin" valueType="num">
                                      <p:cBhvr additive="base">
                                        <p:cTn id="31" dur="500" fill="hold"/>
                                        <p:tgtEl>
                                          <p:spTgt spid="3075"/>
                                        </p:tgtEl>
                                        <p:attrNameLst>
                                          <p:attrName>ppt_x</p:attrName>
                                        </p:attrNameLst>
                                      </p:cBhvr>
                                      <p:tavLst>
                                        <p:tav tm="0">
                                          <p:val>
                                            <p:strVal val="#ppt_x"/>
                                          </p:val>
                                        </p:tav>
                                        <p:tav tm="100000">
                                          <p:val>
                                            <p:strVal val="#ppt_x"/>
                                          </p:val>
                                        </p:tav>
                                      </p:tavLst>
                                    </p:anim>
                                    <p:anim calcmode="lin" valueType="num">
                                      <p:cBhvr additive="base">
                                        <p:cTn id="32"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 calcmode="lin" valueType="num">
                                      <p:cBhvr additive="base">
                                        <p:cTn id="37" dur="500" fill="hold"/>
                                        <p:tgtEl>
                                          <p:spTgt spid="3074"/>
                                        </p:tgtEl>
                                        <p:attrNameLst>
                                          <p:attrName>ppt_x</p:attrName>
                                        </p:attrNameLst>
                                      </p:cBhvr>
                                      <p:tavLst>
                                        <p:tav tm="0">
                                          <p:val>
                                            <p:strVal val="#ppt_x"/>
                                          </p:val>
                                        </p:tav>
                                        <p:tav tm="100000">
                                          <p:val>
                                            <p:strVal val="#ppt_x"/>
                                          </p:val>
                                        </p:tav>
                                      </p:tavLst>
                                    </p:anim>
                                    <p:anim calcmode="lin" valueType="num">
                                      <p:cBhvr additive="base">
                                        <p:cTn id="3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a:extLst>
              <a:ext uri="{FF2B5EF4-FFF2-40B4-BE49-F238E27FC236}">
                <a16:creationId xmlns:a16="http://schemas.microsoft.com/office/drawing/2014/main" id="{3C6D94C5-4133-4913-B8C0-24DEA00AB2B8}"/>
              </a:ext>
            </a:extLst>
          </p:cNvPr>
          <p:cNvSpPr>
            <a:spLocks noChangeArrowheads="1"/>
          </p:cNvSpPr>
          <p:nvPr/>
        </p:nvSpPr>
        <p:spPr bwMode="auto">
          <a:xfrm>
            <a:off x="0" y="0"/>
            <a:ext cx="91440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solidFill>
                  <a:srgbClr val="FF0000"/>
                </a:solidFill>
              </a:rPr>
              <a:t>Precision</a:t>
            </a:r>
            <a:r>
              <a:rPr lang="en-US" altLang="en-US" sz="4000"/>
              <a:t> is defined as the fraction of elements correctly classified as positive out of all the elements the algorithm classified as positive,</a:t>
            </a:r>
          </a:p>
          <a:p>
            <a:pPr eaLnBrk="1" hangingPunct="1"/>
            <a:endParaRPr lang="en-US" altLang="en-US" sz="4000"/>
          </a:p>
          <a:p>
            <a:pPr eaLnBrk="1" hangingPunct="1"/>
            <a:r>
              <a:rPr lang="en-US" altLang="en-US" sz="4000"/>
              <a:t> whereas </a:t>
            </a:r>
          </a:p>
          <a:p>
            <a:pPr eaLnBrk="1" hangingPunct="1"/>
            <a:endParaRPr lang="en-US" altLang="en-US" sz="4000"/>
          </a:p>
          <a:p>
            <a:pPr eaLnBrk="1" hangingPunct="1"/>
            <a:r>
              <a:rPr lang="en-US" altLang="en-US" sz="4000">
                <a:solidFill>
                  <a:srgbClr val="FF0000"/>
                </a:solidFill>
              </a:rPr>
              <a:t>Sensitivity (Recall) </a:t>
            </a:r>
            <a:r>
              <a:rPr lang="en-US" altLang="en-US" sz="4000"/>
              <a:t> is the fraction of elements correctly classified as positive out of all the positive elements.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2066" name="Object 2">
            <a:extLst>
              <a:ext uri="{FF2B5EF4-FFF2-40B4-BE49-F238E27FC236}">
                <a16:creationId xmlns:a16="http://schemas.microsoft.com/office/drawing/2014/main" id="{45B4FFCE-5FAE-4205-BA38-7273C1B58FC1}"/>
              </a:ext>
            </a:extLst>
          </p:cNvPr>
          <p:cNvGraphicFramePr>
            <a:graphicFrameLocks noChangeAspect="1"/>
          </p:cNvGraphicFramePr>
          <p:nvPr/>
        </p:nvGraphicFramePr>
        <p:xfrm>
          <a:off x="914400" y="5505450"/>
          <a:ext cx="6804025" cy="1352550"/>
        </p:xfrm>
        <a:graphic>
          <a:graphicData uri="http://schemas.openxmlformats.org/presentationml/2006/ole">
            <mc:AlternateContent xmlns:mc="http://schemas.openxmlformats.org/markup-compatibility/2006">
              <mc:Choice xmlns:v="urn:schemas-microsoft-com:vml" Requires="v">
                <p:oleObj spid="_x0000_s5129" name="Equation" r:id="rId3" imgW="2108160" imgH="419040" progId="Equation.3">
                  <p:embed/>
                </p:oleObj>
              </mc:Choice>
              <mc:Fallback>
                <p:oleObj name="Equation" r:id="rId3" imgW="2108160" imgH="419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505450"/>
                        <a:ext cx="6804025"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a16="http://schemas.microsoft.com/office/drawing/2014/main" id="{A7B80982-41CB-450E-A4B3-E6C796C3BA6C}"/>
              </a:ext>
            </a:extLst>
          </p:cNvPr>
          <p:cNvSpPr>
            <a:spLocks noChangeArrowheads="1"/>
          </p:cNvSpPr>
          <p:nvPr/>
        </p:nvSpPr>
        <p:spPr bwMode="auto">
          <a:xfrm>
            <a:off x="0" y="3657600"/>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4000"/>
              <a:t>classification accuracy = </a:t>
            </a:r>
          </a:p>
          <a:p>
            <a:pPr eaLnBrk="1" hangingPunct="1"/>
            <a:r>
              <a:rPr lang="en-US" altLang="en-US" sz="4000"/>
              <a:t>correct predictions / total predictions  </a:t>
            </a:r>
            <a:r>
              <a:rPr lang="en-US" altLang="en-US" sz="4000">
                <a:solidFill>
                  <a:srgbClr val="FF0000"/>
                </a:solidFill>
              </a:rPr>
              <a:t>for two class classification</a:t>
            </a:r>
          </a:p>
        </p:txBody>
      </p:sp>
      <p:pic>
        <p:nvPicPr>
          <p:cNvPr id="5124" name="Picture 3">
            <a:extLst>
              <a:ext uri="{FF2B5EF4-FFF2-40B4-BE49-F238E27FC236}">
                <a16:creationId xmlns:a16="http://schemas.microsoft.com/office/drawing/2014/main" id="{D0D73B9B-90BC-406B-8EAE-616857AAEB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Box 4">
            <a:extLst>
              <a:ext uri="{FF2B5EF4-FFF2-40B4-BE49-F238E27FC236}">
                <a16:creationId xmlns:a16="http://schemas.microsoft.com/office/drawing/2014/main" id="{BAD34B41-AACE-4649-8834-CD7AC671115A}"/>
              </a:ext>
            </a:extLst>
          </p:cNvPr>
          <p:cNvSpPr txBox="1">
            <a:spLocks noChangeArrowheads="1"/>
          </p:cNvSpPr>
          <p:nvPr/>
        </p:nvSpPr>
        <p:spPr bwMode="auto">
          <a:xfrm>
            <a:off x="6477000" y="0"/>
            <a:ext cx="2667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CONFUSION MATRIX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2066"/>
                                        </p:tgtEl>
                                        <p:attrNameLst>
                                          <p:attrName>style.visibility</p:attrName>
                                        </p:attrNameLst>
                                      </p:cBhvr>
                                      <p:to>
                                        <p:strVal val="visible"/>
                                      </p:to>
                                    </p:set>
                                    <p:anim calcmode="lin" valueType="num">
                                      <p:cBhvr additive="base">
                                        <p:cTn id="13" dur="500" fill="hold"/>
                                        <p:tgtEl>
                                          <p:spTgt spid="472066"/>
                                        </p:tgtEl>
                                        <p:attrNameLst>
                                          <p:attrName>ppt_x</p:attrName>
                                        </p:attrNameLst>
                                      </p:cBhvr>
                                      <p:tavLst>
                                        <p:tav tm="0">
                                          <p:val>
                                            <p:strVal val="#ppt_x"/>
                                          </p:val>
                                        </p:tav>
                                        <p:tav tm="100000">
                                          <p:val>
                                            <p:strVal val="#ppt_x"/>
                                          </p:val>
                                        </p:tav>
                                      </p:tavLst>
                                    </p:anim>
                                    <p:anim calcmode="lin" valueType="num">
                                      <p:cBhvr additive="base">
                                        <p:cTn id="14" dur="500" fill="hold"/>
                                        <p:tgtEl>
                                          <p:spTgt spid="4720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
            <a:extLst>
              <a:ext uri="{FF2B5EF4-FFF2-40B4-BE49-F238E27FC236}">
                <a16:creationId xmlns:a16="http://schemas.microsoft.com/office/drawing/2014/main" id="{E4AFBDCA-62A9-433D-92D5-F8932C82964D}"/>
              </a:ext>
            </a:extLst>
          </p:cNvPr>
          <p:cNvGraphicFramePr>
            <a:graphicFrameLocks noChangeAspect="1"/>
          </p:cNvGraphicFramePr>
          <p:nvPr/>
        </p:nvGraphicFramePr>
        <p:xfrm>
          <a:off x="304800" y="3810000"/>
          <a:ext cx="8081963" cy="1339850"/>
        </p:xfrm>
        <a:graphic>
          <a:graphicData uri="http://schemas.openxmlformats.org/presentationml/2006/ole">
            <mc:AlternateContent xmlns:mc="http://schemas.openxmlformats.org/markup-compatibility/2006">
              <mc:Choice xmlns:v="urn:schemas-microsoft-com:vml" Requires="v">
                <p:oleObj spid="_x0000_s7175" name="Equation" r:id="rId3" imgW="2374560" imgH="393480" progId="Equation.3">
                  <p:embed/>
                </p:oleObj>
              </mc:Choice>
              <mc:Fallback>
                <p:oleObj name="Equation" r:id="rId3" imgW="2374560" imgH="393480" progId="Equation.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0"/>
                        <a:ext cx="8081963"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3" name="TextBox 5">
            <a:extLst>
              <a:ext uri="{FF2B5EF4-FFF2-40B4-BE49-F238E27FC236}">
                <a16:creationId xmlns:a16="http://schemas.microsoft.com/office/drawing/2014/main" id="{C8C42D33-EB9D-4D43-BBD3-53BD786A862F}"/>
              </a:ext>
            </a:extLst>
          </p:cNvPr>
          <p:cNvSpPr txBox="1">
            <a:spLocks noChangeArrowheads="1"/>
          </p:cNvSpPr>
          <p:nvPr/>
        </p:nvSpPr>
        <p:spPr bwMode="auto">
          <a:xfrm>
            <a:off x="0" y="60960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solidFill>
                  <a:srgbClr val="FF0000"/>
                </a:solidFill>
              </a:rPr>
              <a:t>F-measure</a:t>
            </a:r>
            <a:r>
              <a:rPr lang="en-US" altLang="en-US" sz="3600"/>
              <a:t> is combined representation of precision (PPV) and Sensitivity/Recall(TPR)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818" name="Picture 2">
            <a:extLst>
              <a:ext uri="{FF2B5EF4-FFF2-40B4-BE49-F238E27FC236}">
                <a16:creationId xmlns:a16="http://schemas.microsoft.com/office/drawing/2014/main" id="{E6261105-697B-4059-B818-B2F6541896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76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CBE959E-EAC0-4C8B-8834-FC4665F781A6}"/>
              </a:ext>
            </a:extLst>
          </p:cNvPr>
          <p:cNvSpPr txBox="1">
            <a:spLocks noChangeArrowheads="1"/>
          </p:cNvSpPr>
          <p:nvPr/>
        </p:nvSpPr>
        <p:spPr bwMode="auto">
          <a:xfrm>
            <a:off x="3581400" y="0"/>
            <a:ext cx="5562600" cy="661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Harmonic Mean is more intuitive than Arithmetic Mean when computing mean of ratios.</a:t>
            </a:r>
          </a:p>
          <a:p>
            <a:pPr eaLnBrk="1" hangingPunct="1"/>
            <a:endParaRPr lang="en-US" altLang="en-US" sz="2400" b="1"/>
          </a:p>
          <a:p>
            <a:pPr eaLnBrk="1" hangingPunct="1"/>
            <a:r>
              <a:rPr lang="en-US" altLang="en-US" sz="2000" b="1">
                <a:solidFill>
                  <a:srgbClr val="FF0000"/>
                </a:solidFill>
              </a:rPr>
              <a:t>Example : A finger print recognition has Precision of 1.0 and Recall of 0.2.</a:t>
            </a:r>
          </a:p>
          <a:p>
            <a:pPr eaLnBrk="1" hangingPunct="1"/>
            <a:endParaRPr lang="en-US" altLang="en-US" sz="2400" b="1"/>
          </a:p>
          <a:p>
            <a:pPr eaLnBrk="1" hangingPunct="1"/>
            <a:r>
              <a:rPr lang="en-US" altLang="en-US" sz="2400" b="1"/>
              <a:t>Intuitively , the total performance of the system should be very low because the system  covers correctly only 20%  of the registered finger prints, which is almost useless.</a:t>
            </a:r>
          </a:p>
          <a:p>
            <a:pPr eaLnBrk="1" hangingPunct="1"/>
            <a:endParaRPr lang="en-US" altLang="en-US" sz="2400" b="1"/>
          </a:p>
          <a:p>
            <a:pPr eaLnBrk="1" hangingPunct="1"/>
            <a:r>
              <a:rPr lang="en-US" altLang="en-US" sz="2400" b="1"/>
              <a:t>Arithmetic Mean  of 1.0 and 0.2 is 0.6</a:t>
            </a:r>
          </a:p>
          <a:p>
            <a:pPr eaLnBrk="1" hangingPunct="1"/>
            <a:endParaRPr lang="en-US" altLang="en-US" sz="2400" b="1"/>
          </a:p>
          <a:p>
            <a:pPr eaLnBrk="1" hangingPunct="1"/>
            <a:r>
              <a:rPr lang="en-US" altLang="en-US" sz="2400" b="1"/>
              <a:t>HM is  2x1x.2/ (1+.2) = 1/3= 0.333-more reasonable score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30818"/>
                                        </p:tgtEl>
                                        <p:attrNameLst>
                                          <p:attrName>style.visibility</p:attrName>
                                        </p:attrNameLst>
                                      </p:cBhvr>
                                      <p:to>
                                        <p:strVal val="visible"/>
                                      </p:to>
                                    </p:set>
                                    <p:anim calcmode="lin" valueType="num">
                                      <p:cBhvr additive="base">
                                        <p:cTn id="7" dur="500" fill="hold"/>
                                        <p:tgtEl>
                                          <p:spTgt spid="930818"/>
                                        </p:tgtEl>
                                        <p:attrNameLst>
                                          <p:attrName>ppt_x</p:attrName>
                                        </p:attrNameLst>
                                      </p:cBhvr>
                                      <p:tavLst>
                                        <p:tav tm="0">
                                          <p:val>
                                            <p:strVal val="#ppt_x"/>
                                          </p:val>
                                        </p:tav>
                                        <p:tav tm="100000">
                                          <p:val>
                                            <p:strVal val="#ppt_x"/>
                                          </p:val>
                                        </p:tav>
                                      </p:tavLst>
                                    </p:anim>
                                    <p:anim calcmode="lin" valueType="num">
                                      <p:cBhvr additive="base">
                                        <p:cTn id="8" dur="500" fill="hold"/>
                                        <p:tgtEl>
                                          <p:spTgt spid="9308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3" name="Picture 7">
            <a:extLst>
              <a:ext uri="{FF2B5EF4-FFF2-40B4-BE49-F238E27FC236}">
                <a16:creationId xmlns:a16="http://schemas.microsoft.com/office/drawing/2014/main" id="{263D697C-D870-4BFC-AA24-B1B5D79E6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3962400"/>
            <a:ext cx="90392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1BE333F6-3D10-493D-BD52-B70BD065FD48}"/>
              </a:ext>
            </a:extLst>
          </p:cNvPr>
          <p:cNvSpPr txBox="1">
            <a:spLocks noChangeArrowheads="1"/>
          </p:cNvSpPr>
          <p:nvPr/>
        </p:nvSpPr>
        <p:spPr bwMode="auto">
          <a:xfrm>
            <a:off x="0" y="0"/>
            <a:ext cx="32766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TRUE POSITIVE :</a:t>
            </a:r>
          </a:p>
          <a:p>
            <a:pPr eaLnBrk="1" hangingPunct="1"/>
            <a:r>
              <a:rPr lang="en-US" altLang="en-US" sz="2800"/>
              <a:t> </a:t>
            </a:r>
            <a:r>
              <a:rPr lang="en-US" altLang="en-US" sz="2800">
                <a:solidFill>
                  <a:srgbClr val="FF0000"/>
                </a:solidFill>
              </a:rPr>
              <a:t>5</a:t>
            </a:r>
          </a:p>
          <a:p>
            <a:pPr eaLnBrk="1" hangingPunct="1"/>
            <a:r>
              <a:rPr lang="en-US" altLang="en-US" sz="2800"/>
              <a:t>FALSE POSITIVE: </a:t>
            </a:r>
          </a:p>
          <a:p>
            <a:pPr eaLnBrk="1" hangingPunct="1"/>
            <a:r>
              <a:rPr lang="en-US" altLang="en-US" sz="2800">
                <a:solidFill>
                  <a:srgbClr val="FF0000"/>
                </a:solidFill>
              </a:rPr>
              <a:t>2</a:t>
            </a:r>
          </a:p>
          <a:p>
            <a:pPr eaLnBrk="1" hangingPunct="1"/>
            <a:endParaRPr lang="en-US" altLang="en-US" sz="2800"/>
          </a:p>
          <a:p>
            <a:pPr eaLnBrk="1" hangingPunct="1"/>
            <a:r>
              <a:rPr lang="en-US" altLang="en-US" sz="2800"/>
              <a:t>FALSE NEGATIVE</a:t>
            </a:r>
          </a:p>
          <a:p>
            <a:pPr eaLnBrk="1" hangingPunct="1"/>
            <a:r>
              <a:rPr lang="en-US" altLang="en-US" sz="2800">
                <a:solidFill>
                  <a:srgbClr val="FF0000"/>
                </a:solidFill>
              </a:rPr>
              <a:t> :3</a:t>
            </a:r>
          </a:p>
          <a:p>
            <a:pPr eaLnBrk="1" hangingPunct="1"/>
            <a:r>
              <a:rPr lang="en-US" altLang="en-US" sz="2800"/>
              <a:t>TRUE NEGATIVE:</a:t>
            </a:r>
          </a:p>
          <a:p>
            <a:pPr eaLnBrk="1" hangingPunct="1"/>
            <a:r>
              <a:rPr lang="en-US" altLang="en-US" sz="2800">
                <a:solidFill>
                  <a:srgbClr val="FF0000"/>
                </a:solidFill>
              </a:rPr>
              <a:t>17</a:t>
            </a:r>
          </a:p>
        </p:txBody>
      </p:sp>
      <p:pic>
        <p:nvPicPr>
          <p:cNvPr id="172036" name="Picture 5">
            <a:extLst>
              <a:ext uri="{FF2B5EF4-FFF2-40B4-BE49-F238E27FC236}">
                <a16:creationId xmlns:a16="http://schemas.microsoft.com/office/drawing/2014/main" id="{B6667F34-B7C9-4E8C-97DA-530DED9E6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0"/>
            <a:ext cx="5857875"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6263"/>
                                        </p:tgtEl>
                                        <p:attrNameLst>
                                          <p:attrName>style.visibility</p:attrName>
                                        </p:attrNameLst>
                                      </p:cBhvr>
                                      <p:to>
                                        <p:strVal val="visible"/>
                                      </p:to>
                                    </p:set>
                                    <p:anim calcmode="lin" valueType="num">
                                      <p:cBhvr additive="base">
                                        <p:cTn id="7" dur="500" fill="hold"/>
                                        <p:tgtEl>
                                          <p:spTgt spid="96263"/>
                                        </p:tgtEl>
                                        <p:attrNameLst>
                                          <p:attrName>ppt_x</p:attrName>
                                        </p:attrNameLst>
                                      </p:cBhvr>
                                      <p:tavLst>
                                        <p:tav tm="0">
                                          <p:val>
                                            <p:strVal val="#ppt_x"/>
                                          </p:val>
                                        </p:tav>
                                        <p:tav tm="100000">
                                          <p:val>
                                            <p:strVal val="#ppt_x"/>
                                          </p:val>
                                        </p:tav>
                                      </p:tavLst>
                                    </p:anim>
                                    <p:anim calcmode="lin" valueType="num">
                                      <p:cBhvr additive="base">
                                        <p:cTn id="8" dur="500" fill="hold"/>
                                        <p:tgtEl>
                                          <p:spTgt spid="962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 calcmode="lin" valueType="num">
                                      <p:cBhvr additive="base">
                                        <p:cTn id="5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2">
            <a:extLst>
              <a:ext uri="{FF2B5EF4-FFF2-40B4-BE49-F238E27FC236}">
                <a16:creationId xmlns:a16="http://schemas.microsoft.com/office/drawing/2014/main" id="{73DFD00B-8121-4CE6-8502-4BFE91FE6D8A}"/>
              </a:ext>
            </a:extLst>
          </p:cNvPr>
          <p:cNvSpPr>
            <a:spLocks noChangeArrowheads="1"/>
          </p:cNvSpPr>
          <p:nvPr/>
        </p:nvSpPr>
        <p:spPr bwMode="auto">
          <a:xfrm>
            <a:off x="1066800" y="6129338"/>
            <a:ext cx="7772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15000"/>
              </a:lnSpc>
            </a:pPr>
            <a:r>
              <a:rPr lang="en-US" altLang="en-US" sz="3600" b="1">
                <a:solidFill>
                  <a:srgbClr val="FF0000"/>
                </a:solidFill>
                <a:latin typeface="Times New Roman" panose="02020603050405020304" pitchFamily="18" charset="0"/>
                <a:ea typeface="Calibri" panose="020F0502020204030204" pitchFamily="34" charset="0"/>
                <a:cs typeface="Mangal" panose="02040503050203030202" pitchFamily="18" charset="0"/>
              </a:rPr>
              <a:t>Sensitivity</a:t>
            </a:r>
            <a:r>
              <a:rPr lang="en-US" altLang="en-US" sz="3600" b="1" baseline="-25000">
                <a:solidFill>
                  <a:srgbClr val="FF0000"/>
                </a:solidFill>
                <a:latin typeface="Times New Roman" panose="02020603050405020304" pitchFamily="18" charset="0"/>
                <a:ea typeface="Calibri" panose="020F0502020204030204" pitchFamily="34" charset="0"/>
                <a:cs typeface="Mangal" panose="02040503050203030202" pitchFamily="18" charset="0"/>
              </a:rPr>
              <a:t> A</a:t>
            </a:r>
            <a:r>
              <a:rPr lang="en-US" altLang="en-US" sz="3200" b="1">
                <a:solidFill>
                  <a:srgbClr val="FF0000"/>
                </a:solidFill>
                <a:latin typeface="Calibri" panose="020F0502020204030204" pitchFamily="34" charset="0"/>
                <a:ea typeface="Calibri" panose="020F0502020204030204" pitchFamily="34" charset="0"/>
                <a:cs typeface="Mangal" panose="02040503050203030202" pitchFamily="18" charset="0"/>
              </a:rPr>
              <a:t> </a:t>
            </a:r>
            <a:r>
              <a:rPr lang="en-US" altLang="en-US" sz="3600" b="1">
                <a:solidFill>
                  <a:srgbClr val="FF0000"/>
                </a:solidFill>
                <a:latin typeface="Times New Roman" panose="02020603050405020304" pitchFamily="18" charset="0"/>
                <a:ea typeface="Calibri" panose="020F0502020204030204" pitchFamily="34" charset="0"/>
                <a:cs typeface="Mangal" panose="02040503050203030202" pitchFamily="18" charset="0"/>
              </a:rPr>
              <a:t>= TP/(TP+FN)</a:t>
            </a:r>
            <a:endParaRPr lang="en-US" altLang="en-US" sz="3200" b="1">
              <a:solidFill>
                <a:srgbClr val="FF0000"/>
              </a:solidFill>
              <a:latin typeface="Calibri" panose="020F0502020204030204" pitchFamily="34" charset="0"/>
              <a:ea typeface="Calibri" panose="020F0502020204030204" pitchFamily="34" charset="0"/>
              <a:cs typeface="Mangal" panose="02040503050203030202" pitchFamily="18" charset="0"/>
            </a:endParaRPr>
          </a:p>
        </p:txBody>
      </p:sp>
      <p:pic>
        <p:nvPicPr>
          <p:cNvPr id="143365" name="Picture 5">
            <a:extLst>
              <a:ext uri="{FF2B5EF4-FFF2-40B4-BE49-F238E27FC236}">
                <a16:creationId xmlns:a16="http://schemas.microsoft.com/office/drawing/2014/main" id="{BBFE2EBE-5639-410E-A7B9-6BCCC073A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2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363"/>
                                        </p:tgtEl>
                                        <p:attrNameLst>
                                          <p:attrName>style.visibility</p:attrName>
                                        </p:attrNameLst>
                                      </p:cBhvr>
                                      <p:to>
                                        <p:strVal val="visible"/>
                                      </p:to>
                                    </p:set>
                                    <p:anim calcmode="lin" valueType="num">
                                      <p:cBhvr additive="base">
                                        <p:cTn id="7" dur="500" fill="hold"/>
                                        <p:tgtEl>
                                          <p:spTgt spid="143363"/>
                                        </p:tgtEl>
                                        <p:attrNameLst>
                                          <p:attrName>ppt_x</p:attrName>
                                        </p:attrNameLst>
                                      </p:cBhvr>
                                      <p:tavLst>
                                        <p:tav tm="0">
                                          <p:val>
                                            <p:strVal val="#ppt_x"/>
                                          </p:val>
                                        </p:tav>
                                        <p:tav tm="100000">
                                          <p:val>
                                            <p:strVal val="#ppt_x"/>
                                          </p:val>
                                        </p:tav>
                                      </p:tavLst>
                                    </p:anim>
                                    <p:anim calcmode="lin" valueType="num">
                                      <p:cBhvr additive="base">
                                        <p:cTn id="8" dur="500" fill="hold"/>
                                        <p:tgtEl>
                                          <p:spTgt spid="1433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3365"/>
                                        </p:tgtEl>
                                        <p:attrNameLst>
                                          <p:attrName>style.visibility</p:attrName>
                                        </p:attrNameLst>
                                      </p:cBhvr>
                                      <p:to>
                                        <p:strVal val="visible"/>
                                      </p:to>
                                    </p:set>
                                    <p:anim calcmode="lin" valueType="num">
                                      <p:cBhvr additive="base">
                                        <p:cTn id="13" dur="500" fill="hold"/>
                                        <p:tgtEl>
                                          <p:spTgt spid="143365"/>
                                        </p:tgtEl>
                                        <p:attrNameLst>
                                          <p:attrName>ppt_x</p:attrName>
                                        </p:attrNameLst>
                                      </p:cBhvr>
                                      <p:tavLst>
                                        <p:tav tm="0">
                                          <p:val>
                                            <p:strVal val="#ppt_x"/>
                                          </p:val>
                                        </p:tav>
                                        <p:tav tm="100000">
                                          <p:val>
                                            <p:strVal val="#ppt_x"/>
                                          </p:val>
                                        </p:tav>
                                      </p:tavLst>
                                    </p:anim>
                                    <p:anim calcmode="lin" valueType="num">
                                      <p:cBhvr additive="base">
                                        <p:cTn id="14" dur="500" fill="hold"/>
                                        <p:tgtEl>
                                          <p:spTgt spid="1433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2">
            <a:extLst>
              <a:ext uri="{FF2B5EF4-FFF2-40B4-BE49-F238E27FC236}">
                <a16:creationId xmlns:a16="http://schemas.microsoft.com/office/drawing/2014/main" id="{043258A3-C0A0-4FF5-9A54-0CD4DCAA8B1C}"/>
              </a:ext>
            </a:extLst>
          </p:cNvPr>
          <p:cNvSpPr>
            <a:spLocks noChangeArrowheads="1"/>
          </p:cNvSpPr>
          <p:nvPr/>
        </p:nvSpPr>
        <p:spPr bwMode="auto">
          <a:xfrm>
            <a:off x="609600" y="5943600"/>
            <a:ext cx="853440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115000"/>
              </a:lnSpc>
            </a:pPr>
            <a:r>
              <a:rPr lang="en-US" altLang="en-US" sz="3200" b="1">
                <a:solidFill>
                  <a:srgbClr val="FF0000"/>
                </a:solidFill>
                <a:latin typeface="Times New Roman" panose="02020603050405020304" pitchFamily="18" charset="0"/>
                <a:ea typeface="Calibri" panose="020F0502020204030204" pitchFamily="34" charset="0"/>
                <a:cs typeface="Mangal" panose="02040503050203030202" pitchFamily="18" charset="0"/>
              </a:rPr>
              <a:t>Specificity</a:t>
            </a:r>
            <a:r>
              <a:rPr lang="en-US" altLang="en-US" sz="3200" b="1" baseline="-25000">
                <a:solidFill>
                  <a:srgbClr val="FF0000"/>
                </a:solidFill>
                <a:latin typeface="Times New Roman" panose="02020603050405020304" pitchFamily="18" charset="0"/>
                <a:ea typeface="Calibri" panose="020F0502020204030204" pitchFamily="34" charset="0"/>
                <a:cs typeface="Mangal" panose="02040503050203030202" pitchFamily="18" charset="0"/>
              </a:rPr>
              <a:t>A</a:t>
            </a:r>
            <a:r>
              <a:rPr lang="en-US" altLang="en-US" sz="3200" b="1">
                <a:solidFill>
                  <a:srgbClr val="FF0000"/>
                </a:solidFill>
                <a:latin typeface="Times New Roman" panose="02020603050405020304" pitchFamily="18" charset="0"/>
                <a:ea typeface="Calibri" panose="020F0502020204030204" pitchFamily="34" charset="0"/>
                <a:cs typeface="Mangal" panose="02040503050203030202" pitchFamily="18" charset="0"/>
              </a:rPr>
              <a:t> </a:t>
            </a:r>
            <a:r>
              <a:rPr lang="en-US" altLang="en-US" sz="2800" b="1">
                <a:solidFill>
                  <a:srgbClr val="FF0000"/>
                </a:solidFill>
                <a:latin typeface="Calibri" panose="020F0502020204030204" pitchFamily="34" charset="0"/>
                <a:ea typeface="Calibri" panose="020F0502020204030204" pitchFamily="34" charset="0"/>
                <a:cs typeface="Mangal" panose="02040503050203030202" pitchFamily="18" charset="0"/>
              </a:rPr>
              <a:t> </a:t>
            </a:r>
            <a:r>
              <a:rPr lang="en-US" altLang="en-US" sz="3200" b="1">
                <a:solidFill>
                  <a:srgbClr val="FF0000"/>
                </a:solidFill>
                <a:latin typeface="Times New Roman" panose="02020603050405020304" pitchFamily="18" charset="0"/>
                <a:ea typeface="Calibri" panose="020F0502020204030204" pitchFamily="34" charset="0"/>
                <a:cs typeface="Mangal" panose="02040503050203030202" pitchFamily="18" charset="0"/>
              </a:rPr>
              <a:t>= TN/(TN+FP)</a:t>
            </a:r>
            <a:endParaRPr lang="en-US" altLang="en-US" sz="2800" b="1">
              <a:solidFill>
                <a:srgbClr val="FF0000"/>
              </a:solidFill>
              <a:latin typeface="Calibri" panose="020F0502020204030204" pitchFamily="34" charset="0"/>
              <a:ea typeface="Calibri" panose="020F0502020204030204" pitchFamily="34" charset="0"/>
              <a:cs typeface="Mangal" panose="02040503050203030202" pitchFamily="18" charset="0"/>
            </a:endParaRPr>
          </a:p>
        </p:txBody>
      </p:sp>
      <p:pic>
        <p:nvPicPr>
          <p:cNvPr id="144390" name="Picture 6">
            <a:extLst>
              <a:ext uri="{FF2B5EF4-FFF2-40B4-BE49-F238E27FC236}">
                <a16:creationId xmlns:a16="http://schemas.microsoft.com/office/drawing/2014/main" id="{64CDF419-5B73-4EAF-B319-215F68083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3048000"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4" name="Picture 7">
            <a:extLst>
              <a:ext uri="{FF2B5EF4-FFF2-40B4-BE49-F238E27FC236}">
                <a16:creationId xmlns:a16="http://schemas.microsoft.com/office/drawing/2014/main" id="{00D7A2E6-F331-401A-943E-8110347E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4800"/>
            <a:ext cx="3657600"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44387"/>
                                        </p:tgtEl>
                                        <p:attrNameLst>
                                          <p:attrName>style.visibility</p:attrName>
                                        </p:attrNameLst>
                                      </p:cBhvr>
                                      <p:to>
                                        <p:strVal val="visible"/>
                                      </p:to>
                                    </p:set>
                                    <p:anim calcmode="lin" valueType="num">
                                      <p:cBhvr additive="base">
                                        <p:cTn id="7" dur="500" fill="hold"/>
                                        <p:tgtEl>
                                          <p:spTgt spid="144387"/>
                                        </p:tgtEl>
                                        <p:attrNameLst>
                                          <p:attrName>ppt_x</p:attrName>
                                        </p:attrNameLst>
                                      </p:cBhvr>
                                      <p:tavLst>
                                        <p:tav tm="0">
                                          <p:val>
                                            <p:strVal val="#ppt_x"/>
                                          </p:val>
                                        </p:tav>
                                        <p:tav tm="100000">
                                          <p:val>
                                            <p:strVal val="#ppt_x"/>
                                          </p:val>
                                        </p:tav>
                                      </p:tavLst>
                                    </p:anim>
                                    <p:anim calcmode="lin" valueType="num">
                                      <p:cBhvr additive="base">
                                        <p:cTn id="8" dur="500" fill="hold"/>
                                        <p:tgtEl>
                                          <p:spTgt spid="1443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4387"/>
                                        </p:tgtEl>
                                        <p:attrNameLst>
                                          <p:attrName>style.visibility</p:attrName>
                                        </p:attrNameLst>
                                      </p:cBhvr>
                                      <p:to>
                                        <p:strVal val="visible"/>
                                      </p:to>
                                    </p:set>
                                    <p:anim calcmode="lin" valueType="num">
                                      <p:cBhvr additive="base">
                                        <p:cTn id="13" dur="500" fill="hold"/>
                                        <p:tgtEl>
                                          <p:spTgt spid="144387"/>
                                        </p:tgtEl>
                                        <p:attrNameLst>
                                          <p:attrName>ppt_x</p:attrName>
                                        </p:attrNameLst>
                                      </p:cBhvr>
                                      <p:tavLst>
                                        <p:tav tm="0">
                                          <p:val>
                                            <p:strVal val="#ppt_x"/>
                                          </p:val>
                                        </p:tav>
                                        <p:tav tm="100000">
                                          <p:val>
                                            <p:strVal val="#ppt_x"/>
                                          </p:val>
                                        </p:tav>
                                      </p:tavLst>
                                    </p:anim>
                                    <p:anim calcmode="lin" valueType="num">
                                      <p:cBhvr additive="base">
                                        <p:cTn id="14" dur="500" fill="hold"/>
                                        <p:tgtEl>
                                          <p:spTgt spid="1443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4390"/>
                                        </p:tgtEl>
                                        <p:attrNameLst>
                                          <p:attrName>style.visibility</p:attrName>
                                        </p:attrNameLst>
                                      </p:cBhvr>
                                      <p:to>
                                        <p:strVal val="visible"/>
                                      </p:to>
                                    </p:set>
                                    <p:anim calcmode="lin" valueType="num">
                                      <p:cBhvr additive="base">
                                        <p:cTn id="19" dur="500" fill="hold"/>
                                        <p:tgtEl>
                                          <p:spTgt spid="144390"/>
                                        </p:tgtEl>
                                        <p:attrNameLst>
                                          <p:attrName>ppt_x</p:attrName>
                                        </p:attrNameLst>
                                      </p:cBhvr>
                                      <p:tavLst>
                                        <p:tav tm="0">
                                          <p:val>
                                            <p:strVal val="#ppt_x"/>
                                          </p:val>
                                        </p:tav>
                                        <p:tav tm="100000">
                                          <p:val>
                                            <p:strVal val="#ppt_x"/>
                                          </p:val>
                                        </p:tav>
                                      </p:tavLst>
                                    </p:anim>
                                    <p:anim calcmode="lin" valueType="num">
                                      <p:cBhvr additive="base">
                                        <p:cTn id="20" dur="500" fill="hold"/>
                                        <p:tgtEl>
                                          <p:spTgt spid="144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7" grpId="0"/>
      <p:bldP spid="14438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1" name="Rectangle 1">
            <a:extLst>
              <a:ext uri="{FF2B5EF4-FFF2-40B4-BE49-F238E27FC236}">
                <a16:creationId xmlns:a16="http://schemas.microsoft.com/office/drawing/2014/main" id="{CA0965E2-E6B4-41A8-BC6E-520765706466}"/>
              </a:ext>
            </a:extLst>
          </p:cNvPr>
          <p:cNvSpPr>
            <a:spLocks noChangeArrowheads="1"/>
          </p:cNvSpPr>
          <p:nvPr/>
        </p:nvSpPr>
        <p:spPr bwMode="auto">
          <a:xfrm>
            <a:off x="0" y="0"/>
            <a:ext cx="9144000" cy="8555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b="1">
                <a:solidFill>
                  <a:srgbClr val="FF0000"/>
                </a:solidFill>
                <a:latin typeface="Palatino Linotype" panose="02040502050505030304" pitchFamily="18" charset="0"/>
              </a:rPr>
              <a:t>Biometric System </a:t>
            </a:r>
            <a:r>
              <a:rPr lang="en-US" altLang="en-US" sz="3600" b="1">
                <a:solidFill>
                  <a:srgbClr val="FF0000"/>
                </a:solidFill>
              </a:rPr>
              <a:t>–</a:t>
            </a:r>
            <a:r>
              <a:rPr lang="en-US" altLang="en-US" sz="3600" b="1">
                <a:solidFill>
                  <a:srgbClr val="FF0000"/>
                </a:solidFill>
                <a:latin typeface="Palatino Linotype" panose="02040502050505030304" pitchFamily="18" charset="0"/>
              </a:rPr>
              <a:t> Type I &amp; II Errors</a:t>
            </a:r>
          </a:p>
          <a:p>
            <a:pPr eaLnBrk="1" hangingPunct="1"/>
            <a:r>
              <a:rPr lang="en-US" altLang="en-US" sz="3200" b="1"/>
              <a:t>A biometric recognition system can run in two different modes: </a:t>
            </a:r>
          </a:p>
          <a:p>
            <a:pPr eaLnBrk="1" hangingPunct="1">
              <a:buFont typeface="Wingdings" panose="05000000000000000000" pitchFamily="2" charset="2"/>
              <a:buChar char="ü"/>
            </a:pPr>
            <a:r>
              <a:rPr lang="en-US" altLang="en-US" sz="3200" b="1">
                <a:solidFill>
                  <a:srgbClr val="FF0000"/>
                </a:solidFill>
              </a:rPr>
              <a:t>Identification </a:t>
            </a:r>
          </a:p>
          <a:p>
            <a:pPr eaLnBrk="1" hangingPunct="1">
              <a:buFont typeface="Wingdings" panose="05000000000000000000" pitchFamily="2" charset="2"/>
              <a:buChar char="ü"/>
            </a:pPr>
            <a:r>
              <a:rPr lang="en-US" altLang="en-US" sz="3200" b="1">
                <a:solidFill>
                  <a:srgbClr val="FF0000"/>
                </a:solidFill>
              </a:rPr>
              <a:t> Verification</a:t>
            </a:r>
          </a:p>
          <a:p>
            <a:r>
              <a:rPr lang="en-US" altLang="en-US" sz="3200" b="1">
                <a:solidFill>
                  <a:srgbClr val="000000"/>
                </a:solidFill>
                <a:latin typeface="Lucida Grande"/>
              </a:rPr>
              <a:t>Human traits such as </a:t>
            </a:r>
            <a:r>
              <a:rPr lang="en-US" altLang="en-US" sz="3200" b="1" i="1">
                <a:solidFill>
                  <a:srgbClr val="000000"/>
                </a:solidFill>
                <a:latin typeface="Lucida Grande"/>
              </a:rPr>
              <a:t>finger prints, palm scan, voice patterns, retinal/iris </a:t>
            </a:r>
            <a:r>
              <a:rPr lang="en-US" altLang="en-US" sz="3200" b="1">
                <a:solidFill>
                  <a:srgbClr val="000000"/>
                </a:solidFill>
                <a:latin typeface="Lucida Grande"/>
              </a:rPr>
              <a:t>scan, etc. are utilized &amp; analyzed for identification purposes. </a:t>
            </a:r>
          </a:p>
          <a:p>
            <a:pPr eaLnBrk="1" hangingPunct="1">
              <a:buFont typeface="Wingdings" panose="05000000000000000000" pitchFamily="2" charset="2"/>
              <a:buChar char="ü"/>
            </a:pPr>
            <a:endParaRPr lang="en-US" altLang="en-US" sz="3200" b="1">
              <a:solidFill>
                <a:srgbClr val="FF0000"/>
              </a:solidFill>
            </a:endParaRPr>
          </a:p>
          <a:p>
            <a:pPr eaLnBrk="1" hangingPunct="1"/>
            <a:r>
              <a:rPr lang="en-US" altLang="en-US" sz="3200" b="1"/>
              <a:t>Identification is asking </a:t>
            </a:r>
            <a:r>
              <a:rPr lang="en-US" altLang="en-US" sz="4000" b="1">
                <a:solidFill>
                  <a:srgbClr val="FF0000"/>
                </a:solidFill>
              </a:rPr>
              <a:t>“who are you?”</a:t>
            </a:r>
            <a:r>
              <a:rPr lang="en-US" altLang="en-US" sz="4000" b="1"/>
              <a:t> </a:t>
            </a:r>
            <a:endParaRPr lang="en-US" altLang="en-US" sz="3200" b="1"/>
          </a:p>
          <a:p>
            <a:pPr eaLnBrk="1" hangingPunct="1"/>
            <a:endParaRPr lang="en-US" altLang="en-US" sz="3200" b="1"/>
          </a:p>
          <a:p>
            <a:pPr eaLnBrk="1" hangingPunct="1"/>
            <a:r>
              <a:rPr lang="en-US" altLang="en-US" sz="3200" b="1"/>
              <a:t>Verification, is the process of asking</a:t>
            </a:r>
          </a:p>
          <a:p>
            <a:pPr eaLnBrk="1" hangingPunct="1"/>
            <a:r>
              <a:rPr lang="en-US" altLang="en-US" sz="3200" b="1"/>
              <a:t> </a:t>
            </a:r>
            <a:r>
              <a:rPr lang="en-US" altLang="en-US" sz="4000" b="1">
                <a:solidFill>
                  <a:srgbClr val="FF0000"/>
                </a:solidFill>
              </a:rPr>
              <a:t>“are you who you say you are?”i.e.</a:t>
            </a:r>
            <a:r>
              <a:rPr lang="en-US" altLang="en-US" sz="4000" b="1"/>
              <a:t> </a:t>
            </a:r>
            <a:r>
              <a:rPr lang="en-US" altLang="en-US" sz="3200" b="1"/>
              <a:t>Proving your identity.</a:t>
            </a:r>
          </a:p>
          <a:p>
            <a:pPr eaLnBrk="1" hangingPunct="1"/>
            <a:endParaRPr lang="en-US" altLang="en-US" sz="3200"/>
          </a:p>
          <a:p>
            <a:endParaRPr lang="en-US" altLang="en-US" sz="2400" b="1">
              <a:solidFill>
                <a:srgbClr val="000000"/>
              </a:solidFill>
              <a:latin typeface="Lucida Grande"/>
            </a:endParaRPr>
          </a:p>
          <a:p>
            <a:endParaRPr lang="en-US" altLang="en-US" sz="2400">
              <a:solidFill>
                <a:srgbClr val="000000"/>
              </a:solidFill>
              <a:latin typeface="Lucida Grande"/>
            </a:endParaRPr>
          </a:p>
        </p:txBody>
      </p:sp>
      <p:sp>
        <p:nvSpPr>
          <p:cNvPr id="179203" name="AutoShape 2" descr="🙂">
            <a:extLst>
              <a:ext uri="{FF2B5EF4-FFF2-40B4-BE49-F238E27FC236}">
                <a16:creationId xmlns:a16="http://schemas.microsoft.com/office/drawing/2014/main" id="{D2E8927D-3ECE-4BBB-9589-E866B69A8B80}"/>
              </a:ext>
            </a:extLst>
          </p:cNvPr>
          <p:cNvSpPr>
            <a:spLocks noChangeAspect="1" noChangeArrowheads="1"/>
          </p:cNvSpPr>
          <p:nvPr/>
        </p:nvSpPr>
        <p:spPr bwMode="auto">
          <a:xfrm>
            <a:off x="1752600" y="2365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6241">
                                            <p:bg/>
                                          </p:spTgt>
                                        </p:tgtEl>
                                        <p:attrNameLst>
                                          <p:attrName>style.visibility</p:attrName>
                                        </p:attrNameLst>
                                      </p:cBhvr>
                                      <p:to>
                                        <p:strVal val="visible"/>
                                      </p:to>
                                    </p:set>
                                    <p:anim calcmode="lin" valueType="num">
                                      <p:cBhvr additive="base">
                                        <p:cTn id="7" dur="500" fill="hold"/>
                                        <p:tgtEl>
                                          <p:spTgt spid="90624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06241">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6241">
                                            <p:txEl>
                                              <p:pRg st="0" end="0"/>
                                            </p:txEl>
                                          </p:spTgt>
                                        </p:tgtEl>
                                        <p:attrNameLst>
                                          <p:attrName>style.visibility</p:attrName>
                                        </p:attrNameLst>
                                      </p:cBhvr>
                                      <p:to>
                                        <p:strVal val="visible"/>
                                      </p:to>
                                    </p:set>
                                    <p:anim calcmode="lin" valueType="num">
                                      <p:cBhvr additive="base">
                                        <p:cTn id="13" dur="500" fill="hold"/>
                                        <p:tgtEl>
                                          <p:spTgt spid="90624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62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6241">
                                            <p:txEl>
                                              <p:pRg st="1" end="1"/>
                                            </p:txEl>
                                          </p:spTgt>
                                        </p:tgtEl>
                                        <p:attrNameLst>
                                          <p:attrName>style.visibility</p:attrName>
                                        </p:attrNameLst>
                                      </p:cBhvr>
                                      <p:to>
                                        <p:strVal val="visible"/>
                                      </p:to>
                                    </p:set>
                                    <p:anim calcmode="lin" valueType="num">
                                      <p:cBhvr additive="base">
                                        <p:cTn id="19" dur="500" fill="hold"/>
                                        <p:tgtEl>
                                          <p:spTgt spid="90624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62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6241">
                                            <p:txEl>
                                              <p:pRg st="2" end="2"/>
                                            </p:txEl>
                                          </p:spTgt>
                                        </p:tgtEl>
                                        <p:attrNameLst>
                                          <p:attrName>style.visibility</p:attrName>
                                        </p:attrNameLst>
                                      </p:cBhvr>
                                      <p:to>
                                        <p:strVal val="visible"/>
                                      </p:to>
                                    </p:set>
                                    <p:anim calcmode="lin" valueType="num">
                                      <p:cBhvr additive="base">
                                        <p:cTn id="25" dur="500" fill="hold"/>
                                        <p:tgtEl>
                                          <p:spTgt spid="90624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062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06241">
                                            <p:txEl>
                                              <p:pRg st="3" end="3"/>
                                            </p:txEl>
                                          </p:spTgt>
                                        </p:tgtEl>
                                        <p:attrNameLst>
                                          <p:attrName>style.visibility</p:attrName>
                                        </p:attrNameLst>
                                      </p:cBhvr>
                                      <p:to>
                                        <p:strVal val="visible"/>
                                      </p:to>
                                    </p:set>
                                    <p:anim calcmode="lin" valueType="num">
                                      <p:cBhvr additive="base">
                                        <p:cTn id="31" dur="500" fill="hold"/>
                                        <p:tgtEl>
                                          <p:spTgt spid="90624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062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06241">
                                            <p:txEl>
                                              <p:pRg st="4" end="4"/>
                                            </p:txEl>
                                          </p:spTgt>
                                        </p:tgtEl>
                                        <p:attrNameLst>
                                          <p:attrName>style.visibility</p:attrName>
                                        </p:attrNameLst>
                                      </p:cBhvr>
                                      <p:to>
                                        <p:strVal val="visible"/>
                                      </p:to>
                                    </p:set>
                                    <p:anim calcmode="lin" valueType="num">
                                      <p:cBhvr additive="base">
                                        <p:cTn id="37" dur="500" fill="hold"/>
                                        <p:tgtEl>
                                          <p:spTgt spid="90624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062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06241">
                                            <p:txEl>
                                              <p:pRg st="6" end="6"/>
                                            </p:txEl>
                                          </p:spTgt>
                                        </p:tgtEl>
                                        <p:attrNameLst>
                                          <p:attrName>style.visibility</p:attrName>
                                        </p:attrNameLst>
                                      </p:cBhvr>
                                      <p:to>
                                        <p:strVal val="visible"/>
                                      </p:to>
                                    </p:set>
                                    <p:anim calcmode="lin" valueType="num">
                                      <p:cBhvr additive="base">
                                        <p:cTn id="43" dur="500" fill="hold"/>
                                        <p:tgtEl>
                                          <p:spTgt spid="90624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0624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06241">
                                            <p:txEl>
                                              <p:pRg st="8" end="8"/>
                                            </p:txEl>
                                          </p:spTgt>
                                        </p:tgtEl>
                                        <p:attrNameLst>
                                          <p:attrName>style.visibility</p:attrName>
                                        </p:attrNameLst>
                                      </p:cBhvr>
                                      <p:to>
                                        <p:strVal val="visible"/>
                                      </p:to>
                                    </p:set>
                                    <p:anim calcmode="lin" valueType="num">
                                      <p:cBhvr additive="base">
                                        <p:cTn id="49" dur="500" fill="hold"/>
                                        <p:tgtEl>
                                          <p:spTgt spid="906241">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0624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06241">
                                            <p:txEl>
                                              <p:pRg st="9" end="9"/>
                                            </p:txEl>
                                          </p:spTgt>
                                        </p:tgtEl>
                                        <p:attrNameLst>
                                          <p:attrName>style.visibility</p:attrName>
                                        </p:attrNameLst>
                                      </p:cBhvr>
                                      <p:to>
                                        <p:strVal val="visible"/>
                                      </p:to>
                                    </p:set>
                                    <p:anim calcmode="lin" valueType="num">
                                      <p:cBhvr additive="base">
                                        <p:cTn id="55" dur="500" fill="hold"/>
                                        <p:tgtEl>
                                          <p:spTgt spid="906241">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0624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1"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1" name="Rectangle 1">
            <a:extLst>
              <a:ext uri="{FF2B5EF4-FFF2-40B4-BE49-F238E27FC236}">
                <a16:creationId xmlns:a16="http://schemas.microsoft.com/office/drawing/2014/main" id="{64DBE809-E719-42FE-9DBB-645561946DE1}"/>
              </a:ext>
            </a:extLst>
          </p:cNvPr>
          <p:cNvSpPr>
            <a:spLocks noChangeArrowheads="1"/>
          </p:cNvSpPr>
          <p:nvPr/>
        </p:nvSpPr>
        <p:spPr bwMode="auto">
          <a:xfrm>
            <a:off x="0" y="0"/>
            <a:ext cx="9144000" cy="517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000000"/>
                </a:solidFill>
                <a:latin typeface="Lucida Grande"/>
              </a:rPr>
              <a:t>Two of the most common drawbacks  in Biometric system :</a:t>
            </a:r>
          </a:p>
          <a:p>
            <a:endParaRPr lang="en-US" altLang="en-US" sz="2800" b="1">
              <a:solidFill>
                <a:srgbClr val="000000"/>
              </a:solidFill>
              <a:latin typeface="Lucida Grande"/>
            </a:endParaRPr>
          </a:p>
          <a:p>
            <a:pPr>
              <a:buFontTx/>
              <a:buChar char="•"/>
            </a:pPr>
            <a:r>
              <a:rPr lang="en-US" altLang="en-US" sz="2800" b="1" u="sng">
                <a:solidFill>
                  <a:srgbClr val="000080"/>
                </a:solidFill>
                <a:latin typeface="Lucida Grande"/>
              </a:rPr>
              <a:t>Type I Errors:</a:t>
            </a:r>
            <a:r>
              <a:rPr lang="en-US" altLang="en-US" sz="2800" b="1" u="sng">
                <a:solidFill>
                  <a:srgbClr val="000000"/>
                </a:solidFill>
              </a:rPr>
              <a:t> </a:t>
            </a:r>
            <a:r>
              <a:rPr lang="en-US" altLang="en-US" sz="2800" b="1">
                <a:solidFill>
                  <a:srgbClr val="000000"/>
                </a:solidFill>
                <a:latin typeface="Lucida Grande"/>
              </a:rPr>
              <a:t>These types of errors occur </a:t>
            </a:r>
            <a:r>
              <a:rPr lang="en-US" altLang="en-US" sz="2800" b="1" i="1">
                <a:solidFill>
                  <a:srgbClr val="FF0000"/>
                </a:solidFill>
                <a:latin typeface="Lucida Grande"/>
              </a:rPr>
              <a:t>when a person with valid identification/authentication credentials gets rejected</a:t>
            </a:r>
            <a:r>
              <a:rPr lang="en-US" altLang="en-US" sz="2800" b="1">
                <a:solidFill>
                  <a:srgbClr val="000000"/>
                </a:solidFill>
                <a:latin typeface="Lucida Grande"/>
              </a:rPr>
              <a:t>. </a:t>
            </a:r>
            <a:r>
              <a:rPr lang="en-US" altLang="en-US" sz="2800" b="1">
                <a:solidFill>
                  <a:srgbClr val="FF0000"/>
                </a:solidFill>
                <a:latin typeface="Lucida Grande"/>
              </a:rPr>
              <a:t>(</a:t>
            </a:r>
            <a:r>
              <a:rPr lang="en-US" altLang="en-US" sz="2800" b="1">
                <a:solidFill>
                  <a:srgbClr val="0070C0"/>
                </a:solidFill>
                <a:latin typeface="Lucida Grande"/>
              </a:rPr>
              <a:t>FRR- False Rejection Rate)</a:t>
            </a:r>
          </a:p>
          <a:p>
            <a:pPr>
              <a:buFontTx/>
              <a:buChar char="•"/>
            </a:pPr>
            <a:endParaRPr lang="en-US" altLang="en-US" sz="2800" b="1">
              <a:solidFill>
                <a:srgbClr val="000000"/>
              </a:solidFill>
              <a:latin typeface="Lucida Grande"/>
            </a:endParaRPr>
          </a:p>
          <a:p>
            <a:pPr>
              <a:buFontTx/>
              <a:buChar char="•"/>
            </a:pPr>
            <a:endParaRPr lang="en-US" altLang="en-US" sz="2800" b="1">
              <a:solidFill>
                <a:srgbClr val="000000"/>
              </a:solidFill>
              <a:latin typeface="Lucida Grande"/>
            </a:endParaRPr>
          </a:p>
          <a:p>
            <a:pPr>
              <a:buFontTx/>
              <a:buChar char="•"/>
            </a:pPr>
            <a:r>
              <a:rPr lang="en-US" altLang="en-US" sz="2800" b="1" u="sng">
                <a:solidFill>
                  <a:srgbClr val="000080"/>
                </a:solidFill>
                <a:latin typeface="Lucida Grande"/>
              </a:rPr>
              <a:t>Type II Errors:</a:t>
            </a:r>
            <a:r>
              <a:rPr lang="en-US" altLang="en-US" sz="2800" b="1">
                <a:solidFill>
                  <a:srgbClr val="000000"/>
                </a:solidFill>
              </a:rPr>
              <a:t> </a:t>
            </a:r>
            <a:r>
              <a:rPr lang="en-US" altLang="en-US" sz="2800" b="1">
                <a:solidFill>
                  <a:srgbClr val="000000"/>
                </a:solidFill>
                <a:latin typeface="Lucida Grande"/>
              </a:rPr>
              <a:t>These types of errors occur </a:t>
            </a:r>
            <a:r>
              <a:rPr lang="en-US" altLang="en-US" sz="2800" b="1">
                <a:solidFill>
                  <a:srgbClr val="FF0000"/>
                </a:solidFill>
                <a:latin typeface="Lucida Grande"/>
              </a:rPr>
              <a:t>when a person with NO credentials get access</a:t>
            </a:r>
            <a:r>
              <a:rPr lang="en-US" altLang="en-US" sz="2800" b="1">
                <a:solidFill>
                  <a:srgbClr val="000000"/>
                </a:solidFill>
                <a:latin typeface="Lucida Grande"/>
              </a:rPr>
              <a:t> </a:t>
            </a:r>
            <a:r>
              <a:rPr lang="en-US" altLang="en-US" sz="2800" b="1">
                <a:solidFill>
                  <a:srgbClr val="0070C0"/>
                </a:solidFill>
                <a:latin typeface="Lucida Grande"/>
              </a:rPr>
              <a:t>( FAR- False Acceptance Rate)</a:t>
            </a:r>
            <a:r>
              <a:rPr lang="en-US" altLang="en-US" sz="2800" b="1">
                <a:solidFill>
                  <a:srgbClr val="000000"/>
                </a:solidFill>
                <a:latin typeface="Lucida Grande"/>
              </a:rPr>
              <a:t>. This is a very serious issue.  </a:t>
            </a:r>
          </a:p>
          <a:p>
            <a:endParaRPr lang="en-US" altLang="en-US" sz="2800">
              <a:solidFill>
                <a:srgbClr val="000000"/>
              </a:solidFill>
              <a:latin typeface="Lucida Grande"/>
            </a:endParaRPr>
          </a:p>
        </p:txBody>
      </p:sp>
      <p:sp>
        <p:nvSpPr>
          <p:cNvPr id="183299" name="AutoShape 2" descr="🙂">
            <a:extLst>
              <a:ext uri="{FF2B5EF4-FFF2-40B4-BE49-F238E27FC236}">
                <a16:creationId xmlns:a16="http://schemas.microsoft.com/office/drawing/2014/main" id="{8E5F76B3-46BD-45B8-B716-9C492B15A364}"/>
              </a:ext>
            </a:extLst>
          </p:cNvPr>
          <p:cNvSpPr>
            <a:spLocks noChangeAspect="1" noChangeArrowheads="1"/>
          </p:cNvSpPr>
          <p:nvPr/>
        </p:nvSpPr>
        <p:spPr bwMode="auto">
          <a:xfrm>
            <a:off x="1752600" y="2365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AFE702DD-9092-4F1B-BC53-73DA0492C2DF}"/>
              </a:ext>
            </a:extLst>
          </p:cNvPr>
          <p:cNvSpPr>
            <a:spLocks noChangeArrowheads="1"/>
          </p:cNvSpPr>
          <p:nvPr/>
        </p:nvSpPr>
        <p:spPr bwMode="auto">
          <a:xfrm>
            <a:off x="0" y="5103813"/>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800" b="1">
                <a:solidFill>
                  <a:srgbClr val="000000"/>
                </a:solidFill>
                <a:latin typeface="Lucida Grande"/>
              </a:rPr>
              <a:t>This error occurs when the Biometric System is calibrated to be highly accurate. Type I Errors are most common in Top Secret facilities/organizations since they </a:t>
            </a:r>
            <a:r>
              <a:rPr lang="en-US" altLang="en-US" sz="2800" b="1">
                <a:solidFill>
                  <a:srgbClr val="FF0000"/>
                </a:solidFill>
                <a:latin typeface="Lucida Grande"/>
              </a:rPr>
              <a:t>can</a:t>
            </a:r>
            <a:r>
              <a:rPr lang="en-US" altLang="en-US" sz="2800" b="1">
                <a:solidFill>
                  <a:srgbClr val="FF0000"/>
                </a:solidFill>
              </a:rPr>
              <a:t>’</a:t>
            </a:r>
            <a:r>
              <a:rPr lang="en-US" altLang="en-US" sz="2800" b="1">
                <a:solidFill>
                  <a:srgbClr val="FF0000"/>
                </a:solidFill>
                <a:latin typeface="Lucida Grande"/>
              </a:rPr>
              <a:t>t afford Type II Errors</a:t>
            </a:r>
            <a:r>
              <a:rPr lang="en-US" altLang="en-US" sz="2800" b="1">
                <a:solidFill>
                  <a:srgbClr val="000000"/>
                </a:solidFill>
                <a:latin typeface="Lucida Grande"/>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6241">
                                            <p:bg/>
                                          </p:spTgt>
                                        </p:tgtEl>
                                        <p:attrNameLst>
                                          <p:attrName>style.visibility</p:attrName>
                                        </p:attrNameLst>
                                      </p:cBhvr>
                                      <p:to>
                                        <p:strVal val="visible"/>
                                      </p:to>
                                    </p:set>
                                    <p:anim calcmode="lin" valueType="num">
                                      <p:cBhvr additive="base">
                                        <p:cTn id="7" dur="500" fill="hold"/>
                                        <p:tgtEl>
                                          <p:spTgt spid="90624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06241">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6241">
                                            <p:txEl>
                                              <p:pRg st="0" end="0"/>
                                            </p:txEl>
                                          </p:spTgt>
                                        </p:tgtEl>
                                        <p:attrNameLst>
                                          <p:attrName>style.visibility</p:attrName>
                                        </p:attrNameLst>
                                      </p:cBhvr>
                                      <p:to>
                                        <p:strVal val="visible"/>
                                      </p:to>
                                    </p:set>
                                    <p:anim calcmode="lin" valueType="num">
                                      <p:cBhvr additive="base">
                                        <p:cTn id="13" dur="500" fill="hold"/>
                                        <p:tgtEl>
                                          <p:spTgt spid="90624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62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6241">
                                            <p:txEl>
                                              <p:pRg st="2" end="2"/>
                                            </p:txEl>
                                          </p:spTgt>
                                        </p:tgtEl>
                                        <p:attrNameLst>
                                          <p:attrName>style.visibility</p:attrName>
                                        </p:attrNameLst>
                                      </p:cBhvr>
                                      <p:to>
                                        <p:strVal val="visible"/>
                                      </p:to>
                                    </p:set>
                                    <p:anim calcmode="lin" valueType="num">
                                      <p:cBhvr additive="base">
                                        <p:cTn id="19" dur="500" fill="hold"/>
                                        <p:tgtEl>
                                          <p:spTgt spid="90624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62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06241">
                                            <p:txEl>
                                              <p:pRg st="5" end="5"/>
                                            </p:txEl>
                                          </p:spTgt>
                                        </p:tgtEl>
                                        <p:attrNameLst>
                                          <p:attrName>style.visibility</p:attrName>
                                        </p:attrNameLst>
                                      </p:cBhvr>
                                      <p:to>
                                        <p:strVal val="visible"/>
                                      </p:to>
                                    </p:set>
                                    <p:anim calcmode="lin" valueType="num">
                                      <p:cBhvr additive="base">
                                        <p:cTn id="25" dur="500" fill="hold"/>
                                        <p:tgtEl>
                                          <p:spTgt spid="90624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062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1" grpId="0" build="p"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B237982-29FA-48CC-92FE-B256AC2E1629}"/>
              </a:ext>
            </a:extLst>
          </p:cNvPr>
          <p:cNvSpPr>
            <a:spLocks noChangeArrowheads="1"/>
          </p:cNvSpPr>
          <p:nvPr/>
        </p:nvSpPr>
        <p:spPr bwMode="auto">
          <a:xfrm>
            <a:off x="0" y="0"/>
            <a:ext cx="9144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r>
              <a:rPr lang="en-US" altLang="en-US" sz="3200" b="1" i="1">
                <a:latin typeface="Calibri" panose="020F0502020204030204" pitchFamily="34" charset="0"/>
              </a:rPr>
              <a:t>A neural network is a system composed  of  many </a:t>
            </a:r>
            <a:r>
              <a:rPr lang="en-US" altLang="en-US" sz="3200" b="1" i="1">
                <a:solidFill>
                  <a:srgbClr val="FF0000"/>
                </a:solidFill>
                <a:latin typeface="Calibri" panose="020F0502020204030204" pitchFamily="34" charset="0"/>
              </a:rPr>
              <a:t>processing elements(PEs)</a:t>
            </a:r>
            <a:r>
              <a:rPr lang="en-US" altLang="en-US" sz="3200" b="1" i="1">
                <a:solidFill>
                  <a:srgbClr val="FF0066"/>
                </a:solidFill>
                <a:latin typeface="Calibri" panose="020F0502020204030204" pitchFamily="34" charset="0"/>
              </a:rPr>
              <a:t> </a:t>
            </a:r>
            <a:r>
              <a:rPr lang="en-US" altLang="en-US" sz="3200" b="1" i="1">
                <a:latin typeface="Calibri" panose="020F0502020204030204" pitchFamily="34" charset="0"/>
              </a:rPr>
              <a:t>operating in parallel whose function is determined by </a:t>
            </a:r>
          </a:p>
          <a:p>
            <a:pPr lvl="1"/>
            <a:r>
              <a:rPr lang="en-US" altLang="en-US" sz="3200" b="1" i="1">
                <a:solidFill>
                  <a:srgbClr val="FF0000"/>
                </a:solidFill>
                <a:latin typeface="Calibri" panose="020F0502020204030204" pitchFamily="34" charset="0"/>
              </a:rPr>
              <a:t>Network Structure, </a:t>
            </a:r>
          </a:p>
          <a:p>
            <a:pPr lvl="1"/>
            <a:r>
              <a:rPr lang="en-US" altLang="en-US" sz="3200" b="1" i="1">
                <a:solidFill>
                  <a:srgbClr val="FF0000"/>
                </a:solidFill>
                <a:latin typeface="Calibri" panose="020F0502020204030204" pitchFamily="34" charset="0"/>
              </a:rPr>
              <a:t>Connection Strengths</a:t>
            </a:r>
            <a:r>
              <a:rPr lang="en-US" altLang="en-US" sz="3200" b="1" i="1">
                <a:latin typeface="Calibri" panose="020F0502020204030204" pitchFamily="34" charset="0"/>
              </a:rPr>
              <a:t>, and </a:t>
            </a:r>
          </a:p>
          <a:p>
            <a:pPr lvl="1"/>
            <a:r>
              <a:rPr lang="en-US" altLang="en-US" sz="3200" b="1" i="1">
                <a:solidFill>
                  <a:srgbClr val="FF0000"/>
                </a:solidFill>
                <a:latin typeface="Calibri" panose="020F0502020204030204" pitchFamily="34" charset="0"/>
              </a:rPr>
              <a:t>The Processing performed </a:t>
            </a:r>
            <a:r>
              <a:rPr lang="en-US" altLang="en-US" sz="3200" b="1" i="1">
                <a:latin typeface="Calibri" panose="020F0502020204030204" pitchFamily="34" charset="0"/>
              </a:rPr>
              <a:t>at computing elements or nodes</a:t>
            </a:r>
            <a:r>
              <a:rPr lang="en-US" altLang="en-US" sz="3600" b="1">
                <a:solidFill>
                  <a:srgbClr val="00B0F0"/>
                </a:solidFill>
                <a:latin typeface="Calibri" panose="020F0502020204030204" pitchFamily="34" charset="0"/>
              </a:rPr>
              <a:t>. </a:t>
            </a:r>
          </a:p>
        </p:txBody>
      </p:sp>
      <p:pic>
        <p:nvPicPr>
          <p:cNvPr id="108547" name="Picture 4" descr="https://api.ning.com/files/EXPL4V-n0-S-UQNnNq6bext-hycLoK-u6aEjnY7J2UyCWgn3eFDfbFC0T*6wIFSowUo2bxbUThjv1YqkRXddrKjFeLP8ZXqE/N2.jpg">
            <a:extLst>
              <a:ext uri="{FF2B5EF4-FFF2-40B4-BE49-F238E27FC236}">
                <a16:creationId xmlns:a16="http://schemas.microsoft.com/office/drawing/2014/main" id="{85135619-8D94-4FDF-ADFD-52C6743EB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276600"/>
            <a:ext cx="48672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72CC42-4AAC-4165-A4EF-853709CB271B}"/>
              </a:ext>
            </a:extLst>
          </p:cNvPr>
          <p:cNvSpPr>
            <a:spLocks noChangeArrowheads="1"/>
          </p:cNvSpPr>
          <p:nvPr/>
        </p:nvSpPr>
        <p:spPr bwMode="auto">
          <a:xfrm>
            <a:off x="0" y="0"/>
            <a:ext cx="9144000" cy="747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In </a:t>
            </a:r>
            <a:r>
              <a:rPr lang="en-US" altLang="en-US" sz="3200" b="1">
                <a:hlinkClick r:id="rId2"/>
              </a:rPr>
              <a:t>biometrics</a:t>
            </a:r>
            <a:r>
              <a:rPr lang="en-US" altLang="en-US" sz="3200" b="1"/>
              <a:t>, </a:t>
            </a:r>
            <a:r>
              <a:rPr lang="en-US" altLang="en-US" sz="3200" b="1" i="1"/>
              <a:t>type II error (FAR) is </a:t>
            </a:r>
            <a:r>
              <a:rPr lang="en-US" altLang="en-US" sz="3200" b="1"/>
              <a:t>the instance of a security system incorrectly </a:t>
            </a:r>
            <a:r>
              <a:rPr lang="en-US" altLang="en-US" sz="3200" b="1" u="sng">
                <a:solidFill>
                  <a:srgbClr val="0070C0"/>
                </a:solidFill>
              </a:rPr>
              <a:t>verifying </a:t>
            </a:r>
            <a:r>
              <a:rPr lang="en-US" altLang="en-US" sz="3200" b="1"/>
              <a:t>or  </a:t>
            </a:r>
            <a:r>
              <a:rPr lang="en-US" altLang="en-US" sz="3200" b="1">
                <a:hlinkClick r:id="rId3"/>
              </a:rPr>
              <a:t>identifying</a:t>
            </a:r>
            <a:r>
              <a:rPr lang="en-US" altLang="en-US" sz="3200" b="1"/>
              <a:t> an unauthorized person. </a:t>
            </a:r>
          </a:p>
          <a:p>
            <a:pPr eaLnBrk="1" hangingPunct="1"/>
            <a:endParaRPr lang="en-US" altLang="en-US" sz="3200" b="1"/>
          </a:p>
          <a:p>
            <a:pPr eaLnBrk="1" hangingPunct="1"/>
            <a:r>
              <a:rPr lang="en-US" altLang="en-US" sz="3200" b="1"/>
              <a:t>a </a:t>
            </a:r>
            <a:r>
              <a:rPr lang="en-US" altLang="en-US" sz="3200" b="1">
                <a:solidFill>
                  <a:srgbClr val="FF0000"/>
                </a:solidFill>
              </a:rPr>
              <a:t>False Acceptance </a:t>
            </a:r>
            <a:r>
              <a:rPr lang="en-US" altLang="en-US" sz="3200" b="1"/>
              <a:t>typically is considered the </a:t>
            </a:r>
            <a:r>
              <a:rPr lang="en-US" altLang="en-US" sz="3200" b="1">
                <a:solidFill>
                  <a:srgbClr val="FF0000"/>
                </a:solidFill>
              </a:rPr>
              <a:t>most serious of biometric security errors as it gives unauthorized users access to systems that expressly are trying to keep them out.</a:t>
            </a:r>
          </a:p>
          <a:p>
            <a:pPr eaLnBrk="1" hangingPunct="1"/>
            <a:endParaRPr lang="en-US" altLang="en-US" sz="3200"/>
          </a:p>
          <a:p>
            <a:pPr eaLnBrk="1" hangingPunct="1"/>
            <a:r>
              <a:rPr lang="en-US" altLang="en-US" sz="3200" b="1"/>
              <a:t>False Accept Rate is also called </a:t>
            </a:r>
          </a:p>
          <a:p>
            <a:pPr eaLnBrk="1" hangingPunct="1"/>
            <a:r>
              <a:rPr lang="en-US" altLang="en-US" sz="3200" b="1">
                <a:solidFill>
                  <a:srgbClr val="FF0000"/>
                </a:solidFill>
              </a:rPr>
              <a:t>False Match Rate</a:t>
            </a:r>
          </a:p>
          <a:p>
            <a:pPr eaLnBrk="1" hangingPunct="1"/>
            <a:r>
              <a:rPr lang="en-US" altLang="en-US" sz="3200" b="1"/>
              <a:t>False Reject Rate is sometimes referred to </a:t>
            </a:r>
          </a:p>
          <a:p>
            <a:pPr eaLnBrk="1" hangingPunct="1"/>
            <a:r>
              <a:rPr lang="en-US" altLang="en-US" sz="3200" b="1">
                <a:solidFill>
                  <a:srgbClr val="FF0000"/>
                </a:solidFill>
              </a:rPr>
              <a:t> False Non-Match Rate</a:t>
            </a:r>
            <a:r>
              <a:rPr lang="en-US" altLang="en-US" sz="3200" b="1"/>
              <a:t>.</a:t>
            </a:r>
          </a:p>
          <a:p>
            <a:pPr eaLnBrk="1" hangingPunct="1"/>
            <a:endParaRPr lang="en-US"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8394FA-3C72-4E1A-866F-25CFE1D4F07C}"/>
              </a:ext>
            </a:extLst>
          </p:cNvPr>
          <p:cNvSpPr>
            <a:spLocks noChangeArrowheads="1"/>
          </p:cNvSpPr>
          <p:nvPr/>
        </p:nvSpPr>
        <p:spPr bwMode="auto">
          <a:xfrm>
            <a:off x="0" y="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Ø"/>
            </a:pPr>
            <a:r>
              <a:rPr lang="en-US" altLang="en-US" sz="3200" b="1">
                <a:solidFill>
                  <a:srgbClr val="FF0000"/>
                </a:solidFill>
              </a:rPr>
              <a:t>FRR</a:t>
            </a:r>
            <a:r>
              <a:rPr lang="en-US" altLang="en-US" sz="3200" b="1"/>
              <a:t> is strongly person dependent, </a:t>
            </a:r>
          </a:p>
          <a:p>
            <a:pPr eaLnBrk="1" hangingPunct="1">
              <a:buFont typeface="Wingdings" panose="05000000000000000000" pitchFamily="2" charset="2"/>
              <a:buChar char="Ø"/>
            </a:pPr>
            <a:endParaRPr lang="en-US" altLang="en-US" sz="3200" b="1"/>
          </a:p>
          <a:p>
            <a:pPr eaLnBrk="1" hangingPunct="1">
              <a:buFont typeface="Wingdings" panose="05000000000000000000" pitchFamily="2" charset="2"/>
              <a:buChar char="Ø"/>
            </a:pPr>
            <a:r>
              <a:rPr lang="en-US" altLang="en-US" sz="3200" b="1"/>
              <a:t>FRR might increase due to environmental conditions or incorrect use, like using </a:t>
            </a:r>
            <a:r>
              <a:rPr lang="en-US" altLang="en-US" sz="3200" b="1">
                <a:solidFill>
                  <a:srgbClr val="FF0000"/>
                </a:solidFill>
              </a:rPr>
              <a:t>dirty fingers on a fingerprint  reader. </a:t>
            </a:r>
          </a:p>
          <a:p>
            <a:pPr eaLnBrk="1" hangingPunct="1">
              <a:buFont typeface="Wingdings" panose="05000000000000000000" pitchFamily="2" charset="2"/>
              <a:buChar char="Ø"/>
            </a:pPr>
            <a:endParaRPr lang="en-US" altLang="en-US" sz="3200" b="1"/>
          </a:p>
          <a:p>
            <a:pPr eaLnBrk="1" hangingPunct="1">
              <a:buFont typeface="Wingdings" panose="05000000000000000000" pitchFamily="2" charset="2"/>
              <a:buChar char="Ø"/>
            </a:pPr>
            <a:r>
              <a:rPr lang="en-US" altLang="en-US" sz="3200" b="1"/>
              <a:t>Mostly the </a:t>
            </a:r>
            <a:r>
              <a:rPr lang="en-US" altLang="en-US" sz="3200" b="1">
                <a:solidFill>
                  <a:srgbClr val="FF0000"/>
                </a:solidFill>
              </a:rPr>
              <a:t>FRR lowers </a:t>
            </a:r>
            <a:r>
              <a:rPr lang="en-US" altLang="en-US" sz="3200" b="1"/>
              <a:t>when a user gains more experience in how to use the biometric device or software.</a:t>
            </a:r>
          </a:p>
        </p:txBody>
      </p:sp>
      <p:sp>
        <p:nvSpPr>
          <p:cNvPr id="3" name="Rectangle 2">
            <a:extLst>
              <a:ext uri="{FF2B5EF4-FFF2-40B4-BE49-F238E27FC236}">
                <a16:creationId xmlns:a16="http://schemas.microsoft.com/office/drawing/2014/main" id="{9D1385C2-4B70-4756-ABFA-A32002465708}"/>
              </a:ext>
            </a:extLst>
          </p:cNvPr>
          <p:cNvSpPr>
            <a:spLocks noChangeArrowheads="1"/>
          </p:cNvSpPr>
          <p:nvPr/>
        </p:nvSpPr>
        <p:spPr bwMode="auto">
          <a:xfrm>
            <a:off x="0" y="4795838"/>
            <a:ext cx="91440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t>for     Security level    FAR should be</a:t>
            </a:r>
          </a:p>
          <a:p>
            <a:pPr eaLnBrk="1" hangingPunct="1"/>
            <a:r>
              <a:rPr lang="en-US" altLang="en-US" sz="3200" b="1"/>
              <a:t>LOW and </a:t>
            </a:r>
          </a:p>
          <a:p>
            <a:pPr eaLnBrk="1" hangingPunct="1"/>
            <a:r>
              <a:rPr lang="en-US" altLang="en-US" sz="3200" b="1"/>
              <a:t>For User Convenience FRR should be</a:t>
            </a:r>
          </a:p>
          <a:p>
            <a:pPr eaLnBrk="1" hangingPunct="1"/>
            <a:r>
              <a:rPr lang="en-US" altLang="en-US" sz="3200" b="1"/>
              <a:t>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rezafaisal.net/wp-content/uploads/2017/01/01_thumb.jpg">
            <a:extLst>
              <a:ext uri="{FF2B5EF4-FFF2-40B4-BE49-F238E27FC236}">
                <a16:creationId xmlns:a16="http://schemas.microsoft.com/office/drawing/2014/main" id="{09289B3E-B405-4ADA-BEC4-A1CF3C7A6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Picture 4">
            <a:extLst>
              <a:ext uri="{FF2B5EF4-FFF2-40B4-BE49-F238E27FC236}">
                <a16:creationId xmlns:a16="http://schemas.microsoft.com/office/drawing/2014/main" id="{E4819DC3-6E49-4044-B838-7DBE900BF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3581400"/>
            <a:ext cx="67421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2" name="Picture 5">
            <a:extLst>
              <a:ext uri="{FF2B5EF4-FFF2-40B4-BE49-F238E27FC236}">
                <a16:creationId xmlns:a16="http://schemas.microsoft.com/office/drawing/2014/main" id="{04E119E5-BF9D-4E54-A621-C6F155A4A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029200"/>
            <a:ext cx="3992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3" name="Picture 6">
            <a:extLst>
              <a:ext uri="{FF2B5EF4-FFF2-40B4-BE49-F238E27FC236}">
                <a16:creationId xmlns:a16="http://schemas.microsoft.com/office/drawing/2014/main" id="{F96001E2-29F0-4CFD-A534-38EC8D7DC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5638800"/>
            <a:ext cx="72278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4" name="Picture 7">
            <a:extLst>
              <a:ext uri="{FF2B5EF4-FFF2-40B4-BE49-F238E27FC236}">
                <a16:creationId xmlns:a16="http://schemas.microsoft.com/office/drawing/2014/main" id="{71859042-6154-4865-9471-267CEEE9F6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6172200"/>
            <a:ext cx="42989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5891"/>
                                        </p:tgtEl>
                                        <p:attrNameLst>
                                          <p:attrName>style.visibility</p:attrName>
                                        </p:attrNameLst>
                                      </p:cBhvr>
                                      <p:to>
                                        <p:strVal val="visible"/>
                                      </p:to>
                                    </p:set>
                                    <p:anim calcmode="lin" valueType="num">
                                      <p:cBhvr additive="base">
                                        <p:cTn id="13" dur="500" fill="hold"/>
                                        <p:tgtEl>
                                          <p:spTgt spid="165891"/>
                                        </p:tgtEl>
                                        <p:attrNameLst>
                                          <p:attrName>ppt_x</p:attrName>
                                        </p:attrNameLst>
                                      </p:cBhvr>
                                      <p:tavLst>
                                        <p:tav tm="0">
                                          <p:val>
                                            <p:strVal val="#ppt_x"/>
                                          </p:val>
                                        </p:tav>
                                        <p:tav tm="100000">
                                          <p:val>
                                            <p:strVal val="#ppt_x"/>
                                          </p:val>
                                        </p:tav>
                                      </p:tavLst>
                                    </p:anim>
                                    <p:anim calcmode="lin" valueType="num">
                                      <p:cBhvr additive="base">
                                        <p:cTn id="14" dur="500" fill="hold"/>
                                        <p:tgtEl>
                                          <p:spTgt spid="16589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5892"/>
                                        </p:tgtEl>
                                        <p:attrNameLst>
                                          <p:attrName>style.visibility</p:attrName>
                                        </p:attrNameLst>
                                      </p:cBhvr>
                                      <p:to>
                                        <p:strVal val="visible"/>
                                      </p:to>
                                    </p:set>
                                    <p:anim calcmode="lin" valueType="num">
                                      <p:cBhvr additive="base">
                                        <p:cTn id="19" dur="500" fill="hold"/>
                                        <p:tgtEl>
                                          <p:spTgt spid="165892"/>
                                        </p:tgtEl>
                                        <p:attrNameLst>
                                          <p:attrName>ppt_x</p:attrName>
                                        </p:attrNameLst>
                                      </p:cBhvr>
                                      <p:tavLst>
                                        <p:tav tm="0">
                                          <p:val>
                                            <p:strVal val="#ppt_x"/>
                                          </p:val>
                                        </p:tav>
                                        <p:tav tm="100000">
                                          <p:val>
                                            <p:strVal val="#ppt_x"/>
                                          </p:val>
                                        </p:tav>
                                      </p:tavLst>
                                    </p:anim>
                                    <p:anim calcmode="lin" valueType="num">
                                      <p:cBhvr additive="base">
                                        <p:cTn id="20" dur="500" fill="hold"/>
                                        <p:tgtEl>
                                          <p:spTgt spid="16589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5893"/>
                                        </p:tgtEl>
                                        <p:attrNameLst>
                                          <p:attrName>style.visibility</p:attrName>
                                        </p:attrNameLst>
                                      </p:cBhvr>
                                      <p:to>
                                        <p:strVal val="visible"/>
                                      </p:to>
                                    </p:set>
                                    <p:anim calcmode="lin" valueType="num">
                                      <p:cBhvr additive="base">
                                        <p:cTn id="25" dur="500" fill="hold"/>
                                        <p:tgtEl>
                                          <p:spTgt spid="165893"/>
                                        </p:tgtEl>
                                        <p:attrNameLst>
                                          <p:attrName>ppt_x</p:attrName>
                                        </p:attrNameLst>
                                      </p:cBhvr>
                                      <p:tavLst>
                                        <p:tav tm="0">
                                          <p:val>
                                            <p:strVal val="#ppt_x"/>
                                          </p:val>
                                        </p:tav>
                                        <p:tav tm="100000">
                                          <p:val>
                                            <p:strVal val="#ppt_x"/>
                                          </p:val>
                                        </p:tav>
                                      </p:tavLst>
                                    </p:anim>
                                    <p:anim calcmode="lin" valueType="num">
                                      <p:cBhvr additive="base">
                                        <p:cTn id="26" dur="500" fill="hold"/>
                                        <p:tgtEl>
                                          <p:spTgt spid="16589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5894"/>
                                        </p:tgtEl>
                                        <p:attrNameLst>
                                          <p:attrName>style.visibility</p:attrName>
                                        </p:attrNameLst>
                                      </p:cBhvr>
                                      <p:to>
                                        <p:strVal val="visible"/>
                                      </p:to>
                                    </p:set>
                                    <p:anim calcmode="lin" valueType="num">
                                      <p:cBhvr additive="base">
                                        <p:cTn id="31" dur="500" fill="hold"/>
                                        <p:tgtEl>
                                          <p:spTgt spid="165894"/>
                                        </p:tgtEl>
                                        <p:attrNameLst>
                                          <p:attrName>ppt_x</p:attrName>
                                        </p:attrNameLst>
                                      </p:cBhvr>
                                      <p:tavLst>
                                        <p:tav tm="0">
                                          <p:val>
                                            <p:strVal val="#ppt_x"/>
                                          </p:val>
                                        </p:tav>
                                        <p:tav tm="100000">
                                          <p:val>
                                            <p:strVal val="#ppt_x"/>
                                          </p:val>
                                        </p:tav>
                                      </p:tavLst>
                                    </p:anim>
                                    <p:anim calcmode="lin" valueType="num">
                                      <p:cBhvr additive="base">
                                        <p:cTn id="32" dur="500" fill="hold"/>
                                        <p:tgtEl>
                                          <p:spTgt spid="165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
            <a:extLst>
              <a:ext uri="{FF2B5EF4-FFF2-40B4-BE49-F238E27FC236}">
                <a16:creationId xmlns:a16="http://schemas.microsoft.com/office/drawing/2014/main" id="{345B831B-6A98-4118-8465-D6DFE6D3D359}"/>
              </a:ext>
            </a:extLst>
          </p:cNvPr>
          <p:cNvSpPr>
            <a:spLocks noChangeArrowheads="1"/>
          </p:cNvSpPr>
          <p:nvPr/>
        </p:nvSpPr>
        <p:spPr bwMode="auto">
          <a:xfrm>
            <a:off x="0" y="0"/>
            <a:ext cx="9144000"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Both FRR and FAR are important, but for most applications one of them is considered most important. Two examples to illustrate this:</a:t>
            </a:r>
          </a:p>
          <a:p>
            <a:pPr eaLnBrk="1" hangingPunct="1"/>
            <a:endParaRPr lang="en-US" altLang="en-US" sz="2800"/>
          </a:p>
          <a:p>
            <a:pPr eaLnBrk="1" hangingPunct="1"/>
            <a:r>
              <a:rPr lang="en-US" altLang="en-US" sz="2800"/>
              <a:t>When biometrics are used for logical or physical </a:t>
            </a:r>
            <a:r>
              <a:rPr lang="en-US" altLang="en-US" sz="2800" b="1"/>
              <a:t>access control</a:t>
            </a:r>
            <a:r>
              <a:rPr lang="en-US" altLang="en-US" sz="2800"/>
              <a:t>, the objective of the application is to disallow access to unauthorized individuals under all circumstances. It is clear that a </a:t>
            </a:r>
            <a:r>
              <a:rPr lang="en-US" altLang="en-US" sz="2800">
                <a:solidFill>
                  <a:srgbClr val="FF0000"/>
                </a:solidFill>
              </a:rPr>
              <a:t>very low FAR </a:t>
            </a:r>
            <a:r>
              <a:rPr lang="en-US" altLang="en-US" sz="2800"/>
              <a:t>is needed for such an application, </a:t>
            </a:r>
            <a:r>
              <a:rPr lang="en-US" altLang="en-US" sz="2800">
                <a:solidFill>
                  <a:srgbClr val="FF0000"/>
                </a:solidFill>
              </a:rPr>
              <a:t>even if it comes at the price of a higher FRR.</a:t>
            </a:r>
          </a:p>
          <a:p>
            <a:pPr eaLnBrk="1" hangingPunct="1"/>
            <a:endParaRPr lang="en-US" altLang="en-US" sz="3200"/>
          </a:p>
          <a:p>
            <a:pPr eaLnBrk="1" hangingPunct="1"/>
            <a:endParaRPr lang="en-US" altLang="en-US" sz="3200"/>
          </a:p>
          <a:p>
            <a:pPr eaLnBrk="1" hangingPunct="1"/>
            <a:r>
              <a:rPr lang="en-US" altLang="en-US" sz="3200"/>
              <a:t>.</a:t>
            </a:r>
            <a:endParaRPr lang="en-US" altLang="en-US" sz="2400"/>
          </a:p>
        </p:txBody>
      </p:sp>
      <p:sp>
        <p:nvSpPr>
          <p:cNvPr id="187395" name="TextBox 1">
            <a:extLst>
              <a:ext uri="{FF2B5EF4-FFF2-40B4-BE49-F238E27FC236}">
                <a16:creationId xmlns:a16="http://schemas.microsoft.com/office/drawing/2014/main" id="{77E22E35-2414-4861-A87B-D8693A12D4A4}"/>
              </a:ext>
            </a:extLst>
          </p:cNvPr>
          <p:cNvSpPr txBox="1">
            <a:spLocks noChangeArrowheads="1"/>
          </p:cNvSpPr>
          <p:nvPr/>
        </p:nvSpPr>
        <p:spPr bwMode="auto">
          <a:xfrm>
            <a:off x="0" y="4611688"/>
            <a:ext cx="91440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accuracy of biometric authentication is calculated based on FAR(False Acceptance Rate) as </a:t>
            </a:r>
            <a:r>
              <a:rPr lang="en-US" altLang="en-US" sz="2800">
                <a:solidFill>
                  <a:srgbClr val="FF0000"/>
                </a:solidFill>
              </a:rPr>
              <a:t>a security index</a:t>
            </a:r>
            <a:r>
              <a:rPr lang="en-US" altLang="en-US" sz="2800"/>
              <a:t> and </a:t>
            </a:r>
          </a:p>
          <a:p>
            <a:pPr eaLnBrk="1" hangingPunct="1"/>
            <a:endParaRPr lang="en-US" altLang="en-US" sz="2800"/>
          </a:p>
          <a:p>
            <a:pPr eaLnBrk="1" hangingPunct="1"/>
            <a:r>
              <a:rPr lang="en-US" altLang="en-US" sz="2800"/>
              <a:t>FRR( False rejection rate) as a </a:t>
            </a:r>
            <a:r>
              <a:rPr lang="en-US" altLang="en-US" sz="2800">
                <a:solidFill>
                  <a:srgbClr val="FF0000"/>
                </a:solidFill>
              </a:rPr>
              <a:t>usability index</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4866">
                                            <p:txEl>
                                              <p:pRg st="0" end="0"/>
                                            </p:txEl>
                                          </p:spTgt>
                                        </p:tgtEl>
                                        <p:attrNameLst>
                                          <p:attrName>style.visibility</p:attrName>
                                        </p:attrNameLst>
                                      </p:cBhvr>
                                      <p:to>
                                        <p:strVal val="visible"/>
                                      </p:to>
                                    </p:set>
                                    <p:anim calcmode="lin" valueType="num">
                                      <p:cBhvr additive="base">
                                        <p:cTn id="7" dur="500" fill="hold"/>
                                        <p:tgtEl>
                                          <p:spTgt spid="1648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8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866">
                                            <p:txEl>
                                              <p:pRg st="2" end="2"/>
                                            </p:txEl>
                                          </p:spTgt>
                                        </p:tgtEl>
                                        <p:attrNameLst>
                                          <p:attrName>style.visibility</p:attrName>
                                        </p:attrNameLst>
                                      </p:cBhvr>
                                      <p:to>
                                        <p:strVal val="visible"/>
                                      </p:to>
                                    </p:set>
                                    <p:anim calcmode="lin" valueType="num">
                                      <p:cBhvr additive="base">
                                        <p:cTn id="13" dur="500" fill="hold"/>
                                        <p:tgtEl>
                                          <p:spTgt spid="16486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48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4866">
                                            <p:txEl>
                                              <p:pRg st="5" end="5"/>
                                            </p:txEl>
                                          </p:spTgt>
                                        </p:tgtEl>
                                        <p:attrNameLst>
                                          <p:attrName>style.visibility</p:attrName>
                                        </p:attrNameLst>
                                      </p:cBhvr>
                                      <p:to>
                                        <p:strVal val="visible"/>
                                      </p:to>
                                    </p:set>
                                    <p:anim calcmode="lin" valueType="num">
                                      <p:cBhvr additive="base">
                                        <p:cTn id="19" dur="500" fill="hold"/>
                                        <p:tgtEl>
                                          <p:spTgt spid="16486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486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6E2D0-1713-4727-A827-3292A4C518E3}"/>
              </a:ext>
            </a:extLst>
          </p:cNvPr>
          <p:cNvSpPr>
            <a:spLocks noChangeArrowheads="1"/>
          </p:cNvSpPr>
          <p:nvPr/>
        </p:nvSpPr>
        <p:spPr bwMode="auto">
          <a:xfrm>
            <a:off x="0" y="0"/>
            <a:ext cx="9144000" cy="578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a:p>
            <a:pPr eaLnBrk="1" hangingPunct="1"/>
            <a:r>
              <a:rPr lang="en-US" altLang="en-US" sz="3200"/>
              <a:t>When </a:t>
            </a:r>
            <a:r>
              <a:rPr lang="en-US" altLang="en-US" sz="3200" b="1"/>
              <a:t>surveillance</a:t>
            </a:r>
            <a:r>
              <a:rPr lang="en-US" altLang="en-US" sz="3200"/>
              <a:t> cameras are used to screen a crowd of people for </a:t>
            </a:r>
            <a:r>
              <a:rPr lang="en-US" altLang="en-US" sz="3200">
                <a:solidFill>
                  <a:srgbClr val="FF0000"/>
                </a:solidFill>
              </a:rPr>
              <a:t>missing children</a:t>
            </a:r>
            <a:r>
              <a:rPr lang="en-US" altLang="en-US" sz="3200"/>
              <a:t>, the objective of the application is to identify any missing children that come up on the screen. </a:t>
            </a:r>
          </a:p>
          <a:p>
            <a:pPr eaLnBrk="1" hangingPunct="1"/>
            <a:endParaRPr lang="en-US" altLang="en-US" sz="3200"/>
          </a:p>
          <a:p>
            <a:pPr eaLnBrk="1" hangingPunct="1"/>
            <a:r>
              <a:rPr lang="en-US" altLang="en-US" sz="3200"/>
              <a:t>When the identification of those children is automated using a face recognition software, this software has to be set up with a </a:t>
            </a:r>
            <a:r>
              <a:rPr lang="en-US" altLang="en-US" sz="3200">
                <a:solidFill>
                  <a:srgbClr val="FF0000"/>
                </a:solidFill>
              </a:rPr>
              <a:t>low FRR</a:t>
            </a:r>
            <a:r>
              <a:rPr lang="en-US" altLang="en-US" sz="3200"/>
              <a:t>. As such a higher number of matches will be </a:t>
            </a:r>
            <a:r>
              <a:rPr lang="en-US" altLang="en-US" sz="3200">
                <a:solidFill>
                  <a:srgbClr val="FF0000"/>
                </a:solidFill>
              </a:rPr>
              <a:t>false positives</a:t>
            </a:r>
            <a:r>
              <a:rPr lang="en-US" altLang="en-US" sz="3200"/>
              <a:t>, but these can be reviewed quickly by surveillance personnel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81532F-539C-4B2B-B370-A7F18F0C50FF}"/>
              </a:ext>
            </a:extLst>
          </p:cNvPr>
          <p:cNvSpPr>
            <a:spLocks noChangeArrowheads="1"/>
          </p:cNvSpPr>
          <p:nvPr/>
        </p:nvSpPr>
        <p:spPr bwMode="auto">
          <a:xfrm>
            <a:off x="0" y="0"/>
            <a:ext cx="9144000"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FAR measures the </a:t>
            </a:r>
            <a:r>
              <a:rPr lang="en-US" altLang="en-US" sz="2800">
                <a:solidFill>
                  <a:srgbClr val="FF0000"/>
                </a:solidFill>
              </a:rPr>
              <a:t>percent of invalid users who are incorrectly accepted as genuine users</a:t>
            </a:r>
          </a:p>
          <a:p>
            <a:pPr eaLnBrk="1" hangingPunct="1"/>
            <a:endParaRPr lang="en-US" altLang="en-US" sz="2800"/>
          </a:p>
          <a:p>
            <a:pPr eaLnBrk="1" hangingPunct="1"/>
            <a:r>
              <a:rPr lang="en-US" altLang="en-US" sz="2800"/>
              <a:t> FRR measures </a:t>
            </a:r>
            <a:r>
              <a:rPr lang="en-US" altLang="en-US" sz="2800">
                <a:solidFill>
                  <a:srgbClr val="FF0000"/>
                </a:solidFill>
              </a:rPr>
              <a:t>the percent of valid users who are rejected as impostors. </a:t>
            </a:r>
          </a:p>
          <a:p>
            <a:pPr eaLnBrk="1" hangingPunct="1"/>
            <a:endParaRPr lang="en-US" altLang="en-US" sz="2800"/>
          </a:p>
          <a:p>
            <a:pPr eaLnBrk="1" hangingPunct="1"/>
            <a:r>
              <a:rPr lang="en-US" altLang="en-US" sz="2800"/>
              <a:t>In real-world biometric systems the FAR and FRR can typically be traded off against each other by changing some parameter. </a:t>
            </a:r>
          </a:p>
          <a:p>
            <a:pPr eaLnBrk="1" hangingPunct="1"/>
            <a:endParaRPr lang="en-US" altLang="en-US" sz="2800"/>
          </a:p>
          <a:p>
            <a:pPr eaLnBrk="1" hangingPunct="1"/>
            <a:r>
              <a:rPr lang="en-US" altLang="en-US" sz="2800"/>
              <a:t>One of the most common measures of real-world biometric systems is the rate at which both accept and reject errors are equal: </a:t>
            </a:r>
            <a:r>
              <a:rPr lang="en-US" altLang="en-US" sz="2800">
                <a:solidFill>
                  <a:srgbClr val="FF0000"/>
                </a:solidFill>
              </a:rPr>
              <a:t>the equal error rate (EER), also known as the cross-over error rate (CER). The lower the EER or CER, the more accurate the system is considered to be.</a:t>
            </a:r>
            <a:br>
              <a:rPr lang="en-US" altLang="en-US" sz="2800"/>
            </a:br>
            <a:endParaRPr lang="en-US" alt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a:extLst>
              <a:ext uri="{FF2B5EF4-FFF2-40B4-BE49-F238E27FC236}">
                <a16:creationId xmlns:a16="http://schemas.microsoft.com/office/drawing/2014/main" id="{0A5BD8BD-6977-4C7E-A7DB-5D31F840F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7" name="Picture 3">
            <a:extLst>
              <a:ext uri="{FF2B5EF4-FFF2-40B4-BE49-F238E27FC236}">
                <a16:creationId xmlns:a16="http://schemas.microsoft.com/office/drawing/2014/main" id="{63C1B6A3-D574-4F71-B130-074483ACC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27400"/>
            <a:ext cx="6594475"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recogtech.com/write/Afbeeldingen1/Kennisbank/FAR-FRR-EER-Biometrics-schema.jpg.ashx?preset=content">
            <a:extLst>
              <a:ext uri="{FF2B5EF4-FFF2-40B4-BE49-F238E27FC236}">
                <a16:creationId xmlns:a16="http://schemas.microsoft.com/office/drawing/2014/main" id="{68F3913A-25FE-4BE3-B1CE-C5849B623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096375" cy="61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4851CBD-47B0-47EA-BDFF-F48EABB416F6}"/>
              </a:ext>
            </a:extLst>
          </p:cNvPr>
          <p:cNvSpPr>
            <a:spLocks noChangeArrowheads="1"/>
          </p:cNvSpPr>
          <p:nvPr/>
        </p:nvSpPr>
        <p:spPr bwMode="auto">
          <a:xfrm>
            <a:off x="1524000" y="0"/>
            <a:ext cx="7162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As the number of false acceptances (FAR) goes down, the number of false rejections (FRR) will go up and vice versa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25">
            <a:extLst>
              <a:ext uri="{FF2B5EF4-FFF2-40B4-BE49-F238E27FC236}">
                <a16:creationId xmlns:a16="http://schemas.microsoft.com/office/drawing/2014/main" id="{B6304496-B10A-41B6-A7FC-BCF4C1897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637588"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1" name="Rectangle 3">
            <a:extLst>
              <a:ext uri="{FF2B5EF4-FFF2-40B4-BE49-F238E27FC236}">
                <a16:creationId xmlns:a16="http://schemas.microsoft.com/office/drawing/2014/main" id="{4D68C974-C4DC-46E6-B15C-18E825F16A27}"/>
              </a:ext>
            </a:extLst>
          </p:cNvPr>
          <p:cNvSpPr>
            <a:spLocks noChangeArrowheads="1"/>
          </p:cNvSpPr>
          <p:nvPr/>
        </p:nvSpPr>
        <p:spPr bwMode="auto">
          <a:xfrm>
            <a:off x="0" y="215900"/>
            <a:ext cx="9144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a:solidFill>
                  <a:srgbClr val="FF0000"/>
                </a:solidFill>
                <a:latin typeface="Calibri" panose="020F0502020204030204" pitchFamily="34" charset="0"/>
              </a:rPr>
              <a:t>MST March 2018 : </a:t>
            </a:r>
            <a:r>
              <a:rPr lang="en-US" altLang="en-US" sz="2800" b="1">
                <a:solidFill>
                  <a:srgbClr val="002060"/>
                </a:solidFill>
                <a:latin typeface="Calibri" panose="020F0502020204030204" pitchFamily="34" charset="0"/>
              </a:rPr>
              <a:t>For the classification matrix shown below, For “Forest” calculate </a:t>
            </a:r>
            <a:r>
              <a:rPr lang="en-US" altLang="en-US" sz="2800" b="1">
                <a:solidFill>
                  <a:srgbClr val="FF0000"/>
                </a:solidFill>
                <a:latin typeface="Calibri" panose="020F0502020204030204" pitchFamily="34" charset="0"/>
              </a:rPr>
              <a:t>commission error  PPV (Positive Predictive Value) and Sensitivity. </a:t>
            </a:r>
            <a:r>
              <a:rPr lang="en-US" altLang="en-US" sz="2800" b="1">
                <a:solidFill>
                  <a:srgbClr val="002060"/>
                </a:solidFill>
                <a:latin typeface="Calibri" panose="020F0502020204030204" pitchFamily="34" charset="0"/>
              </a:rPr>
              <a:t>For Water </a:t>
            </a:r>
            <a:r>
              <a:rPr lang="en-US" altLang="en-US" sz="2800" b="1">
                <a:solidFill>
                  <a:srgbClr val="FF0000"/>
                </a:solidFill>
                <a:latin typeface="Calibri" panose="020F0502020204030204" pitchFamily="34" charset="0"/>
              </a:rPr>
              <a:t>Calculate Omission error and overall accuracy. 		[10]</a:t>
            </a:r>
            <a:endParaRPr lang="en-US" altLang="en-US" sz="1600"/>
          </a:p>
          <a:p>
            <a:endParaRPr lang="en-US" altLang="en-US"/>
          </a:p>
        </p:txBody>
      </p:sp>
      <p:sp>
        <p:nvSpPr>
          <p:cNvPr id="211972" name="Rectangle 4">
            <a:extLst>
              <a:ext uri="{FF2B5EF4-FFF2-40B4-BE49-F238E27FC236}">
                <a16:creationId xmlns:a16="http://schemas.microsoft.com/office/drawing/2014/main" id="{C0DB59E1-0F3D-443F-819A-33F802C7ACC7}"/>
              </a:ext>
            </a:extLst>
          </p:cNvPr>
          <p:cNvSpPr>
            <a:spLocks noChangeArrowheads="1"/>
          </p:cNvSpPr>
          <p:nvPr/>
        </p:nvSpPr>
        <p:spPr bwMode="auto">
          <a:xfrm>
            <a:off x="228600" y="24003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5">
            <a:extLst>
              <a:ext uri="{FF2B5EF4-FFF2-40B4-BE49-F238E27FC236}">
                <a16:creationId xmlns:a16="http://schemas.microsoft.com/office/drawing/2014/main" id="{385B1247-1850-4C7E-B466-ED7D95059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39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19" name="Rectangle 4">
            <a:extLst>
              <a:ext uri="{FF2B5EF4-FFF2-40B4-BE49-F238E27FC236}">
                <a16:creationId xmlns:a16="http://schemas.microsoft.com/office/drawing/2014/main" id="{48A32C80-C7EE-402F-9ED8-98C9AF19BAA9}"/>
              </a:ext>
            </a:extLst>
          </p:cNvPr>
          <p:cNvSpPr>
            <a:spLocks noChangeArrowheads="1"/>
          </p:cNvSpPr>
          <p:nvPr/>
        </p:nvSpPr>
        <p:spPr bwMode="auto">
          <a:xfrm>
            <a:off x="228600" y="24003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191492" name="Rectangle 5">
            <a:extLst>
              <a:ext uri="{FF2B5EF4-FFF2-40B4-BE49-F238E27FC236}">
                <a16:creationId xmlns:a16="http://schemas.microsoft.com/office/drawing/2014/main" id="{28FD1601-5BFA-493A-BDBE-AC2B8CE0424C}"/>
              </a:ext>
            </a:extLst>
          </p:cNvPr>
          <p:cNvSpPr>
            <a:spLocks noChangeArrowheads="1"/>
          </p:cNvSpPr>
          <p:nvPr/>
        </p:nvSpPr>
        <p:spPr bwMode="auto">
          <a:xfrm>
            <a:off x="0" y="3811588"/>
            <a:ext cx="91440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solidFill>
                  <a:srgbClr val="FF0000"/>
                </a:solidFill>
                <a:latin typeface="Calibri" panose="020F0502020204030204" pitchFamily="34" charset="0"/>
              </a:rPr>
              <a:t>For “Forest”</a:t>
            </a:r>
            <a:endParaRPr lang="en-US" altLang="en-US"/>
          </a:p>
          <a:p>
            <a:r>
              <a:rPr lang="en-US" altLang="en-US" sz="3200" b="1">
                <a:solidFill>
                  <a:srgbClr val="FF0000"/>
                </a:solidFill>
                <a:latin typeface="Calibri" panose="020F0502020204030204" pitchFamily="34" charset="0"/>
              </a:rPr>
              <a:t>TP = 40,</a:t>
            </a:r>
          </a:p>
          <a:p>
            <a:r>
              <a:rPr lang="en-US" altLang="en-US" sz="3200" b="1">
                <a:solidFill>
                  <a:srgbClr val="FF0000"/>
                </a:solidFill>
                <a:latin typeface="Calibri" panose="020F0502020204030204" pitchFamily="34" charset="0"/>
              </a:rPr>
              <a:t> FP = 9+8 = 17,</a:t>
            </a:r>
          </a:p>
          <a:p>
            <a:r>
              <a:rPr lang="en-US" altLang="en-US" sz="3200" b="1">
                <a:solidFill>
                  <a:srgbClr val="FF0000"/>
                </a:solidFill>
                <a:latin typeface="Calibri" panose="020F0502020204030204" pitchFamily="34" charset="0"/>
              </a:rPr>
              <a:t> FN = 2</a:t>
            </a:r>
            <a:endParaRPr lang="en-US" altLang="en-US"/>
          </a:p>
          <a:p>
            <a:r>
              <a:rPr lang="en-US" altLang="en-US" sz="3200" b="1">
                <a:solidFill>
                  <a:srgbClr val="FF0000"/>
                </a:solidFill>
                <a:latin typeface="Calibri" panose="020F0502020204030204" pitchFamily="34" charset="0"/>
              </a:rPr>
              <a:t>PPV = TP/[TP+FP] = 40/[40+17]  = 0.7</a:t>
            </a:r>
            <a:endParaRPr lang="en-US" altLang="en-US"/>
          </a:p>
          <a:p>
            <a:r>
              <a:rPr lang="en-US" altLang="en-US" sz="3200" b="1">
                <a:solidFill>
                  <a:srgbClr val="FF0000"/>
                </a:solidFill>
                <a:latin typeface="Calibri" panose="020F0502020204030204" pitchFamily="34" charset="0"/>
              </a:rPr>
              <a:t>Sensitivity =TP/[TP+FN] = 40/ [40+2] = 40/42 = 0.952</a:t>
            </a:r>
            <a:endParaRPr lang="en-US" altLang="en-US" sz="4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1490"/>
                                        </p:tgtEl>
                                        <p:attrNameLst>
                                          <p:attrName>style.visibility</p:attrName>
                                        </p:attrNameLst>
                                      </p:cBhvr>
                                      <p:to>
                                        <p:strVal val="visible"/>
                                      </p:to>
                                    </p:set>
                                    <p:anim calcmode="lin" valueType="num">
                                      <p:cBhvr additive="base">
                                        <p:cTn id="7" dur="500" fill="hold"/>
                                        <p:tgtEl>
                                          <p:spTgt spid="191490"/>
                                        </p:tgtEl>
                                        <p:attrNameLst>
                                          <p:attrName>ppt_x</p:attrName>
                                        </p:attrNameLst>
                                      </p:cBhvr>
                                      <p:tavLst>
                                        <p:tav tm="0">
                                          <p:val>
                                            <p:strVal val="#ppt_x"/>
                                          </p:val>
                                        </p:tav>
                                        <p:tav tm="100000">
                                          <p:val>
                                            <p:strVal val="#ppt_x"/>
                                          </p:val>
                                        </p:tav>
                                      </p:tavLst>
                                    </p:anim>
                                    <p:anim calcmode="lin" valueType="num">
                                      <p:cBhvr additive="base">
                                        <p:cTn id="8" dur="500" fill="hold"/>
                                        <p:tgtEl>
                                          <p:spTgt spid="1914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1492">
                                            <p:txEl>
                                              <p:pRg st="0" end="0"/>
                                            </p:txEl>
                                          </p:spTgt>
                                        </p:tgtEl>
                                        <p:attrNameLst>
                                          <p:attrName>style.visibility</p:attrName>
                                        </p:attrNameLst>
                                      </p:cBhvr>
                                      <p:to>
                                        <p:strVal val="visible"/>
                                      </p:to>
                                    </p:set>
                                    <p:anim calcmode="lin" valueType="num">
                                      <p:cBhvr additive="base">
                                        <p:cTn id="13" dur="500" fill="hold"/>
                                        <p:tgtEl>
                                          <p:spTgt spid="19149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14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1492">
                                            <p:txEl>
                                              <p:pRg st="1" end="1"/>
                                            </p:txEl>
                                          </p:spTgt>
                                        </p:tgtEl>
                                        <p:attrNameLst>
                                          <p:attrName>style.visibility</p:attrName>
                                        </p:attrNameLst>
                                      </p:cBhvr>
                                      <p:to>
                                        <p:strVal val="visible"/>
                                      </p:to>
                                    </p:set>
                                    <p:anim calcmode="lin" valueType="num">
                                      <p:cBhvr additive="base">
                                        <p:cTn id="19" dur="500" fill="hold"/>
                                        <p:tgtEl>
                                          <p:spTgt spid="19149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14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1492">
                                            <p:txEl>
                                              <p:pRg st="2" end="2"/>
                                            </p:txEl>
                                          </p:spTgt>
                                        </p:tgtEl>
                                        <p:attrNameLst>
                                          <p:attrName>style.visibility</p:attrName>
                                        </p:attrNameLst>
                                      </p:cBhvr>
                                      <p:to>
                                        <p:strVal val="visible"/>
                                      </p:to>
                                    </p:set>
                                    <p:anim calcmode="lin" valueType="num">
                                      <p:cBhvr additive="base">
                                        <p:cTn id="25" dur="500" fill="hold"/>
                                        <p:tgtEl>
                                          <p:spTgt spid="19149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14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1492">
                                            <p:txEl>
                                              <p:pRg st="3" end="3"/>
                                            </p:txEl>
                                          </p:spTgt>
                                        </p:tgtEl>
                                        <p:attrNameLst>
                                          <p:attrName>style.visibility</p:attrName>
                                        </p:attrNameLst>
                                      </p:cBhvr>
                                      <p:to>
                                        <p:strVal val="visible"/>
                                      </p:to>
                                    </p:set>
                                    <p:anim calcmode="lin" valueType="num">
                                      <p:cBhvr additive="base">
                                        <p:cTn id="31" dur="500" fill="hold"/>
                                        <p:tgtEl>
                                          <p:spTgt spid="19149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14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1492">
                                            <p:txEl>
                                              <p:pRg st="4" end="4"/>
                                            </p:txEl>
                                          </p:spTgt>
                                        </p:tgtEl>
                                        <p:attrNameLst>
                                          <p:attrName>style.visibility</p:attrName>
                                        </p:attrNameLst>
                                      </p:cBhvr>
                                      <p:to>
                                        <p:strVal val="visible"/>
                                      </p:to>
                                    </p:set>
                                    <p:anim calcmode="lin" valueType="num">
                                      <p:cBhvr additive="base">
                                        <p:cTn id="37" dur="500" fill="hold"/>
                                        <p:tgtEl>
                                          <p:spTgt spid="19149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149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1492">
                                            <p:txEl>
                                              <p:pRg st="5" end="5"/>
                                            </p:txEl>
                                          </p:spTgt>
                                        </p:tgtEl>
                                        <p:attrNameLst>
                                          <p:attrName>style.visibility</p:attrName>
                                        </p:attrNameLst>
                                      </p:cBhvr>
                                      <p:to>
                                        <p:strVal val="visible"/>
                                      </p:to>
                                    </p:set>
                                    <p:anim calcmode="lin" valueType="num">
                                      <p:cBhvr additive="base">
                                        <p:cTn id="43" dur="500" fill="hold"/>
                                        <p:tgtEl>
                                          <p:spTgt spid="19149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149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https://askabiologist.asu.edu/sites/default/files/resources/plosable/Brain_Speed/connected-neurons.jpg">
            <a:extLst>
              <a:ext uri="{FF2B5EF4-FFF2-40B4-BE49-F238E27FC236}">
                <a16:creationId xmlns:a16="http://schemas.microsoft.com/office/drawing/2014/main" id="{5572963D-BB6A-4907-A9D4-27D3E8130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1" name="Picture 4" descr="https://tse2.mm.bing.net/th?id=OIP.QmQXuiAub63zLk1gYLTp9AHaDJ&amp;pid=15.1&amp;P=0&amp;w=419&amp;h=179">
            <a:extLst>
              <a:ext uri="{FF2B5EF4-FFF2-40B4-BE49-F238E27FC236}">
                <a16:creationId xmlns:a16="http://schemas.microsoft.com/office/drawing/2014/main" id="{39220D56-16A0-4890-8BC1-0376ECDE0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00400"/>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CDAD7FDE-DB9E-4AB0-86E1-71BEE05ACAFE}"/>
              </a:ext>
            </a:extLst>
          </p:cNvPr>
          <p:cNvSpPr>
            <a:spLocks noChangeArrowheads="1"/>
          </p:cNvSpPr>
          <p:nvPr/>
        </p:nvSpPr>
        <p:spPr bwMode="auto">
          <a:xfrm>
            <a:off x="0" y="457200"/>
            <a:ext cx="9144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t>Basically, omission is neglecting to do something and commission is doing something. </a:t>
            </a:r>
          </a:p>
        </p:txBody>
      </p:sp>
      <p:sp>
        <p:nvSpPr>
          <p:cNvPr id="192515" name="Rectangle 3">
            <a:extLst>
              <a:ext uri="{FF2B5EF4-FFF2-40B4-BE49-F238E27FC236}">
                <a16:creationId xmlns:a16="http://schemas.microsoft.com/office/drawing/2014/main" id="{0361E021-08BF-4DEB-94DC-32BB2747BCB1}"/>
              </a:ext>
            </a:extLst>
          </p:cNvPr>
          <p:cNvSpPr>
            <a:spLocks noChangeArrowheads="1"/>
          </p:cNvSpPr>
          <p:nvPr/>
        </p:nvSpPr>
        <p:spPr bwMode="auto">
          <a:xfrm>
            <a:off x="0" y="2895600"/>
            <a:ext cx="91440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a:solidFill>
                  <a:srgbClr val="FF0000"/>
                </a:solidFill>
              </a:rPr>
              <a:t>Commission error: </a:t>
            </a:r>
            <a:r>
              <a:rPr lang="en-US" altLang="en-US" sz="3200" b="1"/>
              <a:t>Represent  cases  that belong to another class but are labeled as belonging to the proper  class. </a:t>
            </a:r>
          </a:p>
          <a:p>
            <a:pPr eaLnBrk="1" hangingPunct="1"/>
            <a:endParaRPr lang="en-US" altLang="en-US" sz="3200" b="1"/>
          </a:p>
          <a:p>
            <a:pPr eaLnBrk="1" hangingPunct="1"/>
            <a:r>
              <a:rPr lang="en-US" altLang="en-US" sz="3200" b="1">
                <a:solidFill>
                  <a:srgbClr val="FF0000"/>
                </a:solidFill>
              </a:rPr>
              <a:t>Omission error: </a:t>
            </a:r>
            <a:r>
              <a:rPr lang="en-US" altLang="en-US" sz="3200" b="1"/>
              <a:t>Represent  cases that belong to the truth class but fail to be classified into the proper class.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2514"/>
                                        </p:tgtEl>
                                        <p:attrNameLst>
                                          <p:attrName>style.visibility</p:attrName>
                                        </p:attrNameLst>
                                      </p:cBhvr>
                                      <p:to>
                                        <p:strVal val="visible"/>
                                      </p:to>
                                    </p:set>
                                    <p:anim calcmode="lin" valueType="num">
                                      <p:cBhvr additive="base">
                                        <p:cTn id="7" dur="500" fill="hold"/>
                                        <p:tgtEl>
                                          <p:spTgt spid="192514"/>
                                        </p:tgtEl>
                                        <p:attrNameLst>
                                          <p:attrName>ppt_x</p:attrName>
                                        </p:attrNameLst>
                                      </p:cBhvr>
                                      <p:tavLst>
                                        <p:tav tm="0">
                                          <p:val>
                                            <p:strVal val="#ppt_x"/>
                                          </p:val>
                                        </p:tav>
                                        <p:tav tm="100000">
                                          <p:val>
                                            <p:strVal val="#ppt_x"/>
                                          </p:val>
                                        </p:tav>
                                      </p:tavLst>
                                    </p:anim>
                                    <p:anim calcmode="lin" valueType="num">
                                      <p:cBhvr additive="base">
                                        <p:cTn id="8" dur="500" fill="hold"/>
                                        <p:tgtEl>
                                          <p:spTgt spid="1925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2515">
                                            <p:txEl>
                                              <p:pRg st="0" end="0"/>
                                            </p:txEl>
                                          </p:spTgt>
                                        </p:tgtEl>
                                        <p:attrNameLst>
                                          <p:attrName>style.visibility</p:attrName>
                                        </p:attrNameLst>
                                      </p:cBhvr>
                                      <p:to>
                                        <p:strVal val="visible"/>
                                      </p:to>
                                    </p:set>
                                    <p:anim calcmode="lin" valueType="num">
                                      <p:cBhvr additive="base">
                                        <p:cTn id="13" dur="500" fill="hold"/>
                                        <p:tgtEl>
                                          <p:spTgt spid="1925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25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2515">
                                            <p:txEl>
                                              <p:pRg st="2" end="2"/>
                                            </p:txEl>
                                          </p:spTgt>
                                        </p:tgtEl>
                                        <p:attrNameLst>
                                          <p:attrName>style.visibility</p:attrName>
                                        </p:attrNameLst>
                                      </p:cBhvr>
                                      <p:to>
                                        <p:strVal val="visible"/>
                                      </p:to>
                                    </p:set>
                                    <p:anim calcmode="lin" valueType="num">
                                      <p:cBhvr additive="base">
                                        <p:cTn id="19" dur="500" fill="hold"/>
                                        <p:tgtEl>
                                          <p:spTgt spid="1925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25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P spid="19251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5">
            <a:extLst>
              <a:ext uri="{FF2B5EF4-FFF2-40B4-BE49-F238E27FC236}">
                <a16:creationId xmlns:a16="http://schemas.microsoft.com/office/drawing/2014/main" id="{675B41B8-A59E-4208-92DF-DEB7F99A5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a:extLst>
              <a:ext uri="{FF2B5EF4-FFF2-40B4-BE49-F238E27FC236}">
                <a16:creationId xmlns:a16="http://schemas.microsoft.com/office/drawing/2014/main" id="{268EA4C8-4C97-4453-8242-6C19EF3496CE}"/>
              </a:ext>
            </a:extLst>
          </p:cNvPr>
          <p:cNvSpPr>
            <a:spLocks noChangeArrowheads="1"/>
          </p:cNvSpPr>
          <p:nvPr/>
        </p:nvSpPr>
        <p:spPr bwMode="auto">
          <a:xfrm>
            <a:off x="228600" y="24003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197" name="Rectangle 4">
            <a:extLst>
              <a:ext uri="{FF2B5EF4-FFF2-40B4-BE49-F238E27FC236}">
                <a16:creationId xmlns:a16="http://schemas.microsoft.com/office/drawing/2014/main" id="{254D9281-1FF4-4FC8-9A43-A465A15F9FC2}"/>
              </a:ext>
            </a:extLst>
          </p:cNvPr>
          <p:cNvSpPr>
            <a:spLocks noChangeArrowheads="1"/>
          </p:cNvSpPr>
          <p:nvPr/>
        </p:nvSpPr>
        <p:spPr bwMode="auto">
          <a:xfrm>
            <a:off x="0" y="22098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Commission error: </a:t>
            </a:r>
            <a:r>
              <a:rPr lang="en-US" altLang="en-US" sz="2400" b="1"/>
              <a:t>represent  cases  that belong to another class but are labeled as belonging to the proper  class. </a:t>
            </a:r>
          </a:p>
          <a:p>
            <a:pPr eaLnBrk="1" hangingPunct="1"/>
            <a:r>
              <a:rPr lang="en-US" altLang="en-US" sz="2400" b="1">
                <a:solidFill>
                  <a:srgbClr val="FF0000"/>
                </a:solidFill>
              </a:rPr>
              <a:t>Omission error: </a:t>
            </a:r>
            <a:r>
              <a:rPr lang="en-US" altLang="en-US" sz="2400" b="1"/>
              <a:t>represent  cases that belong to the truth class but fail to be classified into the proper class.</a:t>
            </a:r>
          </a:p>
        </p:txBody>
      </p:sp>
      <p:graphicFrame>
        <p:nvGraphicFramePr>
          <p:cNvPr id="8194" name="Object 2">
            <a:extLst>
              <a:ext uri="{FF2B5EF4-FFF2-40B4-BE49-F238E27FC236}">
                <a16:creationId xmlns:a16="http://schemas.microsoft.com/office/drawing/2014/main" id="{021A8015-478B-446D-9C87-E85A0D44F55E}"/>
              </a:ext>
            </a:extLst>
          </p:cNvPr>
          <p:cNvGraphicFramePr>
            <a:graphicFrameLocks noChangeAspect="1"/>
          </p:cNvGraphicFramePr>
          <p:nvPr/>
        </p:nvGraphicFramePr>
        <p:xfrm>
          <a:off x="304800" y="4038600"/>
          <a:ext cx="7939088" cy="2286000"/>
        </p:xfrm>
        <a:graphic>
          <a:graphicData uri="http://schemas.openxmlformats.org/presentationml/2006/ole">
            <mc:AlternateContent xmlns:mc="http://schemas.openxmlformats.org/markup-compatibility/2006">
              <mc:Choice xmlns:v="urn:schemas-microsoft-com:vml" Requires="v">
                <p:oleObj spid="_x0000_s8201" name="Equation" r:id="rId4" imgW="2793960" imgH="1346040" progId="Equation.DSMT4">
                  <p:embed/>
                </p:oleObj>
              </mc:Choice>
              <mc:Fallback>
                <p:oleObj name="Equation" r:id="rId4" imgW="2793960" imgH="13460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038600"/>
                        <a:ext cx="7939088"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ppt_x"/>
                                          </p:val>
                                        </p:tav>
                                        <p:tav tm="100000">
                                          <p:val>
                                            <p:strVal val="#ppt_x"/>
                                          </p:val>
                                        </p:tav>
                                      </p:tavLst>
                                    </p:anim>
                                    <p:anim calcmode="lin" valueType="num">
                                      <p:cBhvr additive="base">
                                        <p:cTn id="8" dur="500" fill="hold"/>
                                        <p:tgtEl>
                                          <p:spTgt spid="1843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7"/>
                                        </p:tgtEl>
                                        <p:attrNameLst>
                                          <p:attrName>style.visibility</p:attrName>
                                        </p:attrNameLst>
                                      </p:cBhvr>
                                      <p:to>
                                        <p:strVal val="visible"/>
                                      </p:to>
                                    </p:set>
                                    <p:anim calcmode="lin" valueType="num">
                                      <p:cBhvr additive="base">
                                        <p:cTn id="13" dur="500" fill="hold"/>
                                        <p:tgtEl>
                                          <p:spTgt spid="8197"/>
                                        </p:tgtEl>
                                        <p:attrNameLst>
                                          <p:attrName>ppt_x</p:attrName>
                                        </p:attrNameLst>
                                      </p:cBhvr>
                                      <p:tavLst>
                                        <p:tav tm="0">
                                          <p:val>
                                            <p:strVal val="#ppt_x"/>
                                          </p:val>
                                        </p:tav>
                                        <p:tav tm="100000">
                                          <p:val>
                                            <p:strVal val="#ppt_x"/>
                                          </p:val>
                                        </p:tav>
                                      </p:tavLst>
                                    </p:anim>
                                    <p:anim calcmode="lin" valueType="num">
                                      <p:cBhvr additive="base">
                                        <p:cTn id="14"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5">
            <a:extLst>
              <a:ext uri="{FF2B5EF4-FFF2-40B4-BE49-F238E27FC236}">
                <a16:creationId xmlns:a16="http://schemas.microsoft.com/office/drawing/2014/main" id="{17BACC23-2848-41D0-890E-795B8B5E9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4">
            <a:extLst>
              <a:ext uri="{FF2B5EF4-FFF2-40B4-BE49-F238E27FC236}">
                <a16:creationId xmlns:a16="http://schemas.microsoft.com/office/drawing/2014/main" id="{91EA88C4-9E2E-42B4-9CCF-A70494FCAB9F}"/>
              </a:ext>
            </a:extLst>
          </p:cNvPr>
          <p:cNvSpPr>
            <a:spLocks noChangeArrowheads="1"/>
          </p:cNvSpPr>
          <p:nvPr/>
        </p:nvSpPr>
        <p:spPr bwMode="auto">
          <a:xfrm>
            <a:off x="228600" y="24003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9221" name="Rectangle 4">
            <a:extLst>
              <a:ext uri="{FF2B5EF4-FFF2-40B4-BE49-F238E27FC236}">
                <a16:creationId xmlns:a16="http://schemas.microsoft.com/office/drawing/2014/main" id="{DD6C58CC-4955-4D3B-AEDE-0771A2B6AD77}"/>
              </a:ext>
            </a:extLst>
          </p:cNvPr>
          <p:cNvSpPr>
            <a:spLocks noChangeArrowheads="1"/>
          </p:cNvSpPr>
          <p:nvPr/>
        </p:nvSpPr>
        <p:spPr bwMode="auto">
          <a:xfrm>
            <a:off x="0" y="22098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Commission error: </a:t>
            </a:r>
            <a:r>
              <a:rPr lang="en-US" altLang="en-US" sz="2400" b="1"/>
              <a:t>represent  cases  that belong to another class but are labeled as belonging to the proper  class. </a:t>
            </a:r>
          </a:p>
          <a:p>
            <a:pPr eaLnBrk="1" hangingPunct="1"/>
            <a:r>
              <a:rPr lang="en-US" altLang="en-US" sz="2400" b="1">
                <a:solidFill>
                  <a:srgbClr val="FF0000"/>
                </a:solidFill>
              </a:rPr>
              <a:t>Omission error: </a:t>
            </a:r>
            <a:r>
              <a:rPr lang="en-US" altLang="en-US" sz="2400" b="1"/>
              <a:t>represent  cases that belong to the truth class but fail to be classified into the proper class.</a:t>
            </a:r>
          </a:p>
        </p:txBody>
      </p:sp>
      <p:graphicFrame>
        <p:nvGraphicFramePr>
          <p:cNvPr id="9218" name="Object 2">
            <a:extLst>
              <a:ext uri="{FF2B5EF4-FFF2-40B4-BE49-F238E27FC236}">
                <a16:creationId xmlns:a16="http://schemas.microsoft.com/office/drawing/2014/main" id="{6E800B0A-6264-4589-A0C8-C31D316DEB87}"/>
              </a:ext>
            </a:extLst>
          </p:cNvPr>
          <p:cNvGraphicFramePr>
            <a:graphicFrameLocks noChangeAspect="1"/>
          </p:cNvGraphicFramePr>
          <p:nvPr/>
        </p:nvGraphicFramePr>
        <p:xfrm>
          <a:off x="0" y="3886200"/>
          <a:ext cx="9129713" cy="2133600"/>
        </p:xfrm>
        <a:graphic>
          <a:graphicData uri="http://schemas.openxmlformats.org/presentationml/2006/ole">
            <mc:AlternateContent xmlns:mc="http://schemas.openxmlformats.org/markup-compatibility/2006">
              <mc:Choice xmlns:v="urn:schemas-microsoft-com:vml" Requires="v">
                <p:oleObj spid="_x0000_s9225" name="Equation" r:id="rId4" imgW="2793960" imgH="1346040" progId="Equation.DSMT4">
                  <p:embed/>
                </p:oleObj>
              </mc:Choice>
              <mc:Fallback>
                <p:oleObj name="Equation" r:id="rId4" imgW="2793960" imgH="13460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9129713"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322"/>
                                        </p:tgtEl>
                                        <p:attrNameLst>
                                          <p:attrName>style.visibility</p:attrName>
                                        </p:attrNameLst>
                                      </p:cBhvr>
                                      <p:to>
                                        <p:strVal val="visible"/>
                                      </p:to>
                                    </p:set>
                                    <p:anim calcmode="lin" valueType="num">
                                      <p:cBhvr additive="base">
                                        <p:cTn id="7" dur="500" fill="hold"/>
                                        <p:tgtEl>
                                          <p:spTgt spid="184322"/>
                                        </p:tgtEl>
                                        <p:attrNameLst>
                                          <p:attrName>ppt_x</p:attrName>
                                        </p:attrNameLst>
                                      </p:cBhvr>
                                      <p:tavLst>
                                        <p:tav tm="0">
                                          <p:val>
                                            <p:strVal val="#ppt_x"/>
                                          </p:val>
                                        </p:tav>
                                        <p:tav tm="100000">
                                          <p:val>
                                            <p:strVal val="#ppt_x"/>
                                          </p:val>
                                        </p:tav>
                                      </p:tavLst>
                                    </p:anim>
                                    <p:anim calcmode="lin" valueType="num">
                                      <p:cBhvr additive="base">
                                        <p:cTn id="8" dur="500" fill="hold"/>
                                        <p:tgtEl>
                                          <p:spTgt spid="184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1">
            <a:extLst>
              <a:ext uri="{FF2B5EF4-FFF2-40B4-BE49-F238E27FC236}">
                <a16:creationId xmlns:a16="http://schemas.microsoft.com/office/drawing/2014/main" id="{3D0D7DAE-B82F-47CB-975B-0EFBD437482F}"/>
              </a:ext>
            </a:extLst>
          </p:cNvPr>
          <p:cNvSpPr>
            <a:spLocks noChangeArrowheads="1"/>
          </p:cNvSpPr>
          <p:nvPr/>
        </p:nvSpPr>
        <p:spPr bwMode="auto">
          <a:xfrm>
            <a:off x="0" y="0"/>
            <a:ext cx="91440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A 40 year-old woman has a routine mammogram that is interpreted as "positive."  </a:t>
            </a:r>
          </a:p>
          <a:p>
            <a:pPr eaLnBrk="1" hangingPunct="1"/>
            <a:endParaRPr lang="en-US" altLang="en-US" sz="2800"/>
          </a:p>
          <a:p>
            <a:pPr eaLnBrk="1" hangingPunct="1"/>
            <a:r>
              <a:rPr lang="en-US" altLang="en-US" sz="2800"/>
              <a:t>The probability of breast cancer is 1% for a woman at age 40 who participates in routine screening.  </a:t>
            </a:r>
          </a:p>
          <a:p>
            <a:pPr eaLnBrk="1" hangingPunct="1"/>
            <a:endParaRPr lang="en-US" altLang="en-US" sz="2800"/>
          </a:p>
          <a:p>
            <a:pPr eaLnBrk="1" hangingPunct="1"/>
            <a:r>
              <a:rPr lang="en-US" altLang="en-US" sz="2800"/>
              <a:t>If a woman has breast cancer, the probability is 80% that she will have a positive mammogram.  </a:t>
            </a:r>
          </a:p>
          <a:p>
            <a:pPr eaLnBrk="1" hangingPunct="1"/>
            <a:endParaRPr lang="en-US" altLang="en-US" sz="2800"/>
          </a:p>
          <a:p>
            <a:pPr eaLnBrk="1" hangingPunct="1"/>
            <a:r>
              <a:rPr lang="en-US" altLang="en-US" sz="2800"/>
              <a:t>If a woman does not have breast cancer, the probability is 10% that she will also have a positive mammogram. </a:t>
            </a:r>
          </a:p>
          <a:p>
            <a:pPr eaLnBrk="1" hangingPunct="1"/>
            <a:endParaRPr lang="en-US" altLang="en-US" sz="2800"/>
          </a:p>
          <a:p>
            <a:pPr eaLnBrk="1" hangingPunct="1"/>
            <a:r>
              <a:rPr lang="en-US" altLang="en-US" sz="2800"/>
              <a:t> What is the probability that </a:t>
            </a:r>
            <a:r>
              <a:rPr lang="en-US" altLang="en-US" sz="2800" i="1"/>
              <a:t>this</a:t>
            </a:r>
            <a:r>
              <a:rPr lang="en-US" altLang="en-US" sz="2800"/>
              <a:t> woman with a positive mammogram actually has breast cancer?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610">
                                            <p:txEl>
                                              <p:pRg st="0" end="0"/>
                                            </p:txEl>
                                          </p:spTgt>
                                        </p:tgtEl>
                                        <p:attrNameLst>
                                          <p:attrName>style.visibility</p:attrName>
                                        </p:attrNameLst>
                                      </p:cBhvr>
                                      <p:to>
                                        <p:strVal val="visible"/>
                                      </p:to>
                                    </p:set>
                                    <p:anim calcmode="lin" valueType="num">
                                      <p:cBhvr additive="base">
                                        <p:cTn id="7" dur="500" fill="hold"/>
                                        <p:tgtEl>
                                          <p:spTgt spid="196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66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6610">
                                            <p:txEl>
                                              <p:pRg st="2" end="2"/>
                                            </p:txEl>
                                          </p:spTgt>
                                        </p:tgtEl>
                                        <p:attrNameLst>
                                          <p:attrName>style.visibility</p:attrName>
                                        </p:attrNameLst>
                                      </p:cBhvr>
                                      <p:to>
                                        <p:strVal val="visible"/>
                                      </p:to>
                                    </p:set>
                                    <p:anim calcmode="lin" valueType="num">
                                      <p:cBhvr additive="base">
                                        <p:cTn id="13" dur="500" fill="hold"/>
                                        <p:tgtEl>
                                          <p:spTgt spid="1966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6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6610">
                                            <p:txEl>
                                              <p:pRg st="4" end="4"/>
                                            </p:txEl>
                                          </p:spTgt>
                                        </p:tgtEl>
                                        <p:attrNameLst>
                                          <p:attrName>style.visibility</p:attrName>
                                        </p:attrNameLst>
                                      </p:cBhvr>
                                      <p:to>
                                        <p:strVal val="visible"/>
                                      </p:to>
                                    </p:set>
                                    <p:anim calcmode="lin" valueType="num">
                                      <p:cBhvr additive="base">
                                        <p:cTn id="19" dur="500" fill="hold"/>
                                        <p:tgtEl>
                                          <p:spTgt spid="1966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6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6610">
                                            <p:txEl>
                                              <p:pRg st="6" end="6"/>
                                            </p:txEl>
                                          </p:spTgt>
                                        </p:tgtEl>
                                        <p:attrNameLst>
                                          <p:attrName>style.visibility</p:attrName>
                                        </p:attrNameLst>
                                      </p:cBhvr>
                                      <p:to>
                                        <p:strVal val="visible"/>
                                      </p:to>
                                    </p:set>
                                    <p:anim calcmode="lin" valueType="num">
                                      <p:cBhvr additive="base">
                                        <p:cTn id="25" dur="500" fill="hold"/>
                                        <p:tgtEl>
                                          <p:spTgt spid="19661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6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6610">
                                            <p:txEl>
                                              <p:pRg st="8" end="8"/>
                                            </p:txEl>
                                          </p:spTgt>
                                        </p:tgtEl>
                                        <p:attrNameLst>
                                          <p:attrName>style.visibility</p:attrName>
                                        </p:attrNameLst>
                                      </p:cBhvr>
                                      <p:to>
                                        <p:strVal val="visible"/>
                                      </p:to>
                                    </p:set>
                                    <p:anim calcmode="lin" valueType="num">
                                      <p:cBhvr additive="base">
                                        <p:cTn id="31" dur="500" fill="hold"/>
                                        <p:tgtEl>
                                          <p:spTgt spid="196610">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66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1">
            <a:extLst>
              <a:ext uri="{FF2B5EF4-FFF2-40B4-BE49-F238E27FC236}">
                <a16:creationId xmlns:a16="http://schemas.microsoft.com/office/drawing/2014/main" id="{776438A5-814E-4134-B7A9-D032148B2B34}"/>
              </a:ext>
            </a:extLst>
          </p:cNvPr>
          <p:cNvSpPr>
            <a:spLocks noChangeArrowheads="1"/>
          </p:cNvSpPr>
          <p:nvPr/>
        </p:nvSpPr>
        <p:spPr bwMode="auto">
          <a:xfrm>
            <a:off x="0" y="0"/>
            <a:ext cx="91440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The basic idea of diagnostic test interpretation is to calculate the probability a patient has a disease under consideration given a certain test result.</a:t>
            </a:r>
            <a:r>
              <a:rPr lang="en-US" altLang="en-US" sz="3600"/>
              <a:t> </a:t>
            </a:r>
          </a:p>
        </p:txBody>
      </p:sp>
      <p:pic>
        <p:nvPicPr>
          <p:cNvPr id="197635" name="Picture 1">
            <a:extLst>
              <a:ext uri="{FF2B5EF4-FFF2-40B4-BE49-F238E27FC236}">
                <a16:creationId xmlns:a16="http://schemas.microsoft.com/office/drawing/2014/main" id="{A7D18CA5-99FC-4E6A-99A1-94B73F3F6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35814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6" name="Picture 4">
            <a:extLst>
              <a:ext uri="{FF2B5EF4-FFF2-40B4-BE49-F238E27FC236}">
                <a16:creationId xmlns:a16="http://schemas.microsoft.com/office/drawing/2014/main" id="{85885B44-91BD-4E0A-A32A-2CB39F18B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981200"/>
            <a:ext cx="5638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7634">
                                            <p:txEl>
                                              <p:pRg st="0" end="0"/>
                                            </p:txEl>
                                          </p:spTgt>
                                        </p:tgtEl>
                                        <p:attrNameLst>
                                          <p:attrName>style.visibility</p:attrName>
                                        </p:attrNameLst>
                                      </p:cBhvr>
                                      <p:to>
                                        <p:strVal val="visible"/>
                                      </p:to>
                                    </p:set>
                                    <p:anim calcmode="lin" valueType="num">
                                      <p:cBhvr additive="base">
                                        <p:cTn id="7" dur="500" fill="hold"/>
                                        <p:tgtEl>
                                          <p:spTgt spid="1976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76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7635"/>
                                        </p:tgtEl>
                                        <p:attrNameLst>
                                          <p:attrName>style.visibility</p:attrName>
                                        </p:attrNameLst>
                                      </p:cBhvr>
                                      <p:to>
                                        <p:strVal val="visible"/>
                                      </p:to>
                                    </p:set>
                                    <p:anim calcmode="lin" valueType="num">
                                      <p:cBhvr additive="base">
                                        <p:cTn id="13" dur="500" fill="hold"/>
                                        <p:tgtEl>
                                          <p:spTgt spid="197635"/>
                                        </p:tgtEl>
                                        <p:attrNameLst>
                                          <p:attrName>ppt_x</p:attrName>
                                        </p:attrNameLst>
                                      </p:cBhvr>
                                      <p:tavLst>
                                        <p:tav tm="0">
                                          <p:val>
                                            <p:strVal val="#ppt_x"/>
                                          </p:val>
                                        </p:tav>
                                        <p:tav tm="100000">
                                          <p:val>
                                            <p:strVal val="#ppt_x"/>
                                          </p:val>
                                        </p:tav>
                                      </p:tavLst>
                                    </p:anim>
                                    <p:anim calcmode="lin" valueType="num">
                                      <p:cBhvr additive="base">
                                        <p:cTn id="14" dur="500" fill="hold"/>
                                        <p:tgtEl>
                                          <p:spTgt spid="19763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7636"/>
                                        </p:tgtEl>
                                        <p:attrNameLst>
                                          <p:attrName>style.visibility</p:attrName>
                                        </p:attrNameLst>
                                      </p:cBhvr>
                                      <p:to>
                                        <p:strVal val="visible"/>
                                      </p:to>
                                    </p:set>
                                    <p:anim calcmode="lin" valueType="num">
                                      <p:cBhvr additive="base">
                                        <p:cTn id="19" dur="500" fill="hold"/>
                                        <p:tgtEl>
                                          <p:spTgt spid="197636"/>
                                        </p:tgtEl>
                                        <p:attrNameLst>
                                          <p:attrName>ppt_x</p:attrName>
                                        </p:attrNameLst>
                                      </p:cBhvr>
                                      <p:tavLst>
                                        <p:tav tm="0">
                                          <p:val>
                                            <p:strVal val="#ppt_x"/>
                                          </p:val>
                                        </p:tav>
                                        <p:tav tm="100000">
                                          <p:val>
                                            <p:strVal val="#ppt_x"/>
                                          </p:val>
                                        </p:tav>
                                      </p:tavLst>
                                    </p:anim>
                                    <p:anim calcmode="lin" valueType="num">
                                      <p:cBhvr additive="base">
                                        <p:cTn id="20" dur="500" fill="hold"/>
                                        <p:tgtEl>
                                          <p:spTgt spid="1976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a:extLst>
              <a:ext uri="{FF2B5EF4-FFF2-40B4-BE49-F238E27FC236}">
                <a16:creationId xmlns:a16="http://schemas.microsoft.com/office/drawing/2014/main" id="{625E660F-8B89-47F3-92EC-DE9DC53C4A9B}"/>
              </a:ext>
            </a:extLst>
          </p:cNvPr>
          <p:cNvSpPr>
            <a:spLocks noChangeArrowheads="1"/>
          </p:cNvSpPr>
          <p:nvPr/>
        </p:nvSpPr>
        <p:spPr bwMode="auto">
          <a:xfrm>
            <a:off x="0" y="2971800"/>
            <a:ext cx="91440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Sensitivity</a:t>
            </a:r>
            <a:r>
              <a:rPr lang="en-US" altLang="en-US" sz="2800"/>
              <a:t> is the proportion of patients </a:t>
            </a:r>
            <a:r>
              <a:rPr lang="en-US" altLang="en-US" sz="2800" i="1"/>
              <a:t>with</a:t>
            </a:r>
            <a:r>
              <a:rPr lang="en-US" altLang="en-US" sz="2800"/>
              <a:t> disease who test positive. In probability notation: P(T</a:t>
            </a:r>
            <a:r>
              <a:rPr lang="en-US" altLang="en-US" sz="2800" baseline="30000"/>
              <a:t>+</a:t>
            </a:r>
            <a:r>
              <a:rPr lang="en-US" altLang="en-US" sz="2800"/>
              <a:t>|D</a:t>
            </a:r>
            <a:r>
              <a:rPr lang="en-US" altLang="en-US" sz="2800" baseline="30000"/>
              <a:t>+</a:t>
            </a:r>
            <a:r>
              <a:rPr lang="en-US" altLang="en-US" sz="2800"/>
              <a:t>) = TP / (TP+FN).</a:t>
            </a:r>
          </a:p>
          <a:p>
            <a:pPr eaLnBrk="1" hangingPunct="1"/>
            <a:endParaRPr lang="en-US" altLang="en-US" sz="2800"/>
          </a:p>
          <a:p>
            <a:pPr eaLnBrk="1" hangingPunct="1"/>
            <a:r>
              <a:rPr lang="en-US" altLang="en-US" sz="2800">
                <a:solidFill>
                  <a:srgbClr val="FF0000"/>
                </a:solidFill>
              </a:rPr>
              <a:t>Specificity</a:t>
            </a:r>
            <a:r>
              <a:rPr lang="en-US" altLang="en-US" sz="2800"/>
              <a:t> is the proportion of patients </a:t>
            </a:r>
            <a:r>
              <a:rPr lang="en-US" altLang="en-US" sz="2800" i="1"/>
              <a:t>without</a:t>
            </a:r>
            <a:r>
              <a:rPr lang="en-US" altLang="en-US" sz="2800"/>
              <a:t> disease who test negative. In probability notation: P(T</a:t>
            </a:r>
            <a:r>
              <a:rPr lang="en-US" altLang="en-US" sz="2800" baseline="30000"/>
              <a:t>-</a:t>
            </a:r>
            <a:r>
              <a:rPr lang="en-US" altLang="en-US" sz="2800"/>
              <a:t>|D</a:t>
            </a:r>
            <a:r>
              <a:rPr lang="en-US" altLang="en-US" sz="2800" baseline="30000"/>
              <a:t>-</a:t>
            </a:r>
            <a:r>
              <a:rPr lang="en-US" altLang="en-US" sz="2800"/>
              <a:t>) = TN / (TN + FP).</a:t>
            </a:r>
          </a:p>
        </p:txBody>
      </p:sp>
      <p:sp>
        <p:nvSpPr>
          <p:cNvPr id="198659" name="Rectangle 2">
            <a:extLst>
              <a:ext uri="{FF2B5EF4-FFF2-40B4-BE49-F238E27FC236}">
                <a16:creationId xmlns:a16="http://schemas.microsoft.com/office/drawing/2014/main" id="{DDF36991-B60E-4A6C-A0A1-FE7B2006B2B4}"/>
              </a:ext>
            </a:extLst>
          </p:cNvPr>
          <p:cNvSpPr>
            <a:spLocks noChangeArrowheads="1"/>
          </p:cNvSpPr>
          <p:nvPr/>
        </p:nvSpPr>
        <p:spPr bwMode="auto">
          <a:xfrm>
            <a:off x="4343400" y="0"/>
            <a:ext cx="4800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Prevalence</a:t>
            </a:r>
            <a:r>
              <a:rPr lang="en-US" altLang="en-US" sz="2400" b="1"/>
              <a:t> of disease in the population. It is the proportion of total patients who have the disease. In probability notation: P(D</a:t>
            </a:r>
            <a:r>
              <a:rPr lang="en-US" altLang="en-US" sz="2400" b="1" baseline="30000"/>
              <a:t>+</a:t>
            </a:r>
            <a:r>
              <a:rPr lang="en-US" altLang="en-US" sz="2400" b="1"/>
              <a:t>) =</a:t>
            </a:r>
          </a:p>
          <a:p>
            <a:pPr eaLnBrk="1" hangingPunct="1"/>
            <a:r>
              <a:rPr lang="en-US" altLang="en-US" sz="2400" b="1"/>
              <a:t> (TP+FN) / (TP+FP+TN+FN).</a:t>
            </a:r>
          </a:p>
        </p:txBody>
      </p:sp>
      <p:pic>
        <p:nvPicPr>
          <p:cNvPr id="4" name="Picture 1">
            <a:extLst>
              <a:ext uri="{FF2B5EF4-FFF2-40B4-BE49-F238E27FC236}">
                <a16:creationId xmlns:a16="http://schemas.microsoft.com/office/drawing/2014/main" id="{697AB546-4193-4ED2-9468-EC30368563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434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8658">
                                            <p:txEl>
                                              <p:pRg st="0" end="0"/>
                                            </p:txEl>
                                          </p:spTgt>
                                        </p:tgtEl>
                                        <p:attrNameLst>
                                          <p:attrName>style.visibility</p:attrName>
                                        </p:attrNameLst>
                                      </p:cBhvr>
                                      <p:to>
                                        <p:strVal val="visible"/>
                                      </p:to>
                                    </p:set>
                                    <p:anim calcmode="lin" valueType="num">
                                      <p:cBhvr additive="base">
                                        <p:cTn id="13" dur="500" fill="hold"/>
                                        <p:tgtEl>
                                          <p:spTgt spid="19865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86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8658">
                                            <p:txEl>
                                              <p:pRg st="2" end="2"/>
                                            </p:txEl>
                                          </p:spTgt>
                                        </p:tgtEl>
                                        <p:attrNameLst>
                                          <p:attrName>style.visibility</p:attrName>
                                        </p:attrNameLst>
                                      </p:cBhvr>
                                      <p:to>
                                        <p:strVal val="visible"/>
                                      </p:to>
                                    </p:set>
                                    <p:anim calcmode="lin" valueType="num">
                                      <p:cBhvr additive="base">
                                        <p:cTn id="19" dur="500" fill="hold"/>
                                        <p:tgtEl>
                                          <p:spTgt spid="19865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86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8659"/>
                                        </p:tgtEl>
                                        <p:attrNameLst>
                                          <p:attrName>style.visibility</p:attrName>
                                        </p:attrNameLst>
                                      </p:cBhvr>
                                      <p:to>
                                        <p:strVal val="visible"/>
                                      </p:to>
                                    </p:set>
                                    <p:anim calcmode="lin" valueType="num">
                                      <p:cBhvr additive="base">
                                        <p:cTn id="25" dur="500" fill="hold"/>
                                        <p:tgtEl>
                                          <p:spTgt spid="198659"/>
                                        </p:tgtEl>
                                        <p:attrNameLst>
                                          <p:attrName>ppt_x</p:attrName>
                                        </p:attrNameLst>
                                      </p:cBhvr>
                                      <p:tavLst>
                                        <p:tav tm="0">
                                          <p:val>
                                            <p:strVal val="#ppt_x"/>
                                          </p:val>
                                        </p:tav>
                                        <p:tav tm="100000">
                                          <p:val>
                                            <p:strVal val="#ppt_x"/>
                                          </p:val>
                                        </p:tav>
                                      </p:tavLst>
                                    </p:anim>
                                    <p:anim calcmode="lin" valueType="num">
                                      <p:cBhvr additive="base">
                                        <p:cTn id="26" dur="500" fill="hold"/>
                                        <p:tgtEl>
                                          <p:spTgt spid="1986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build="p"/>
      <p:bldP spid="19865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a:extLst>
              <a:ext uri="{FF2B5EF4-FFF2-40B4-BE49-F238E27FC236}">
                <a16:creationId xmlns:a16="http://schemas.microsoft.com/office/drawing/2014/main" id="{4203C034-6E97-404E-86FF-FF54CFB96C64}"/>
              </a:ext>
            </a:extLst>
          </p:cNvPr>
          <p:cNvSpPr>
            <a:spLocks noChangeArrowheads="1"/>
          </p:cNvSpPr>
          <p:nvPr/>
        </p:nvSpPr>
        <p:spPr bwMode="auto">
          <a:xfrm>
            <a:off x="0" y="0"/>
            <a:ext cx="9144000" cy="775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Given a certain test result, what is the probability of disease? This is the </a:t>
            </a:r>
            <a:r>
              <a:rPr lang="en-US" altLang="en-US" sz="3200" b="1"/>
              <a:t>predictive value</a:t>
            </a:r>
            <a:r>
              <a:rPr lang="en-US" altLang="en-US" sz="3200"/>
              <a:t> of the test.</a:t>
            </a:r>
          </a:p>
          <a:p>
            <a:pPr eaLnBrk="1" hangingPunct="1"/>
            <a:endParaRPr lang="en-US" altLang="en-US" sz="3200"/>
          </a:p>
          <a:p>
            <a:pPr eaLnBrk="1" hangingPunct="1"/>
            <a:endParaRPr lang="en-US" altLang="en-US" sz="3200"/>
          </a:p>
          <a:p>
            <a:pPr eaLnBrk="1" hangingPunct="1"/>
            <a:r>
              <a:rPr lang="en-US" altLang="en-US" sz="3200" b="1"/>
              <a:t>Predictive value of a positive test </a:t>
            </a:r>
            <a:r>
              <a:rPr lang="en-US" altLang="en-US" sz="3200"/>
              <a:t>is the proportion of patients with </a:t>
            </a:r>
            <a:r>
              <a:rPr lang="en-US" altLang="en-US" sz="3200" i="1"/>
              <a:t>positive</a:t>
            </a:r>
            <a:r>
              <a:rPr lang="en-US" altLang="en-US" sz="3200"/>
              <a:t> tests who have disease. In probability notation:</a:t>
            </a:r>
          </a:p>
          <a:p>
            <a:pPr eaLnBrk="1" hangingPunct="1"/>
            <a:r>
              <a:rPr lang="en-US" altLang="en-US" sz="3200"/>
              <a:t> (D</a:t>
            </a:r>
            <a:r>
              <a:rPr lang="en-US" altLang="en-US" sz="3200" baseline="30000"/>
              <a:t>+</a:t>
            </a:r>
            <a:r>
              <a:rPr lang="en-US" altLang="en-US" sz="3200"/>
              <a:t>|T</a:t>
            </a:r>
            <a:r>
              <a:rPr lang="en-US" altLang="en-US" sz="3200" baseline="30000"/>
              <a:t>+</a:t>
            </a:r>
            <a:r>
              <a:rPr lang="en-US" altLang="en-US" sz="3200"/>
              <a:t>) = TP / (TP+FP). </a:t>
            </a:r>
          </a:p>
          <a:p>
            <a:pPr eaLnBrk="1" hangingPunct="1"/>
            <a:endParaRPr lang="en-US" altLang="en-US" sz="3200"/>
          </a:p>
          <a:p>
            <a:pPr eaLnBrk="1" hangingPunct="1"/>
            <a:r>
              <a:rPr lang="en-US" altLang="en-US" sz="3200"/>
              <a:t>This is the same thing as </a:t>
            </a:r>
            <a:r>
              <a:rPr lang="en-US" altLang="en-US" sz="3200" b="1"/>
              <a:t>posttest probability </a:t>
            </a:r>
            <a:r>
              <a:rPr lang="en-US" altLang="en-US" sz="3200"/>
              <a:t>of disease given a positive test. </a:t>
            </a:r>
          </a:p>
          <a:p>
            <a:pPr eaLnBrk="1" hangingPunct="1"/>
            <a:endParaRPr lang="en-US" altLang="en-US" sz="3200"/>
          </a:p>
          <a:p>
            <a:pPr eaLnBrk="1" hangingPunct="1"/>
            <a:r>
              <a:rPr lang="en-US" altLang="en-US" sz="3200"/>
              <a:t>It measures how well the test rules in disease.</a:t>
            </a:r>
          </a:p>
          <a:p>
            <a:pPr eaLnBrk="1" hangingPunct="1"/>
            <a:endParaRPr lang="en-US" altLang="en-US" sz="3200"/>
          </a:p>
          <a:p>
            <a:pPr eaLnBrk="1" hangingPunct="1"/>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1">
            <a:extLst>
              <a:ext uri="{FF2B5EF4-FFF2-40B4-BE49-F238E27FC236}">
                <a16:creationId xmlns:a16="http://schemas.microsoft.com/office/drawing/2014/main" id="{6941016E-6128-431F-8D70-3CA24C54CB03}"/>
              </a:ext>
            </a:extLst>
          </p:cNvPr>
          <p:cNvSpPr>
            <a:spLocks noChangeArrowheads="1"/>
          </p:cNvSpPr>
          <p:nvPr/>
        </p:nvSpPr>
        <p:spPr bwMode="auto">
          <a:xfrm>
            <a:off x="0" y="0"/>
            <a:ext cx="9144000" cy="627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a:p>
            <a:pPr eaLnBrk="1" hangingPunct="1"/>
            <a:r>
              <a:rPr lang="en-US" altLang="en-US" sz="3200" b="1"/>
              <a:t>Predictive value of a negative test</a:t>
            </a:r>
            <a:r>
              <a:rPr lang="en-US" altLang="en-US" sz="3200"/>
              <a:t> is the proportion of patients with </a:t>
            </a:r>
            <a:r>
              <a:rPr lang="en-US" altLang="en-US" sz="3200" i="1"/>
              <a:t>negative</a:t>
            </a:r>
            <a:r>
              <a:rPr lang="en-US" altLang="en-US" sz="3200"/>
              <a:t> tests who </a:t>
            </a:r>
            <a:r>
              <a:rPr lang="en-US" altLang="en-US" sz="3200" i="1"/>
              <a:t>do not</a:t>
            </a:r>
            <a:r>
              <a:rPr lang="en-US" altLang="en-US" sz="3200"/>
              <a:t> have disease. In probability notation:</a:t>
            </a:r>
          </a:p>
          <a:p>
            <a:pPr eaLnBrk="1" hangingPunct="1"/>
            <a:endParaRPr lang="en-US" altLang="en-US" sz="3200"/>
          </a:p>
          <a:p>
            <a:pPr eaLnBrk="1" hangingPunct="1"/>
            <a:r>
              <a:rPr lang="en-US" altLang="en-US" sz="3200"/>
              <a:t> (D</a:t>
            </a:r>
            <a:r>
              <a:rPr lang="en-US" altLang="en-US" sz="3200" baseline="30000"/>
              <a:t>-</a:t>
            </a:r>
            <a:r>
              <a:rPr lang="en-US" altLang="en-US" sz="3200"/>
              <a:t>|T</a:t>
            </a:r>
            <a:r>
              <a:rPr lang="en-US" altLang="en-US" sz="3200" baseline="30000"/>
              <a:t>-</a:t>
            </a:r>
            <a:r>
              <a:rPr lang="en-US" altLang="en-US" sz="3200"/>
              <a:t>) = TN / (TN+FN). </a:t>
            </a:r>
          </a:p>
          <a:p>
            <a:pPr eaLnBrk="1" hangingPunct="1"/>
            <a:endParaRPr lang="en-US" altLang="en-US" sz="3200"/>
          </a:p>
          <a:p>
            <a:pPr eaLnBrk="1" hangingPunct="1"/>
            <a:r>
              <a:rPr lang="en-US" altLang="en-US" sz="3200"/>
              <a:t>It measures how well the test rules out disease. </a:t>
            </a:r>
          </a:p>
          <a:p>
            <a:pPr eaLnBrk="1" hangingPunct="1"/>
            <a:endParaRPr lang="en-US" altLang="en-US" sz="3200"/>
          </a:p>
          <a:p>
            <a:pPr eaLnBrk="1" hangingPunct="1"/>
            <a:r>
              <a:rPr lang="en-US" altLang="en-US" sz="3200"/>
              <a:t>Notice that this is </a:t>
            </a:r>
            <a:r>
              <a:rPr lang="en-US" altLang="en-US" sz="3200" i="1"/>
              <a:t>not</a:t>
            </a:r>
            <a:r>
              <a:rPr lang="en-US" altLang="en-US" sz="3200"/>
              <a:t> the same as </a:t>
            </a:r>
            <a:r>
              <a:rPr lang="en-US" altLang="en-US" sz="3200">
                <a:solidFill>
                  <a:srgbClr val="FF0000"/>
                </a:solidFill>
              </a:rPr>
              <a:t>posttest probability of disease given a negative test </a:t>
            </a:r>
            <a:r>
              <a:rPr lang="en-US" altLang="en-US" sz="3200"/>
              <a:t>which is  one minus the predicitive value of a negative test. i.e. 1- (D</a:t>
            </a:r>
            <a:r>
              <a:rPr lang="en-US" altLang="en-US" sz="3200" baseline="30000"/>
              <a:t>-</a:t>
            </a:r>
            <a:r>
              <a:rPr lang="en-US" altLang="en-US" sz="3200"/>
              <a:t>|T</a:t>
            </a:r>
            <a:r>
              <a:rPr lang="en-US" altLang="en-US" sz="3200" baseline="30000"/>
              <a:t>-</a:t>
            </a:r>
            <a:r>
              <a:rPr lang="en-US" altLang="en-US" sz="32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9682">
                                            <p:txEl>
                                              <p:pRg st="1" end="1"/>
                                            </p:txEl>
                                          </p:spTgt>
                                        </p:tgtEl>
                                        <p:attrNameLst>
                                          <p:attrName>style.visibility</p:attrName>
                                        </p:attrNameLst>
                                      </p:cBhvr>
                                      <p:to>
                                        <p:strVal val="visible"/>
                                      </p:to>
                                    </p:set>
                                    <p:anim calcmode="lin" valueType="num">
                                      <p:cBhvr additive="base">
                                        <p:cTn id="7" dur="500" fill="hold"/>
                                        <p:tgtEl>
                                          <p:spTgt spid="19968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96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9682">
                                            <p:txEl>
                                              <p:pRg st="3" end="3"/>
                                            </p:txEl>
                                          </p:spTgt>
                                        </p:tgtEl>
                                        <p:attrNameLst>
                                          <p:attrName>style.visibility</p:attrName>
                                        </p:attrNameLst>
                                      </p:cBhvr>
                                      <p:to>
                                        <p:strVal val="visible"/>
                                      </p:to>
                                    </p:set>
                                    <p:anim calcmode="lin" valueType="num">
                                      <p:cBhvr additive="base">
                                        <p:cTn id="13" dur="500" fill="hold"/>
                                        <p:tgtEl>
                                          <p:spTgt spid="19968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96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9682">
                                            <p:txEl>
                                              <p:pRg st="5" end="5"/>
                                            </p:txEl>
                                          </p:spTgt>
                                        </p:tgtEl>
                                        <p:attrNameLst>
                                          <p:attrName>style.visibility</p:attrName>
                                        </p:attrNameLst>
                                      </p:cBhvr>
                                      <p:to>
                                        <p:strVal val="visible"/>
                                      </p:to>
                                    </p:set>
                                    <p:anim calcmode="lin" valueType="num">
                                      <p:cBhvr additive="base">
                                        <p:cTn id="19" dur="500" fill="hold"/>
                                        <p:tgtEl>
                                          <p:spTgt spid="19968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968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9682">
                                            <p:txEl>
                                              <p:pRg st="7" end="7"/>
                                            </p:txEl>
                                          </p:spTgt>
                                        </p:tgtEl>
                                        <p:attrNameLst>
                                          <p:attrName>style.visibility</p:attrName>
                                        </p:attrNameLst>
                                      </p:cBhvr>
                                      <p:to>
                                        <p:strVal val="visible"/>
                                      </p:to>
                                    </p:set>
                                    <p:anim calcmode="lin" valueType="num">
                                      <p:cBhvr additive="base">
                                        <p:cTn id="25" dur="500" fill="hold"/>
                                        <p:tgtEl>
                                          <p:spTgt spid="19968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968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2B0FC6-627E-4C95-A08F-7BF6E8785154}"/>
              </a:ext>
            </a:extLst>
          </p:cNvPr>
          <p:cNvSpPr>
            <a:spLocks noChangeArrowheads="1"/>
          </p:cNvSpPr>
          <p:nvPr/>
        </p:nvSpPr>
        <p:spPr bwMode="auto">
          <a:xfrm>
            <a:off x="0" y="5287963"/>
            <a:ext cx="6096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Idealized graph showing the number of patients with and without a disease arranged according to the value of a diagnostic test.</a:t>
            </a:r>
          </a:p>
        </p:txBody>
      </p:sp>
      <p:pic>
        <p:nvPicPr>
          <p:cNvPr id="205828" name="Picture 4">
            <a:extLst>
              <a:ext uri="{FF2B5EF4-FFF2-40B4-BE49-F238E27FC236}">
                <a16:creationId xmlns:a16="http://schemas.microsoft.com/office/drawing/2014/main" id="{49D94198-0CA1-4EAC-91B8-C314B49AD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484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FA3AA19-C932-40CE-8B07-10CA843498D4}"/>
              </a:ext>
            </a:extLst>
          </p:cNvPr>
          <p:cNvSpPr>
            <a:spLocks noChangeArrowheads="1"/>
          </p:cNvSpPr>
          <p:nvPr/>
        </p:nvSpPr>
        <p:spPr bwMode="auto">
          <a:xfrm>
            <a:off x="6172200" y="0"/>
            <a:ext cx="29718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Distributions overlap--the test (like most) does not distinguish normal from disease with 100% accuracy. </a:t>
            </a:r>
          </a:p>
          <a:p>
            <a:pPr eaLnBrk="1" hangingPunct="1"/>
            <a:endParaRPr lang="en-US" altLang="en-US" sz="2400" b="1"/>
          </a:p>
          <a:p>
            <a:pPr eaLnBrk="1" hangingPunct="1"/>
            <a:r>
              <a:rPr lang="en-US" altLang="en-US" sz="2400" b="1"/>
              <a:t>In practice, we choose a </a:t>
            </a:r>
            <a:r>
              <a:rPr lang="en-US" altLang="en-US" sz="2400" b="1">
                <a:solidFill>
                  <a:srgbClr val="FF0000"/>
                </a:solidFill>
              </a:rPr>
              <a:t>cut-point</a:t>
            </a:r>
            <a:r>
              <a:rPr lang="en-US" altLang="en-US" sz="2400" b="1"/>
              <a:t> (indicated by the vertical black line) above which we consider the test to be abnormal and below which we consider the test to be normal</a:t>
            </a:r>
            <a:r>
              <a:rPr lang="en-US" alt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5828"/>
                                        </p:tgtEl>
                                        <p:attrNameLst>
                                          <p:attrName>style.visibility</p:attrName>
                                        </p:attrNameLst>
                                      </p:cBhvr>
                                      <p:to>
                                        <p:strVal val="visible"/>
                                      </p:to>
                                    </p:set>
                                    <p:anim calcmode="lin" valueType="num">
                                      <p:cBhvr additive="base">
                                        <p:cTn id="7" dur="500" fill="hold"/>
                                        <p:tgtEl>
                                          <p:spTgt spid="205828"/>
                                        </p:tgtEl>
                                        <p:attrNameLst>
                                          <p:attrName>ppt_x</p:attrName>
                                        </p:attrNameLst>
                                      </p:cBhvr>
                                      <p:tavLst>
                                        <p:tav tm="0">
                                          <p:val>
                                            <p:strVal val="#ppt_x"/>
                                          </p:val>
                                        </p:tav>
                                        <p:tav tm="100000">
                                          <p:val>
                                            <p:strVal val="#ppt_x"/>
                                          </p:val>
                                        </p:tav>
                                      </p:tavLst>
                                    </p:anim>
                                    <p:anim calcmode="lin" valueType="num">
                                      <p:cBhvr additive="base">
                                        <p:cTn id="8" dur="500" fill="hold"/>
                                        <p:tgtEl>
                                          <p:spTgt spid="20582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FB8AF7-775E-43EC-AB66-A489F50B5246}"/>
              </a:ext>
            </a:extLst>
          </p:cNvPr>
          <p:cNvSpPr>
            <a:spLocks noChangeArrowheads="1"/>
          </p:cNvSpPr>
          <p:nvPr/>
        </p:nvSpPr>
        <p:spPr bwMode="auto">
          <a:xfrm>
            <a:off x="0" y="5287963"/>
            <a:ext cx="6096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Idealized graph showing the number of patients with and without a disease arranged according to the value of a diagnostic test.</a:t>
            </a:r>
          </a:p>
        </p:txBody>
      </p:sp>
      <p:pic>
        <p:nvPicPr>
          <p:cNvPr id="205828" name="Picture 4">
            <a:extLst>
              <a:ext uri="{FF2B5EF4-FFF2-40B4-BE49-F238E27FC236}">
                <a16:creationId xmlns:a16="http://schemas.microsoft.com/office/drawing/2014/main" id="{6F8F1783-D3A2-4160-8F2A-BA55AAA2EF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484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404" name="TextBox 4">
            <a:extLst>
              <a:ext uri="{FF2B5EF4-FFF2-40B4-BE49-F238E27FC236}">
                <a16:creationId xmlns:a16="http://schemas.microsoft.com/office/drawing/2014/main" id="{834E467E-5E3E-420A-848A-825516DA9A0F}"/>
              </a:ext>
            </a:extLst>
          </p:cNvPr>
          <p:cNvSpPr txBox="1">
            <a:spLocks noChangeArrowheads="1"/>
          </p:cNvSpPr>
          <p:nvPr/>
        </p:nvSpPr>
        <p:spPr bwMode="auto">
          <a:xfrm>
            <a:off x="6248400" y="0"/>
            <a:ext cx="28956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The position of the cutpoint will determine the number of true positive, true negatives, false positives and false negatives. </a:t>
            </a:r>
          </a:p>
          <a:p>
            <a:pPr eaLnBrk="1" hangingPunct="1"/>
            <a:endParaRPr lang="en-US" altLang="en-US" sz="2400" b="1"/>
          </a:p>
          <a:p>
            <a:pPr eaLnBrk="1" hangingPunct="1"/>
            <a:r>
              <a:rPr lang="en-US" altLang="en-US" sz="2400" b="1"/>
              <a:t>We may wish to use different cutpoints for different clinical situations if we wish to minimize one of the erroneous types of test results.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05828"/>
                                        </p:tgtEl>
                                        <p:attrNameLst>
                                          <p:attrName>style.visibility</p:attrName>
                                        </p:attrNameLst>
                                      </p:cBhvr>
                                      <p:to>
                                        <p:strVal val="visible"/>
                                      </p:to>
                                    </p:set>
                                    <p:anim calcmode="lin" valueType="num">
                                      <p:cBhvr additive="base">
                                        <p:cTn id="7" dur="500" fill="hold"/>
                                        <p:tgtEl>
                                          <p:spTgt spid="205828"/>
                                        </p:tgtEl>
                                        <p:attrNameLst>
                                          <p:attrName>ppt_x</p:attrName>
                                        </p:attrNameLst>
                                      </p:cBhvr>
                                      <p:tavLst>
                                        <p:tav tm="0">
                                          <p:val>
                                            <p:strVal val="#ppt_x"/>
                                          </p:val>
                                        </p:tav>
                                        <p:tav tm="100000">
                                          <p:val>
                                            <p:strVal val="#ppt_x"/>
                                          </p:val>
                                        </p:tav>
                                      </p:tavLst>
                                    </p:anim>
                                    <p:anim calcmode="lin" valueType="num">
                                      <p:cBhvr additive="base">
                                        <p:cTn id="8" dur="500" fill="hold"/>
                                        <p:tgtEl>
                                          <p:spTgt spid="20582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B1D69DB4-A2DC-428C-A536-9F6875E922C1}"/>
              </a:ext>
            </a:extLst>
          </p:cNvPr>
          <p:cNvSpPr>
            <a:spLocks noGrp="1"/>
          </p:cNvSpPr>
          <p:nvPr>
            <p:ph type="title"/>
          </p:nvPr>
        </p:nvSpPr>
        <p:spPr/>
        <p:txBody>
          <a:bodyPr/>
          <a:lstStyle/>
          <a:p>
            <a:pPr eaLnBrk="1" hangingPunct="1"/>
            <a:endParaRPr lang="en-US" altLang="en-US"/>
          </a:p>
        </p:txBody>
      </p:sp>
      <p:sp>
        <p:nvSpPr>
          <p:cNvPr id="110595" name="Content Placeholder 2">
            <a:extLst>
              <a:ext uri="{FF2B5EF4-FFF2-40B4-BE49-F238E27FC236}">
                <a16:creationId xmlns:a16="http://schemas.microsoft.com/office/drawing/2014/main" id="{61F505E2-3C17-4B95-A4D5-71383BA8FF8B}"/>
              </a:ext>
            </a:extLst>
          </p:cNvPr>
          <p:cNvSpPr>
            <a:spLocks noGrp="1"/>
          </p:cNvSpPr>
          <p:nvPr>
            <p:ph idx="1"/>
          </p:nvPr>
        </p:nvSpPr>
        <p:spPr/>
        <p:txBody>
          <a:bodyPr/>
          <a:lstStyle/>
          <a:p>
            <a:pPr eaLnBrk="1" hangingPunct="1"/>
            <a:endParaRPr lang="en-US" altLang="en-US"/>
          </a:p>
        </p:txBody>
      </p:sp>
      <p:pic>
        <p:nvPicPr>
          <p:cNvPr id="105476" name="Picture 2" descr="http://www.webpages.ttu.edu/dleverin/neural_network/fig_3p6_neurons_NEURON4.jpg">
            <a:extLst>
              <a:ext uri="{FF2B5EF4-FFF2-40B4-BE49-F238E27FC236}">
                <a16:creationId xmlns:a16="http://schemas.microsoft.com/office/drawing/2014/main" id="{FF0BF46D-FAE9-42D6-B600-E98DA9E00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12D65D2E-F100-408E-BD0A-DD799CF39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43400"/>
            <a:ext cx="9144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5476"/>
                                        </p:tgtEl>
                                        <p:attrNameLst>
                                          <p:attrName>style.visibility</p:attrName>
                                        </p:attrNameLst>
                                      </p:cBhvr>
                                      <p:to>
                                        <p:strVal val="visible"/>
                                      </p:to>
                                    </p:set>
                                    <p:anim calcmode="lin" valueType="num">
                                      <p:cBhvr additive="base">
                                        <p:cTn id="13" dur="500" fill="hold"/>
                                        <p:tgtEl>
                                          <p:spTgt spid="105476"/>
                                        </p:tgtEl>
                                        <p:attrNameLst>
                                          <p:attrName>ppt_x</p:attrName>
                                        </p:attrNameLst>
                                      </p:cBhvr>
                                      <p:tavLst>
                                        <p:tav tm="0">
                                          <p:val>
                                            <p:strVal val="#ppt_x"/>
                                          </p:val>
                                        </p:tav>
                                        <p:tav tm="100000">
                                          <p:val>
                                            <p:strVal val="#ppt_x"/>
                                          </p:val>
                                        </p:tav>
                                      </p:tavLst>
                                    </p:anim>
                                    <p:anim calcmode="lin" valueType="num">
                                      <p:cBhvr additive="base">
                                        <p:cTn id="14" dur="500" fill="hold"/>
                                        <p:tgtEl>
                                          <p:spTgt spid="1054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
            <a:extLst>
              <a:ext uri="{FF2B5EF4-FFF2-40B4-BE49-F238E27FC236}">
                <a16:creationId xmlns:a16="http://schemas.microsoft.com/office/drawing/2014/main" id="{01A5C3C7-8AB3-4B98-ACE6-32D313AB865B}"/>
              </a:ext>
            </a:extLst>
          </p:cNvPr>
          <p:cNvSpPr>
            <a:spLocks noChangeArrowheads="1"/>
          </p:cNvSpPr>
          <p:nvPr/>
        </p:nvSpPr>
        <p:spPr bwMode="auto">
          <a:xfrm>
            <a:off x="0" y="0"/>
            <a:ext cx="9144000" cy="541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 </a:t>
            </a:r>
            <a:r>
              <a:rPr lang="en-US" altLang="en-US" sz="4000" b="1"/>
              <a:t>Receiver Operating Characteristic curve</a:t>
            </a:r>
            <a:r>
              <a:rPr lang="en-US" altLang="en-US" sz="4000"/>
              <a:t> (or ROC curve) is a plot of </a:t>
            </a:r>
            <a:r>
              <a:rPr lang="en-US" altLang="en-US" sz="5400">
                <a:solidFill>
                  <a:srgbClr val="FF0000"/>
                </a:solidFill>
              </a:rPr>
              <a:t>the true positive rate against the false positive rate</a:t>
            </a:r>
            <a:r>
              <a:rPr lang="en-US" altLang="en-US" sz="3200"/>
              <a:t> </a:t>
            </a:r>
            <a:r>
              <a:rPr lang="en-US" altLang="en-US" sz="4400"/>
              <a:t>for the different possible cutpoints of a diagnostic test.</a:t>
            </a:r>
          </a:p>
          <a:p>
            <a:pPr eaLnBrk="1" hangingPunct="1"/>
            <a:endParaRPr lang="en-US" altLang="en-US" sz="2800"/>
          </a:p>
          <a:p>
            <a:pPr eaLnBrk="1" hangingPunct="1"/>
            <a:endParaRPr lang="en-US" altLang="en-US" sz="2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02"/>
                                        </p:tgtEl>
                                        <p:attrNameLst>
                                          <p:attrName>style.visibility</p:attrName>
                                        </p:attrNameLst>
                                      </p:cBhvr>
                                      <p:to>
                                        <p:strVal val="visible"/>
                                      </p:to>
                                    </p:set>
                                    <p:anim calcmode="lin" valueType="num">
                                      <p:cBhvr additive="base">
                                        <p:cTn id="7" dur="500" fill="hold"/>
                                        <p:tgtEl>
                                          <p:spTgt spid="204802"/>
                                        </p:tgtEl>
                                        <p:attrNameLst>
                                          <p:attrName>ppt_x</p:attrName>
                                        </p:attrNameLst>
                                      </p:cBhvr>
                                      <p:tavLst>
                                        <p:tav tm="0">
                                          <p:val>
                                            <p:strVal val="#ppt_x"/>
                                          </p:val>
                                        </p:tav>
                                        <p:tav tm="100000">
                                          <p:val>
                                            <p:strVal val="#ppt_x"/>
                                          </p:val>
                                        </p:tav>
                                      </p:tavLst>
                                    </p:anim>
                                    <p:anim calcmode="lin" valueType="num">
                                      <p:cBhvr additive="base">
                                        <p:cTn id="8" dur="500" fill="hold"/>
                                        <p:tgtEl>
                                          <p:spTgt spid="2048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A4BB42-DA41-4461-9BE2-BDC387FFC656}"/>
              </a:ext>
            </a:extLst>
          </p:cNvPr>
          <p:cNvSpPr>
            <a:spLocks noChangeArrowheads="1"/>
          </p:cNvSpPr>
          <p:nvPr/>
        </p:nvSpPr>
        <p:spPr bwMode="auto">
          <a:xfrm>
            <a:off x="0" y="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600" b="1">
                <a:latin typeface="Times New Roman" panose="02020603050405020304" pitchFamily="18" charset="0"/>
              </a:rPr>
              <a:t>A classifier is said to be perfect if it correctly </a:t>
            </a:r>
            <a:r>
              <a:rPr lang="en-US" altLang="en-US" sz="3600" b="1">
                <a:solidFill>
                  <a:srgbClr val="FF0000"/>
                </a:solidFill>
                <a:latin typeface="Times New Roman" panose="02020603050405020304" pitchFamily="18" charset="0"/>
              </a:rPr>
              <a:t>Recognizes all positive test samples</a:t>
            </a:r>
            <a:r>
              <a:rPr lang="en-US" altLang="en-US" sz="3600" b="1">
                <a:latin typeface="Times New Roman" panose="02020603050405020304" pitchFamily="18" charset="0"/>
              </a:rPr>
              <a:t>, i.e</a:t>
            </a:r>
          </a:p>
          <a:p>
            <a:r>
              <a:rPr lang="en-US" altLang="en-US" sz="3600" b="1">
                <a:latin typeface="Times New Roman" panose="02020603050405020304" pitchFamily="18" charset="0"/>
              </a:rPr>
              <a:t> TPR = 1</a:t>
            </a:r>
          </a:p>
          <a:p>
            <a:r>
              <a:rPr lang="en-US" altLang="en-US" sz="3600" b="1">
                <a:latin typeface="Times New Roman" panose="02020603050405020304" pitchFamily="18" charset="0"/>
              </a:rPr>
              <a:t> FN = 0</a:t>
            </a:r>
          </a:p>
          <a:p>
            <a:r>
              <a:rPr lang="en-US" altLang="en-US" sz="3600" b="1">
                <a:latin typeface="Times New Roman" panose="02020603050405020304" pitchFamily="18" charset="0"/>
              </a:rPr>
              <a:t> and </a:t>
            </a:r>
          </a:p>
          <a:p>
            <a:r>
              <a:rPr lang="en-US" altLang="en-US" sz="3600" b="1">
                <a:solidFill>
                  <a:srgbClr val="FF0000"/>
                </a:solidFill>
                <a:latin typeface="Times New Roman" panose="02020603050405020304" pitchFamily="18" charset="0"/>
              </a:rPr>
              <a:t>Rejects all negative samples correctly</a:t>
            </a:r>
          </a:p>
          <a:p>
            <a:r>
              <a:rPr lang="en-US" altLang="en-US" sz="3600" b="1">
                <a:latin typeface="Times New Roman" panose="02020603050405020304" pitchFamily="18" charset="0"/>
              </a:rPr>
              <a:t>FPR = 0, i.e</a:t>
            </a:r>
          </a:p>
          <a:p>
            <a:r>
              <a:rPr lang="en-US" altLang="en-US" sz="3600" b="1">
                <a:latin typeface="Times New Roman" panose="02020603050405020304" pitchFamily="18" charset="0"/>
              </a:rPr>
              <a:t>FP=0 </a:t>
            </a:r>
            <a:endParaRPr lang="en-US" altLang="en-US" sz="4800" b="1"/>
          </a:p>
        </p:txBody>
      </p:sp>
      <p:pic>
        <p:nvPicPr>
          <p:cNvPr id="3" name="Picture 4">
            <a:extLst>
              <a:ext uri="{FF2B5EF4-FFF2-40B4-BE49-F238E27FC236}">
                <a16:creationId xmlns:a16="http://schemas.microsoft.com/office/drawing/2014/main" id="{E4F2D25C-AB25-4D15-A944-795A2DF786DC}"/>
              </a:ext>
            </a:extLst>
          </p:cNvPr>
          <p:cNvPicPr>
            <a:picLocks noChangeAspect="1" noChangeArrowheads="1"/>
          </p:cNvPicPr>
          <p:nvPr/>
        </p:nvPicPr>
        <p:blipFill>
          <a:blip r:embed="rId2">
            <a:lum contrast="-24000"/>
            <a:extLst>
              <a:ext uri="{28A0092B-C50C-407E-A947-70E740481C1C}">
                <a14:useLocalDpi xmlns:a14="http://schemas.microsoft.com/office/drawing/2010/main" val="0"/>
              </a:ext>
            </a:extLst>
          </a:blip>
          <a:srcRect/>
          <a:stretch>
            <a:fillRect/>
          </a:stretch>
        </p:blipFill>
        <p:spPr bwMode="auto">
          <a:xfrm>
            <a:off x="4800600" y="3455988"/>
            <a:ext cx="4343400"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 calcmode="lin" valueType="num">
                                      <p:cBhvr additive="base">
                                        <p:cTn id="3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 calcmode="lin" valueType="num">
                                      <p:cBhvr additive="base">
                                        <p:cTn id="4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 calcmode="lin" valueType="num">
                                      <p:cBhvr additive="base">
                                        <p:cTn id="4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extBox 2">
            <a:extLst>
              <a:ext uri="{FF2B5EF4-FFF2-40B4-BE49-F238E27FC236}">
                <a16:creationId xmlns:a16="http://schemas.microsoft.com/office/drawing/2014/main" id="{07621286-8075-4601-BE90-32A787C1A66F}"/>
              </a:ext>
            </a:extLst>
          </p:cNvPr>
          <p:cNvSpPr txBox="1">
            <a:spLocks noChangeArrowheads="1"/>
          </p:cNvSpPr>
          <p:nvPr/>
        </p:nvSpPr>
        <p:spPr bwMode="auto">
          <a:xfrm>
            <a:off x="0" y="838200"/>
            <a:ext cx="91440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b="1">
                <a:solidFill>
                  <a:srgbClr val="FF0000"/>
                </a:solidFill>
              </a:rPr>
              <a:t>ROC Plot and ROC Area</a:t>
            </a:r>
          </a:p>
          <a:p>
            <a:pPr eaLnBrk="1" hangingPunct="1"/>
            <a:endParaRPr lang="en-US" altLang="en-US" b="1"/>
          </a:p>
          <a:p>
            <a:pPr eaLnBrk="1" hangingPunct="1">
              <a:buFont typeface="Wingdings" panose="05000000000000000000" pitchFamily="2" charset="2"/>
              <a:buChar char="Ø"/>
            </a:pPr>
            <a:r>
              <a:rPr lang="en-US" altLang="en-US" sz="3200" b="1"/>
              <a:t>Receiver Operator Characteristic</a:t>
            </a:r>
          </a:p>
          <a:p>
            <a:pPr eaLnBrk="1" hangingPunct="1">
              <a:buFont typeface="Wingdings" panose="05000000000000000000" pitchFamily="2" charset="2"/>
              <a:buChar char="Ø"/>
            </a:pPr>
            <a:endParaRPr lang="en-US" altLang="en-US" sz="3200" b="1"/>
          </a:p>
          <a:p>
            <a:pPr eaLnBrk="1" hangingPunct="1">
              <a:buFont typeface="Wingdings" panose="05000000000000000000" pitchFamily="2" charset="2"/>
              <a:buChar char="Ø"/>
            </a:pPr>
            <a:r>
              <a:rPr lang="en-US" altLang="en-US" sz="3200" b="1"/>
              <a:t>Developed in WWII to statistically model FP and FN detections of radar operators</a:t>
            </a:r>
          </a:p>
          <a:p>
            <a:pPr eaLnBrk="1" hangingPunct="1">
              <a:buFont typeface="Wingdings" panose="05000000000000000000" pitchFamily="2" charset="2"/>
              <a:buChar char="Ø"/>
            </a:pPr>
            <a:endParaRPr lang="en-US" altLang="en-US" sz="3200" b="1"/>
          </a:p>
          <a:p>
            <a:pPr eaLnBrk="1" hangingPunct="1">
              <a:buFont typeface="Wingdings" panose="05000000000000000000" pitchFamily="2" charset="2"/>
              <a:buChar char="Ø"/>
            </a:pPr>
            <a:r>
              <a:rPr lang="en-US" altLang="en-US" sz="3200" b="1"/>
              <a:t>Standard measure in medicine and biology</a:t>
            </a:r>
          </a:p>
          <a:p>
            <a:pPr eaLnBrk="1" hangingPunct="1">
              <a:buFont typeface="Wingdings" panose="05000000000000000000" pitchFamily="2" charset="2"/>
              <a:buChar char="Ø"/>
            </a:pPr>
            <a:endParaRPr lang="en-US" altLang="en-US" sz="3200" b="1"/>
          </a:p>
          <a:p>
            <a:pPr eaLnBrk="1" hangingPunct="1">
              <a:buFont typeface="Wingdings" panose="05000000000000000000" pitchFamily="2" charset="2"/>
              <a:buChar char="Ø"/>
            </a:pPr>
            <a:r>
              <a:rPr lang="en-US" altLang="en-US" sz="3200" b="1"/>
              <a:t>Becoming more popular in Machine Learning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018">
                                            <p:txEl>
                                              <p:pRg st="0" end="0"/>
                                            </p:txEl>
                                          </p:spTgt>
                                        </p:tgtEl>
                                        <p:attrNameLst>
                                          <p:attrName>style.visibility</p:attrName>
                                        </p:attrNameLst>
                                      </p:cBhvr>
                                      <p:to>
                                        <p:strVal val="visible"/>
                                      </p:to>
                                    </p:set>
                                    <p:anim calcmode="lin" valueType="num">
                                      <p:cBhvr additive="base">
                                        <p:cTn id="7" dur="500" fill="hold"/>
                                        <p:tgtEl>
                                          <p:spTgt spid="2140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0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4018">
                                            <p:txEl>
                                              <p:pRg st="2" end="2"/>
                                            </p:txEl>
                                          </p:spTgt>
                                        </p:tgtEl>
                                        <p:attrNameLst>
                                          <p:attrName>style.visibility</p:attrName>
                                        </p:attrNameLst>
                                      </p:cBhvr>
                                      <p:to>
                                        <p:strVal val="visible"/>
                                      </p:to>
                                    </p:set>
                                    <p:anim calcmode="lin" valueType="num">
                                      <p:cBhvr additive="base">
                                        <p:cTn id="13" dur="500" fill="hold"/>
                                        <p:tgtEl>
                                          <p:spTgt spid="21401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40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4018">
                                            <p:txEl>
                                              <p:pRg st="4" end="4"/>
                                            </p:txEl>
                                          </p:spTgt>
                                        </p:tgtEl>
                                        <p:attrNameLst>
                                          <p:attrName>style.visibility</p:attrName>
                                        </p:attrNameLst>
                                      </p:cBhvr>
                                      <p:to>
                                        <p:strVal val="visible"/>
                                      </p:to>
                                    </p:set>
                                    <p:anim calcmode="lin" valueType="num">
                                      <p:cBhvr additive="base">
                                        <p:cTn id="19" dur="500" fill="hold"/>
                                        <p:tgtEl>
                                          <p:spTgt spid="21401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40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4018">
                                            <p:txEl>
                                              <p:pRg st="6" end="6"/>
                                            </p:txEl>
                                          </p:spTgt>
                                        </p:tgtEl>
                                        <p:attrNameLst>
                                          <p:attrName>style.visibility</p:attrName>
                                        </p:attrNameLst>
                                      </p:cBhvr>
                                      <p:to>
                                        <p:strVal val="visible"/>
                                      </p:to>
                                    </p:set>
                                    <p:anim calcmode="lin" valueType="num">
                                      <p:cBhvr additive="base">
                                        <p:cTn id="25" dur="500" fill="hold"/>
                                        <p:tgtEl>
                                          <p:spTgt spid="214018">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401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4018">
                                            <p:txEl>
                                              <p:pRg st="8" end="8"/>
                                            </p:txEl>
                                          </p:spTgt>
                                        </p:tgtEl>
                                        <p:attrNameLst>
                                          <p:attrName>style.visibility</p:attrName>
                                        </p:attrNameLst>
                                      </p:cBhvr>
                                      <p:to>
                                        <p:strVal val="visible"/>
                                      </p:to>
                                    </p:set>
                                    <p:anim calcmode="lin" valueType="num">
                                      <p:cBhvr additive="base">
                                        <p:cTn id="31" dur="500" fill="hold"/>
                                        <p:tgtEl>
                                          <p:spTgt spid="214018">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401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8"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3">
            <a:extLst>
              <a:ext uri="{FF2B5EF4-FFF2-40B4-BE49-F238E27FC236}">
                <a16:creationId xmlns:a16="http://schemas.microsoft.com/office/drawing/2014/main" id="{AED44F5F-30F9-433A-B4AA-60CA7E121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0EBF7436-1C02-4511-9F83-97EF15390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a:extLst>
              <a:ext uri="{FF2B5EF4-FFF2-40B4-BE49-F238E27FC236}">
                <a16:creationId xmlns:a16="http://schemas.microsoft.com/office/drawing/2014/main" id="{00FB2A3B-AD6B-410F-BA46-198EF7632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3581400"/>
            <a:ext cx="640238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1">
            <a:extLst>
              <a:ext uri="{FF2B5EF4-FFF2-40B4-BE49-F238E27FC236}">
                <a16:creationId xmlns:a16="http://schemas.microsoft.com/office/drawing/2014/main" id="{44689882-23FF-4061-8570-7F484AD75A3C}"/>
              </a:ext>
            </a:extLst>
          </p:cNvPr>
          <p:cNvSpPr>
            <a:spLocks noChangeArrowheads="1"/>
          </p:cNvSpPr>
          <p:nvPr/>
        </p:nvSpPr>
        <p:spPr bwMode="auto">
          <a:xfrm>
            <a:off x="0" y="2667000"/>
            <a:ext cx="91440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rPr>
              <a:t>Suppose that patients with T4 values of 5 or less are considered to be hypothyroid. Data display then reduces to:</a:t>
            </a:r>
            <a:r>
              <a:rPr lang="en-US" altLang="en-US" b="1">
                <a:solidFill>
                  <a:srgbClr val="FF0000"/>
                </a:solidFill>
              </a:rPr>
              <a:t> </a:t>
            </a:r>
            <a:br>
              <a:rPr lang="en-US" altLang="en-US">
                <a:solidFill>
                  <a:srgbClr val="FF0000"/>
                </a:solidFill>
              </a:rPr>
            </a:br>
            <a:r>
              <a:rPr lang="en-US" altLang="en-US">
                <a:solidFill>
                  <a:srgbClr val="FF0000"/>
                </a:solidFill>
              </a:rPr>
              <a:t> </a:t>
            </a:r>
          </a:p>
        </p:txBody>
      </p:sp>
      <p:sp>
        <p:nvSpPr>
          <p:cNvPr id="218116" name="TextBox 3">
            <a:extLst>
              <a:ext uri="{FF2B5EF4-FFF2-40B4-BE49-F238E27FC236}">
                <a16:creationId xmlns:a16="http://schemas.microsoft.com/office/drawing/2014/main" id="{214D8AFF-9492-4847-9669-DD7C2FD70628}"/>
              </a:ext>
            </a:extLst>
          </p:cNvPr>
          <p:cNvSpPr txBox="1">
            <a:spLocks noChangeArrowheads="1"/>
          </p:cNvSpPr>
          <p:nvPr/>
        </p:nvSpPr>
        <p:spPr bwMode="auto">
          <a:xfrm>
            <a:off x="0" y="5903913"/>
            <a:ext cx="9296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Sensitivity = TP/(TP+FN) = 18/32 =0.5625, </a:t>
            </a:r>
          </a:p>
          <a:p>
            <a:pPr eaLnBrk="1" hangingPunct="1"/>
            <a:r>
              <a:rPr lang="en-US" altLang="en-US" sz="2800"/>
              <a:t>Specificity =TN/(TN+FP) = 92/93 = 0.99</a:t>
            </a:r>
          </a:p>
        </p:txBody>
      </p:sp>
      <p:pic>
        <p:nvPicPr>
          <p:cNvPr id="218117" name="Picture 3">
            <a:extLst>
              <a:ext uri="{FF2B5EF4-FFF2-40B4-BE49-F238E27FC236}">
                <a16:creationId xmlns:a16="http://schemas.microsoft.com/office/drawing/2014/main" id="{115FB053-21A1-4B62-AD40-3A1B3E88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8" name="Picture 6">
            <a:extLst>
              <a:ext uri="{FF2B5EF4-FFF2-40B4-BE49-F238E27FC236}">
                <a16:creationId xmlns:a16="http://schemas.microsoft.com/office/drawing/2014/main" id="{3D5F8428-C1D2-4F9E-A033-08EECD0FA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1400"/>
            <a:ext cx="88011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8117"/>
                                        </p:tgtEl>
                                        <p:attrNameLst>
                                          <p:attrName>style.visibility</p:attrName>
                                        </p:attrNameLst>
                                      </p:cBhvr>
                                      <p:to>
                                        <p:strVal val="visible"/>
                                      </p:to>
                                    </p:set>
                                    <p:anim calcmode="lin" valueType="num">
                                      <p:cBhvr additive="base">
                                        <p:cTn id="7" dur="500" fill="hold"/>
                                        <p:tgtEl>
                                          <p:spTgt spid="218117"/>
                                        </p:tgtEl>
                                        <p:attrNameLst>
                                          <p:attrName>ppt_x</p:attrName>
                                        </p:attrNameLst>
                                      </p:cBhvr>
                                      <p:tavLst>
                                        <p:tav tm="0">
                                          <p:val>
                                            <p:strVal val="#ppt_x"/>
                                          </p:val>
                                        </p:tav>
                                        <p:tav tm="100000">
                                          <p:val>
                                            <p:strVal val="#ppt_x"/>
                                          </p:val>
                                        </p:tav>
                                      </p:tavLst>
                                    </p:anim>
                                    <p:anim calcmode="lin" valueType="num">
                                      <p:cBhvr additive="base">
                                        <p:cTn id="8" dur="500" fill="hold"/>
                                        <p:tgtEl>
                                          <p:spTgt spid="21811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8114"/>
                                        </p:tgtEl>
                                        <p:attrNameLst>
                                          <p:attrName>style.visibility</p:attrName>
                                        </p:attrNameLst>
                                      </p:cBhvr>
                                      <p:to>
                                        <p:strVal val="visible"/>
                                      </p:to>
                                    </p:set>
                                    <p:anim calcmode="lin" valueType="num">
                                      <p:cBhvr additive="base">
                                        <p:cTn id="13" dur="500" fill="hold"/>
                                        <p:tgtEl>
                                          <p:spTgt spid="218114"/>
                                        </p:tgtEl>
                                        <p:attrNameLst>
                                          <p:attrName>ppt_x</p:attrName>
                                        </p:attrNameLst>
                                      </p:cBhvr>
                                      <p:tavLst>
                                        <p:tav tm="0">
                                          <p:val>
                                            <p:strVal val="#ppt_x"/>
                                          </p:val>
                                        </p:tav>
                                        <p:tav tm="100000">
                                          <p:val>
                                            <p:strVal val="#ppt_x"/>
                                          </p:val>
                                        </p:tav>
                                      </p:tavLst>
                                    </p:anim>
                                    <p:anim calcmode="lin" valueType="num">
                                      <p:cBhvr additive="base">
                                        <p:cTn id="14" dur="500" fill="hold"/>
                                        <p:tgtEl>
                                          <p:spTgt spid="2181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18118"/>
                                        </p:tgtEl>
                                        <p:attrNameLst>
                                          <p:attrName>style.visibility</p:attrName>
                                        </p:attrNameLst>
                                      </p:cBhvr>
                                      <p:to>
                                        <p:strVal val="visible"/>
                                      </p:to>
                                    </p:set>
                                    <p:anim calcmode="lin" valueType="num">
                                      <p:cBhvr additive="base">
                                        <p:cTn id="19" dur="500" fill="hold"/>
                                        <p:tgtEl>
                                          <p:spTgt spid="218118"/>
                                        </p:tgtEl>
                                        <p:attrNameLst>
                                          <p:attrName>ppt_x</p:attrName>
                                        </p:attrNameLst>
                                      </p:cBhvr>
                                      <p:tavLst>
                                        <p:tav tm="0">
                                          <p:val>
                                            <p:strVal val="#ppt_x"/>
                                          </p:val>
                                        </p:tav>
                                        <p:tav tm="100000">
                                          <p:val>
                                            <p:strVal val="#ppt_x"/>
                                          </p:val>
                                        </p:tav>
                                      </p:tavLst>
                                    </p:anim>
                                    <p:anim calcmode="lin" valueType="num">
                                      <p:cBhvr additive="base">
                                        <p:cTn id="20" dur="500" fill="hold"/>
                                        <p:tgtEl>
                                          <p:spTgt spid="21811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8116">
                                            <p:txEl>
                                              <p:pRg st="0" end="0"/>
                                            </p:txEl>
                                          </p:spTgt>
                                        </p:tgtEl>
                                        <p:attrNameLst>
                                          <p:attrName>style.visibility</p:attrName>
                                        </p:attrNameLst>
                                      </p:cBhvr>
                                      <p:to>
                                        <p:strVal val="visible"/>
                                      </p:to>
                                    </p:set>
                                    <p:anim calcmode="lin" valueType="num">
                                      <p:cBhvr additive="base">
                                        <p:cTn id="25" dur="500" fill="hold"/>
                                        <p:tgtEl>
                                          <p:spTgt spid="21811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81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8116">
                                            <p:txEl>
                                              <p:pRg st="1" end="1"/>
                                            </p:txEl>
                                          </p:spTgt>
                                        </p:tgtEl>
                                        <p:attrNameLst>
                                          <p:attrName>style.visibility</p:attrName>
                                        </p:attrNameLst>
                                      </p:cBhvr>
                                      <p:to>
                                        <p:strVal val="visible"/>
                                      </p:to>
                                    </p:set>
                                    <p:anim calcmode="lin" valueType="num">
                                      <p:cBhvr additive="base">
                                        <p:cTn id="31" dur="500" fill="hold"/>
                                        <p:tgtEl>
                                          <p:spTgt spid="21811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81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6"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Rectangle 2">
            <a:extLst>
              <a:ext uri="{FF2B5EF4-FFF2-40B4-BE49-F238E27FC236}">
                <a16:creationId xmlns:a16="http://schemas.microsoft.com/office/drawing/2014/main" id="{AC342D40-F68B-4142-96DF-84486B8CEC48}"/>
              </a:ext>
            </a:extLst>
          </p:cNvPr>
          <p:cNvSpPr>
            <a:spLocks noChangeArrowheads="1"/>
          </p:cNvSpPr>
          <p:nvPr/>
        </p:nvSpPr>
        <p:spPr bwMode="auto">
          <a:xfrm>
            <a:off x="0" y="2590800"/>
            <a:ext cx="9144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solidFill>
                  <a:srgbClr val="FF0000"/>
                </a:solidFill>
              </a:rPr>
              <a:t>consider patients with T4 values of 7 or less to be hypothyroid. </a:t>
            </a:r>
            <a:r>
              <a:rPr lang="en-US" altLang="en-US"/>
              <a:t> </a:t>
            </a:r>
            <a:r>
              <a:rPr lang="en-US" altLang="en-US" sz="2800"/>
              <a:t>definition of hypothyroidism </a:t>
            </a:r>
            <a:r>
              <a:rPr lang="en-US" altLang="en-US" sz="2800">
                <a:solidFill>
                  <a:srgbClr val="FF0000"/>
                </a:solidFill>
              </a:rPr>
              <a:t>less stringent</a:t>
            </a:r>
            <a:endParaRPr lang="en-US" altLang="en-US">
              <a:solidFill>
                <a:srgbClr val="FF0000"/>
              </a:solidFill>
            </a:endParaRPr>
          </a:p>
        </p:txBody>
      </p:sp>
      <p:sp>
        <p:nvSpPr>
          <p:cNvPr id="219140" name="TextBox 3">
            <a:extLst>
              <a:ext uri="{FF2B5EF4-FFF2-40B4-BE49-F238E27FC236}">
                <a16:creationId xmlns:a16="http://schemas.microsoft.com/office/drawing/2014/main" id="{F008B15D-FCDD-4884-81C2-CD8276F28914}"/>
              </a:ext>
            </a:extLst>
          </p:cNvPr>
          <p:cNvSpPr txBox="1">
            <a:spLocks noChangeArrowheads="1"/>
          </p:cNvSpPr>
          <p:nvPr/>
        </p:nvSpPr>
        <p:spPr bwMode="auto">
          <a:xfrm>
            <a:off x="0" y="5903913"/>
            <a:ext cx="9296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Sensitivity =  TP/(TP+FN) = 25/32 =0.78  Increases </a:t>
            </a:r>
          </a:p>
          <a:p>
            <a:pPr eaLnBrk="1" hangingPunct="1"/>
            <a:r>
              <a:rPr lang="en-US" altLang="en-US" sz="2800"/>
              <a:t>Specificity = TN/(TN+FP) = 75/93 = 0.81 Decreases</a:t>
            </a:r>
          </a:p>
        </p:txBody>
      </p:sp>
      <p:pic>
        <p:nvPicPr>
          <p:cNvPr id="219141" name="Picture 5">
            <a:extLst>
              <a:ext uri="{FF2B5EF4-FFF2-40B4-BE49-F238E27FC236}">
                <a16:creationId xmlns:a16="http://schemas.microsoft.com/office/drawing/2014/main" id="{0102633F-3131-4C80-BFF9-19A31C785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489325"/>
            <a:ext cx="6465888"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1411CA2-5E40-44A4-AC3F-473468D0B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8011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B56BA279-4286-42D8-ACB5-9588A448354A}"/>
              </a:ext>
            </a:extLst>
          </p:cNvPr>
          <p:cNvSpPr txBox="1">
            <a:spLocks noChangeArrowheads="1"/>
          </p:cNvSpPr>
          <p:nvPr/>
        </p:nvSpPr>
        <p:spPr bwMode="auto">
          <a:xfrm>
            <a:off x="0" y="1752600"/>
            <a:ext cx="929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Sensitivity = TP/(TP+FN) = 18/32 =0.5625, </a:t>
            </a:r>
          </a:p>
          <a:p>
            <a:pPr eaLnBrk="1" hangingPunct="1"/>
            <a:r>
              <a:rPr lang="en-US" altLang="en-US" sz="2400" b="1"/>
              <a:t>Specificity =TN/(TN+FP) = 92/93 = 0.99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08899">
                                            <p:txEl>
                                              <p:pRg st="0" end="0"/>
                                            </p:txEl>
                                          </p:spTgt>
                                        </p:tgtEl>
                                        <p:attrNameLst>
                                          <p:attrName>style.visibility</p:attrName>
                                        </p:attrNameLst>
                                      </p:cBhvr>
                                      <p:to>
                                        <p:strVal val="visible"/>
                                      </p:to>
                                    </p:set>
                                    <p:anim calcmode="lin" valueType="num">
                                      <p:cBhvr additive="base">
                                        <p:cTn id="25" dur="500" fill="hold"/>
                                        <p:tgtEl>
                                          <p:spTgt spid="20889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88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19141"/>
                                        </p:tgtEl>
                                        <p:attrNameLst>
                                          <p:attrName>style.visibility</p:attrName>
                                        </p:attrNameLst>
                                      </p:cBhvr>
                                      <p:to>
                                        <p:strVal val="visible"/>
                                      </p:to>
                                    </p:set>
                                    <p:anim calcmode="lin" valueType="num">
                                      <p:cBhvr additive="base">
                                        <p:cTn id="31" dur="500" fill="hold"/>
                                        <p:tgtEl>
                                          <p:spTgt spid="219141"/>
                                        </p:tgtEl>
                                        <p:attrNameLst>
                                          <p:attrName>ppt_x</p:attrName>
                                        </p:attrNameLst>
                                      </p:cBhvr>
                                      <p:tavLst>
                                        <p:tav tm="0">
                                          <p:val>
                                            <p:strVal val="#ppt_x"/>
                                          </p:val>
                                        </p:tav>
                                        <p:tav tm="100000">
                                          <p:val>
                                            <p:strVal val="#ppt_x"/>
                                          </p:val>
                                        </p:tav>
                                      </p:tavLst>
                                    </p:anim>
                                    <p:anim calcmode="lin" valueType="num">
                                      <p:cBhvr additive="base">
                                        <p:cTn id="32" dur="500" fill="hold"/>
                                        <p:tgtEl>
                                          <p:spTgt spid="21914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9140"/>
                                        </p:tgtEl>
                                        <p:attrNameLst>
                                          <p:attrName>style.visibility</p:attrName>
                                        </p:attrNameLst>
                                      </p:cBhvr>
                                      <p:to>
                                        <p:strVal val="visible"/>
                                      </p:to>
                                    </p:set>
                                    <p:anim calcmode="lin" valueType="num">
                                      <p:cBhvr additive="base">
                                        <p:cTn id="37" dur="500" fill="hold"/>
                                        <p:tgtEl>
                                          <p:spTgt spid="219140"/>
                                        </p:tgtEl>
                                        <p:attrNameLst>
                                          <p:attrName>ppt_x</p:attrName>
                                        </p:attrNameLst>
                                      </p:cBhvr>
                                      <p:tavLst>
                                        <p:tav tm="0">
                                          <p:val>
                                            <p:strVal val="#ppt_x"/>
                                          </p:val>
                                        </p:tav>
                                        <p:tav tm="100000">
                                          <p:val>
                                            <p:strVal val="#ppt_x"/>
                                          </p:val>
                                        </p:tav>
                                      </p:tavLst>
                                    </p:anim>
                                    <p:anim calcmode="lin" valueType="num">
                                      <p:cBhvr additive="base">
                                        <p:cTn id="38" dur="500" fill="hold"/>
                                        <p:tgtEl>
                                          <p:spTgt spid="219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0" grpId="0"/>
      <p:bldP spid="9"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1">
            <a:extLst>
              <a:ext uri="{FF2B5EF4-FFF2-40B4-BE49-F238E27FC236}">
                <a16:creationId xmlns:a16="http://schemas.microsoft.com/office/drawing/2014/main" id="{B2A5022A-6BFF-455D-98AA-F0C4983BB8D9}"/>
              </a:ext>
            </a:extLst>
          </p:cNvPr>
          <p:cNvSpPr>
            <a:spLocks noChangeArrowheads="1"/>
          </p:cNvSpPr>
          <p:nvPr/>
        </p:nvSpPr>
        <p:spPr bwMode="auto">
          <a:xfrm>
            <a:off x="0" y="0"/>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a:t> </a:t>
            </a:r>
            <a:r>
              <a:rPr lang="en-US" altLang="en-US" sz="2800"/>
              <a:t>Move the cut point for hypothyroidism one more time  &lt;9 (all the more less stringent):</a:t>
            </a:r>
            <a:endParaRPr lang="en-US" altLang="en-US" sz="3200"/>
          </a:p>
        </p:txBody>
      </p:sp>
      <p:sp>
        <p:nvSpPr>
          <p:cNvPr id="220164" name="TextBox 3">
            <a:extLst>
              <a:ext uri="{FF2B5EF4-FFF2-40B4-BE49-F238E27FC236}">
                <a16:creationId xmlns:a16="http://schemas.microsoft.com/office/drawing/2014/main" id="{5A6D176C-A288-4EEB-9E67-D3CF012E68F4}"/>
              </a:ext>
            </a:extLst>
          </p:cNvPr>
          <p:cNvSpPr txBox="1">
            <a:spLocks noChangeArrowheads="1"/>
          </p:cNvSpPr>
          <p:nvPr/>
        </p:nvSpPr>
        <p:spPr bwMode="auto">
          <a:xfrm>
            <a:off x="6019800" y="685800"/>
            <a:ext cx="31242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Sensitivity = TP/(TP+FN) = 29/32=0.91, </a:t>
            </a:r>
          </a:p>
          <a:p>
            <a:pPr eaLnBrk="1" hangingPunct="1"/>
            <a:endParaRPr lang="en-US" altLang="en-US" sz="2400" b="1"/>
          </a:p>
          <a:p>
            <a:pPr eaLnBrk="1" hangingPunct="1"/>
            <a:r>
              <a:rPr lang="en-US" altLang="en-US" sz="2400" b="1"/>
              <a:t>Specificity = TN/(TN+FP) = 39/93=0.42</a:t>
            </a:r>
          </a:p>
        </p:txBody>
      </p:sp>
      <p:pic>
        <p:nvPicPr>
          <p:cNvPr id="220165" name="Picture 5">
            <a:extLst>
              <a:ext uri="{FF2B5EF4-FFF2-40B4-BE49-F238E27FC236}">
                <a16:creationId xmlns:a16="http://schemas.microsoft.com/office/drawing/2014/main" id="{CB698593-7C4F-4FF2-A021-EB65187E7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60420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FB417A75-0FF4-420C-B39E-D00417F24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0162">
                                            <p:txEl>
                                              <p:pRg st="0" end="0"/>
                                            </p:txEl>
                                          </p:spTgt>
                                        </p:tgtEl>
                                        <p:attrNameLst>
                                          <p:attrName>style.visibility</p:attrName>
                                        </p:attrNameLst>
                                      </p:cBhvr>
                                      <p:to>
                                        <p:strVal val="visible"/>
                                      </p:to>
                                    </p:set>
                                    <p:anim calcmode="lin" valueType="num">
                                      <p:cBhvr additive="base">
                                        <p:cTn id="7" dur="500" fill="hold"/>
                                        <p:tgtEl>
                                          <p:spTgt spid="2201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01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20165"/>
                                        </p:tgtEl>
                                        <p:attrNameLst>
                                          <p:attrName>style.visibility</p:attrName>
                                        </p:attrNameLst>
                                      </p:cBhvr>
                                      <p:to>
                                        <p:strVal val="visible"/>
                                      </p:to>
                                    </p:set>
                                    <p:anim calcmode="lin" valueType="num">
                                      <p:cBhvr additive="base">
                                        <p:cTn id="13" dur="500" fill="hold"/>
                                        <p:tgtEl>
                                          <p:spTgt spid="220165"/>
                                        </p:tgtEl>
                                        <p:attrNameLst>
                                          <p:attrName>ppt_x</p:attrName>
                                        </p:attrNameLst>
                                      </p:cBhvr>
                                      <p:tavLst>
                                        <p:tav tm="0">
                                          <p:val>
                                            <p:strVal val="#ppt_x"/>
                                          </p:val>
                                        </p:tav>
                                        <p:tav tm="100000">
                                          <p:val>
                                            <p:strVal val="#ppt_x"/>
                                          </p:val>
                                        </p:tav>
                                      </p:tavLst>
                                    </p:anim>
                                    <p:anim calcmode="lin" valueType="num">
                                      <p:cBhvr additive="base">
                                        <p:cTn id="14" dur="500" fill="hold"/>
                                        <p:tgtEl>
                                          <p:spTgt spid="22016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0164"/>
                                        </p:tgtEl>
                                        <p:attrNameLst>
                                          <p:attrName>style.visibility</p:attrName>
                                        </p:attrNameLst>
                                      </p:cBhvr>
                                      <p:to>
                                        <p:strVal val="visible"/>
                                      </p:to>
                                    </p:set>
                                    <p:anim calcmode="lin" valueType="num">
                                      <p:cBhvr additive="base">
                                        <p:cTn id="19" dur="500" fill="hold"/>
                                        <p:tgtEl>
                                          <p:spTgt spid="220164"/>
                                        </p:tgtEl>
                                        <p:attrNameLst>
                                          <p:attrName>ppt_x</p:attrName>
                                        </p:attrNameLst>
                                      </p:cBhvr>
                                      <p:tavLst>
                                        <p:tav tm="0">
                                          <p:val>
                                            <p:strVal val="#ppt_x"/>
                                          </p:val>
                                        </p:tav>
                                        <p:tav tm="100000">
                                          <p:val>
                                            <p:strVal val="#ppt_x"/>
                                          </p:val>
                                        </p:tav>
                                      </p:tavLst>
                                    </p:anim>
                                    <p:anim calcmode="lin" valueType="num">
                                      <p:cBhvr additive="base">
                                        <p:cTn id="20" dur="500" fill="hold"/>
                                        <p:tgtEl>
                                          <p:spTgt spid="22016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6391AE99-EEA0-49DF-9565-F39D2F162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24400"/>
            <a:ext cx="6400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a:extLst>
              <a:ext uri="{FF2B5EF4-FFF2-40B4-BE49-F238E27FC236}">
                <a16:creationId xmlns:a16="http://schemas.microsoft.com/office/drawing/2014/main" id="{0A3217DB-69D8-4B20-9DB0-BA122287E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6465888"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6ED7B1F-0D42-498F-AE2A-705CF9CCD1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24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3">
            <a:extLst>
              <a:ext uri="{FF2B5EF4-FFF2-40B4-BE49-F238E27FC236}">
                <a16:creationId xmlns:a16="http://schemas.microsoft.com/office/drawing/2014/main" id="{BDADF903-ED0A-49F4-B7CD-3995E1CF6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49141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Rectangle 4">
            <a:extLst>
              <a:ext uri="{FF2B5EF4-FFF2-40B4-BE49-F238E27FC236}">
                <a16:creationId xmlns:a16="http://schemas.microsoft.com/office/drawing/2014/main" id="{F1980503-1B52-4AEB-9FFD-2FA68B92800A}"/>
              </a:ext>
            </a:extLst>
          </p:cNvPr>
          <p:cNvSpPr>
            <a:spLocks noChangeArrowheads="1"/>
          </p:cNvSpPr>
          <p:nvPr/>
        </p:nvSpPr>
        <p:spPr bwMode="auto">
          <a:xfrm>
            <a:off x="0" y="2703513"/>
            <a:ext cx="91440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t>you can improve the sensitivity by moving to cutpoint to a </a:t>
            </a:r>
            <a:r>
              <a:rPr lang="en-US" altLang="en-US" sz="2400" b="1" i="1"/>
              <a:t>higher </a:t>
            </a:r>
            <a:r>
              <a:rPr lang="en-US" altLang="en-US" sz="2400" b="1"/>
              <a:t>T4 value--that is</a:t>
            </a:r>
            <a:r>
              <a:rPr lang="en-US" altLang="en-US" sz="2400" b="1">
                <a:solidFill>
                  <a:srgbClr val="FF0000"/>
                </a:solidFill>
              </a:rPr>
              <a:t>, you can make the criterion for a positive test </a:t>
            </a:r>
            <a:r>
              <a:rPr lang="en-US" altLang="en-US" sz="2400" b="1" i="1">
                <a:solidFill>
                  <a:srgbClr val="FF0000"/>
                </a:solidFill>
              </a:rPr>
              <a:t>less </a:t>
            </a:r>
            <a:r>
              <a:rPr lang="en-US" altLang="en-US" sz="2400" b="1">
                <a:solidFill>
                  <a:srgbClr val="FF0000"/>
                </a:solidFill>
              </a:rPr>
              <a:t>strict.  [ less FN more TP]</a:t>
            </a:r>
          </a:p>
          <a:p>
            <a:pPr eaLnBrk="1" hangingPunct="1"/>
            <a:endParaRPr lang="en-US" altLang="en-US" sz="2400" b="1"/>
          </a:p>
          <a:p>
            <a:pPr eaLnBrk="1" hangingPunct="1"/>
            <a:r>
              <a:rPr lang="en-US" altLang="en-US" sz="2400" b="1"/>
              <a:t>You can improve the specificity by moving the cutpoint to a </a:t>
            </a:r>
            <a:r>
              <a:rPr lang="en-US" altLang="en-US" sz="2400" b="1" i="1"/>
              <a:t>lower </a:t>
            </a:r>
            <a:r>
              <a:rPr lang="en-US" altLang="en-US" sz="2400" b="1"/>
              <a:t>T4 value--that is, </a:t>
            </a:r>
            <a:r>
              <a:rPr lang="en-US" altLang="en-US" sz="2400" b="1">
                <a:solidFill>
                  <a:srgbClr val="FF0000"/>
                </a:solidFill>
              </a:rPr>
              <a:t>you can make the criterion for a positive test </a:t>
            </a:r>
            <a:r>
              <a:rPr lang="en-US" altLang="en-US" sz="2400" b="1" i="1">
                <a:solidFill>
                  <a:srgbClr val="FF0000"/>
                </a:solidFill>
              </a:rPr>
              <a:t>more </a:t>
            </a:r>
            <a:r>
              <a:rPr lang="en-US" altLang="en-US" sz="2400" b="1">
                <a:solidFill>
                  <a:srgbClr val="FF0000"/>
                </a:solidFill>
              </a:rPr>
              <a:t>strict.  [ less TN  more FP]</a:t>
            </a:r>
          </a:p>
          <a:p>
            <a:pPr eaLnBrk="1" hangingPunct="1"/>
            <a:endParaRPr lang="en-US" altLang="en-US" sz="2400" b="1"/>
          </a:p>
          <a:p>
            <a:pPr eaLnBrk="1" hangingPunct="1"/>
            <a:r>
              <a:rPr lang="en-US" altLang="en-US" sz="2400" b="1"/>
              <a:t>Thus, there is a </a:t>
            </a:r>
            <a:r>
              <a:rPr lang="en-US" altLang="en-US" sz="2400" b="1">
                <a:solidFill>
                  <a:srgbClr val="FF0000"/>
                </a:solidFill>
              </a:rPr>
              <a:t>tradeoff between sensitivity and specificity</a:t>
            </a:r>
            <a:r>
              <a:rPr lang="en-US" altLang="en-US" sz="2400" b="1"/>
              <a:t>. You can change the definition of a positive test to improve one but the other will decline.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0946"/>
                                        </p:tgtEl>
                                        <p:attrNameLst>
                                          <p:attrName>style.visibility</p:attrName>
                                        </p:attrNameLst>
                                      </p:cBhvr>
                                      <p:to>
                                        <p:strVal val="visible"/>
                                      </p:to>
                                    </p:set>
                                    <p:anim calcmode="lin" valueType="num">
                                      <p:cBhvr additive="base">
                                        <p:cTn id="7" dur="500" fill="hold"/>
                                        <p:tgtEl>
                                          <p:spTgt spid="210946"/>
                                        </p:tgtEl>
                                        <p:attrNameLst>
                                          <p:attrName>ppt_x</p:attrName>
                                        </p:attrNameLst>
                                      </p:cBhvr>
                                      <p:tavLst>
                                        <p:tav tm="0">
                                          <p:val>
                                            <p:strVal val="#ppt_x"/>
                                          </p:val>
                                        </p:tav>
                                        <p:tav tm="100000">
                                          <p:val>
                                            <p:strVal val="#ppt_x"/>
                                          </p:val>
                                        </p:tav>
                                      </p:tavLst>
                                    </p:anim>
                                    <p:anim calcmode="lin" valueType="num">
                                      <p:cBhvr additive="base">
                                        <p:cTn id="8" dur="500" fill="hold"/>
                                        <p:tgtEl>
                                          <p:spTgt spid="2109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0948">
                                            <p:txEl>
                                              <p:pRg st="0" end="0"/>
                                            </p:txEl>
                                          </p:spTgt>
                                        </p:tgtEl>
                                        <p:attrNameLst>
                                          <p:attrName>style.visibility</p:attrName>
                                        </p:attrNameLst>
                                      </p:cBhvr>
                                      <p:to>
                                        <p:strVal val="visible"/>
                                      </p:to>
                                    </p:set>
                                    <p:anim calcmode="lin" valueType="num">
                                      <p:cBhvr additive="base">
                                        <p:cTn id="13" dur="500" fill="hold"/>
                                        <p:tgtEl>
                                          <p:spTgt spid="21094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09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0948">
                                            <p:txEl>
                                              <p:pRg st="2" end="2"/>
                                            </p:txEl>
                                          </p:spTgt>
                                        </p:tgtEl>
                                        <p:attrNameLst>
                                          <p:attrName>style.visibility</p:attrName>
                                        </p:attrNameLst>
                                      </p:cBhvr>
                                      <p:to>
                                        <p:strVal val="visible"/>
                                      </p:to>
                                    </p:set>
                                    <p:anim calcmode="lin" valueType="num">
                                      <p:cBhvr additive="base">
                                        <p:cTn id="19" dur="500" fill="hold"/>
                                        <p:tgtEl>
                                          <p:spTgt spid="21094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94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0948">
                                            <p:txEl>
                                              <p:pRg st="4" end="4"/>
                                            </p:txEl>
                                          </p:spTgt>
                                        </p:tgtEl>
                                        <p:attrNameLst>
                                          <p:attrName>style.visibility</p:attrName>
                                        </p:attrNameLst>
                                      </p:cBhvr>
                                      <p:to>
                                        <p:strVal val="visible"/>
                                      </p:to>
                                    </p:set>
                                    <p:anim calcmode="lin" valueType="num">
                                      <p:cBhvr additive="base">
                                        <p:cTn id="25" dur="500" fill="hold"/>
                                        <p:tgtEl>
                                          <p:spTgt spid="21094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094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x}_{t+\tau} - x_{t+\tau})^2$ &#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2"/>
  <p:tag name="PICTUREFILESIZE" val="684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_{t-k}, x_{t-k+1}, \ldots, x_t; w_1, \ldots, w_n) \to \hat{x}_{t+\tau}$&#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02"/>
  <p:tag name="PICTUREFILESIZE" val="15761"/>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 (\tilde{x}_1,\tilde{y}_1), \ldots, (\tilde{x}_m,\tilde{y}_m), w_1, \ldots, w_n) \to \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08"/>
  <p:tag name="PICTUREFILESIZE" val="1908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ilde{x}_i$&#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8"/>
  <p:tag name="PICTUREFILESIZE" val="1521"/>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ilde{y}_i$&#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7"/>
  <p:tag name="PICTUREFILESIZE" val="1571"/>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37256</TotalTime>
  <Words>17592</Words>
  <Application>Microsoft Office PowerPoint</Application>
  <PresentationFormat>On-screen Show (4:3)</PresentationFormat>
  <Paragraphs>2362</Paragraphs>
  <Slides>506</Slides>
  <Notes>5</Notes>
  <HiddenSlides>0</HiddenSlides>
  <MMClips>0</MMClips>
  <ScaleCrop>false</ScaleCrop>
  <HeadingPairs>
    <vt:vector size="8" baseType="variant">
      <vt:variant>
        <vt:lpstr>Fonts Used</vt:lpstr>
      </vt:variant>
      <vt:variant>
        <vt:i4>31</vt:i4>
      </vt:variant>
      <vt:variant>
        <vt:lpstr>Theme</vt:lpstr>
      </vt:variant>
      <vt:variant>
        <vt:i4>1</vt:i4>
      </vt:variant>
      <vt:variant>
        <vt:lpstr>Embedded OLE Servers</vt:lpstr>
      </vt:variant>
      <vt:variant>
        <vt:i4>1</vt:i4>
      </vt:variant>
      <vt:variant>
        <vt:lpstr>Slide Titles</vt:lpstr>
      </vt:variant>
      <vt:variant>
        <vt:i4>506</vt:i4>
      </vt:variant>
    </vt:vector>
  </HeadingPairs>
  <TitlesOfParts>
    <vt:vector size="539" baseType="lpstr">
      <vt:lpstr>Arial Unicode MS</vt:lpstr>
      <vt:lpstr>Gulim</vt:lpstr>
      <vt:lpstr>MS Mincho</vt:lpstr>
      <vt:lpstr>ＭＳ Ｐゴシック</vt:lpstr>
      <vt:lpstr>新細明體</vt:lpstr>
      <vt:lpstr>-apple-system</vt:lpstr>
      <vt:lpstr>Arial</vt:lpstr>
      <vt:lpstr>Arial-ItalicMT</vt:lpstr>
      <vt:lpstr>Calibri</vt:lpstr>
      <vt:lpstr>Cambria</vt:lpstr>
      <vt:lpstr>Century Schoolbook</vt:lpstr>
      <vt:lpstr>Consolas</vt:lpstr>
      <vt:lpstr>Constantia</vt:lpstr>
      <vt:lpstr>courier</vt:lpstr>
      <vt:lpstr>Courier New</vt:lpstr>
      <vt:lpstr>Garamond</vt:lpstr>
      <vt:lpstr>inherit</vt:lpstr>
      <vt:lpstr>Lato</vt:lpstr>
      <vt:lpstr>Lucida Grande</vt:lpstr>
      <vt:lpstr>Mangal</vt:lpstr>
      <vt:lpstr>MathJax_Main</vt:lpstr>
      <vt:lpstr>MathJax_Math-italic</vt:lpstr>
      <vt:lpstr>Menlo</vt:lpstr>
      <vt:lpstr>Palatino Linotype</vt:lpstr>
      <vt:lpstr>q_serif</vt:lpstr>
      <vt:lpstr>Roboto</vt:lpstr>
      <vt:lpstr>Symbol</vt:lpstr>
      <vt:lpstr>Tahoma</vt:lpstr>
      <vt:lpstr>Times New Roman</vt:lpstr>
      <vt:lpstr>Wingdings</vt:lpstr>
      <vt:lpstr>Wingdings 2</vt:lpstr>
      <vt:lpstr>Office Theme</vt:lpstr>
      <vt:lpstr>Equation</vt:lpstr>
      <vt:lpstr> ARTIFICIAL NEURAL NETWORKS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PRINCIPAL ELEMENTS REQUIRED TO SPECIFY ANNs </vt:lpstr>
      <vt:lpstr>CLASSIFICATION OF LEARNING</vt:lpstr>
      <vt:lpstr>PowerPoint Presentation</vt:lpstr>
      <vt:lpstr>Supervised Learning</vt:lpstr>
      <vt:lpstr>PowerPoint Presentation</vt:lpstr>
      <vt:lpstr>PowerPoint Presentation</vt:lpstr>
      <vt:lpstr>PowerPoint Presentation</vt:lpstr>
      <vt:lpstr>PowerPoint Presentation</vt:lpstr>
      <vt:lpstr>Unsupervised Learning</vt:lpstr>
      <vt:lpstr>Unsupervised learning(Self-organizing)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Activation Functions</vt:lpstr>
      <vt:lpstr>PowerPoint Presentation</vt:lpstr>
      <vt:lpstr>PowerPoint Presentation</vt:lpstr>
      <vt:lpstr>Threshold Logic Unit (TLU)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 Architecture</vt:lpstr>
      <vt:lpstr>PowerPoint Presentation</vt:lpstr>
      <vt:lpstr>PowerPoint Presentation</vt:lpstr>
      <vt:lpstr>How many hidden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McCulloch and Pitt’s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Perceptron </vt:lpstr>
      <vt:lpstr>PowerPoint Presentation</vt:lpstr>
      <vt:lpstr>Perceptron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Perceptron Learning Algorithm</vt:lpstr>
      <vt:lpstr>Perceptron training rule (cont.)</vt:lpstr>
      <vt:lpstr>PowerPoint Presentation</vt:lpstr>
      <vt:lpstr>Learning in Perceptrons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Calculating the New Weights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Units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MSE</vt:lpstr>
      <vt:lpstr>MSE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MULTILAYER NETWORKS AND THE BACKPROPOGATION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and testing data</vt:lpstr>
      <vt:lpstr>PowerPoint Presentation</vt:lpstr>
      <vt:lpstr>PowerPoint Presentation</vt:lpstr>
      <vt:lpstr>REMARKS ON THE BACKPROPAGATION ALGORITHM </vt:lpstr>
      <vt:lpstr>Momentum in Backpropagation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 TOOLBOX IN MATLAB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Postprocessing (Denormalization of output data)</vt:lpstr>
      <vt:lpstr>PowerPoint Presentation</vt:lpstr>
      <vt:lpstr>PowerPoint Presentation</vt:lpstr>
      <vt:lpstr>Normalizing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Generalization, Overfitting and Stopping Criterion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Suvigya Vijay</cp:lastModifiedBy>
  <cp:revision>2685</cp:revision>
  <dcterms:created xsi:type="dcterms:W3CDTF">2006-08-16T00:00:00Z</dcterms:created>
  <dcterms:modified xsi:type="dcterms:W3CDTF">2018-10-11T14:02:06Z</dcterms:modified>
</cp:coreProperties>
</file>